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64" r:id="rId2"/>
    <p:sldId id="268" r:id="rId3"/>
    <p:sldId id="265" r:id="rId4"/>
    <p:sldId id="275" r:id="rId5"/>
    <p:sldId id="266" r:id="rId6"/>
    <p:sldId id="271" r:id="rId7"/>
    <p:sldId id="272" r:id="rId8"/>
    <p:sldId id="273" r:id="rId9"/>
    <p:sldId id="274" r:id="rId10"/>
    <p:sldId id="276" r:id="rId11"/>
    <p:sldId id="267" r:id="rId12"/>
    <p:sldId id="269" r:id="rId13"/>
    <p:sldId id="257"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4" d="100"/>
          <a:sy n="104" d="100"/>
        </p:scale>
        <p:origin x="-101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esProps" Target="presProps.xml"/><Relationship Id="rId19"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6BB49DFA-2C20-EE47-8FE8-ABF3DB0F7417}" type="datetimeFigureOut">
              <a:rPr lang="en-US" smtClean="0"/>
              <a:pPr/>
              <a:t>2/12/11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C1DCBBF-8867-5848-B64A-2F8524CD25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BB49DFA-2C20-EE47-8FE8-ABF3DB0F7417}" type="datetimeFigureOut">
              <a:rPr lang="en-US" smtClean="0"/>
              <a:pPr/>
              <a:t>2/12/11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C1DCBBF-8867-5848-B64A-2F8524CD25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BB49DFA-2C20-EE47-8FE8-ABF3DB0F7417}" type="datetimeFigureOut">
              <a:rPr lang="en-US" smtClean="0"/>
              <a:pPr/>
              <a:t>2/12/11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C1DCBBF-8867-5848-B64A-2F8524CD25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BB49DFA-2C20-EE47-8FE8-ABF3DB0F7417}" type="datetimeFigureOut">
              <a:rPr lang="en-US" smtClean="0"/>
              <a:pPr/>
              <a:t>2/12/11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C1DCBBF-8867-5848-B64A-2F8524CD25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BB49DFA-2C20-EE47-8FE8-ABF3DB0F7417}" type="datetimeFigureOut">
              <a:rPr lang="en-US" smtClean="0"/>
              <a:pPr/>
              <a:t>2/12/11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C1DCBBF-8867-5848-B64A-2F8524CD25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14500"/>
            <a:ext cx="3810000"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4500"/>
            <a:ext cx="3810000"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6BB49DFA-2C20-EE47-8FE8-ABF3DB0F7417}" type="datetimeFigureOut">
              <a:rPr lang="en-US" smtClean="0"/>
              <a:pPr/>
              <a:t>2/12/11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8C1DCBBF-8867-5848-B64A-2F8524CD25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6BB49DFA-2C20-EE47-8FE8-ABF3DB0F7417}" type="datetimeFigureOut">
              <a:rPr lang="en-US" smtClean="0"/>
              <a:pPr/>
              <a:t>2/12/11</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8C1DCBBF-8867-5848-B64A-2F8524CD25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6BB49DFA-2C20-EE47-8FE8-ABF3DB0F7417}" type="datetimeFigureOut">
              <a:rPr lang="en-US" smtClean="0"/>
              <a:pPr/>
              <a:t>2/12/11</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8C1DCBBF-8867-5848-B64A-2F8524CD25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6BB49DFA-2C20-EE47-8FE8-ABF3DB0F7417}" type="datetimeFigureOut">
              <a:rPr lang="en-US" smtClean="0"/>
              <a:pPr/>
              <a:t>2/12/11</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8C1DCBBF-8867-5848-B64A-2F8524CD25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BB49DFA-2C20-EE47-8FE8-ABF3DB0F7417}" type="datetimeFigureOut">
              <a:rPr lang="en-US" smtClean="0"/>
              <a:pPr/>
              <a:t>2/12/11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8C1DCBBF-8867-5848-B64A-2F8524CD25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BB49DFA-2C20-EE47-8FE8-ABF3DB0F7417}" type="datetimeFigureOut">
              <a:rPr lang="en-US" smtClean="0"/>
              <a:pPr/>
              <a:t>2/12/11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8C1DCBBF-8867-5848-B64A-2F8524CD25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98500" y="355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714500"/>
            <a:ext cx="7772400" cy="4381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fld id="{6BB49DFA-2C20-EE47-8FE8-ABF3DB0F7417}" type="datetimeFigureOut">
              <a:rPr lang="en-US" smtClean="0"/>
              <a:pPr/>
              <a:t>2/12/11</a:t>
            </a:fld>
            <a:endParaRPr lang="en-US"/>
          </a:p>
        </p:txBody>
      </p:sp>
      <p:sp>
        <p:nvSpPr>
          <p:cNvPr id="1029" name="Rectangle 5"/>
          <p:cNvSpPr>
            <a:spLocks noGrp="1" noChangeArrowheads="1"/>
          </p:cNvSpPr>
          <p:nvPr>
            <p:ph type="ftr" sz="quarter" idx="3"/>
          </p:nvPr>
        </p:nvSpPr>
        <p:spPr bwMode="auto">
          <a:xfrm>
            <a:off x="2895600" y="6248400"/>
            <a:ext cx="3378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C1DCBBF-8867-5848-B64A-2F8524CD25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3600" b="1">
          <a:solidFill>
            <a:srgbClr val="26229E"/>
          </a:solidFill>
          <a:latin typeface="+mj-lt"/>
          <a:ea typeface="ＭＳ Ｐゴシック" pitchFamily="24" charset="-128"/>
          <a:cs typeface="ＭＳ Ｐゴシック" pitchFamily="24" charset="-128"/>
        </a:defRPr>
      </a:lvl1pPr>
      <a:lvl2pPr algn="ctr" rtl="0" eaLnBrk="1" fontAlgn="base" hangingPunct="1">
        <a:spcBef>
          <a:spcPct val="0"/>
        </a:spcBef>
        <a:spcAft>
          <a:spcPct val="0"/>
        </a:spcAft>
        <a:defRPr sz="3600" b="1">
          <a:solidFill>
            <a:srgbClr val="26229E"/>
          </a:solidFill>
          <a:latin typeface="Verdana" pitchFamily="24" charset="0"/>
          <a:ea typeface="ＭＳ Ｐゴシック" pitchFamily="24" charset="-128"/>
          <a:cs typeface="ＭＳ Ｐゴシック" pitchFamily="24" charset="-128"/>
        </a:defRPr>
      </a:lvl2pPr>
      <a:lvl3pPr algn="ctr" rtl="0" eaLnBrk="1" fontAlgn="base" hangingPunct="1">
        <a:spcBef>
          <a:spcPct val="0"/>
        </a:spcBef>
        <a:spcAft>
          <a:spcPct val="0"/>
        </a:spcAft>
        <a:defRPr sz="3600" b="1">
          <a:solidFill>
            <a:srgbClr val="26229E"/>
          </a:solidFill>
          <a:latin typeface="Verdana" pitchFamily="24" charset="0"/>
          <a:ea typeface="ＭＳ Ｐゴシック" pitchFamily="24" charset="-128"/>
          <a:cs typeface="ＭＳ Ｐゴシック" pitchFamily="24" charset="-128"/>
        </a:defRPr>
      </a:lvl3pPr>
      <a:lvl4pPr algn="ctr" rtl="0" eaLnBrk="1" fontAlgn="base" hangingPunct="1">
        <a:spcBef>
          <a:spcPct val="0"/>
        </a:spcBef>
        <a:spcAft>
          <a:spcPct val="0"/>
        </a:spcAft>
        <a:defRPr sz="3600" b="1">
          <a:solidFill>
            <a:srgbClr val="26229E"/>
          </a:solidFill>
          <a:latin typeface="Verdana" pitchFamily="24" charset="0"/>
          <a:ea typeface="ＭＳ Ｐゴシック" pitchFamily="24" charset="-128"/>
          <a:cs typeface="ＭＳ Ｐゴシック" pitchFamily="24" charset="-128"/>
        </a:defRPr>
      </a:lvl4pPr>
      <a:lvl5pPr algn="ctr" rtl="0" eaLnBrk="1" fontAlgn="base" hangingPunct="1">
        <a:spcBef>
          <a:spcPct val="0"/>
        </a:spcBef>
        <a:spcAft>
          <a:spcPct val="0"/>
        </a:spcAft>
        <a:defRPr sz="3600" b="1">
          <a:solidFill>
            <a:srgbClr val="26229E"/>
          </a:solidFill>
          <a:latin typeface="Verdana" pitchFamily="24" charset="0"/>
          <a:ea typeface="ＭＳ Ｐゴシック" pitchFamily="24" charset="-128"/>
          <a:cs typeface="ＭＳ Ｐゴシック" pitchFamily="24" charset="-128"/>
        </a:defRPr>
      </a:lvl5pPr>
      <a:lvl6pPr marL="457200" algn="ctr" rtl="0" eaLnBrk="1" fontAlgn="base" hangingPunct="1">
        <a:spcBef>
          <a:spcPct val="0"/>
        </a:spcBef>
        <a:spcAft>
          <a:spcPct val="0"/>
        </a:spcAft>
        <a:defRPr sz="3600" b="1">
          <a:solidFill>
            <a:srgbClr val="26229E"/>
          </a:solidFill>
          <a:latin typeface="Verdana" pitchFamily="24" charset="0"/>
        </a:defRPr>
      </a:lvl6pPr>
      <a:lvl7pPr marL="914400" algn="ctr" rtl="0" eaLnBrk="1" fontAlgn="base" hangingPunct="1">
        <a:spcBef>
          <a:spcPct val="0"/>
        </a:spcBef>
        <a:spcAft>
          <a:spcPct val="0"/>
        </a:spcAft>
        <a:defRPr sz="3600" b="1">
          <a:solidFill>
            <a:srgbClr val="26229E"/>
          </a:solidFill>
          <a:latin typeface="Verdana" pitchFamily="24" charset="0"/>
        </a:defRPr>
      </a:lvl7pPr>
      <a:lvl8pPr marL="1371600" algn="ctr" rtl="0" eaLnBrk="1" fontAlgn="base" hangingPunct="1">
        <a:spcBef>
          <a:spcPct val="0"/>
        </a:spcBef>
        <a:spcAft>
          <a:spcPct val="0"/>
        </a:spcAft>
        <a:defRPr sz="3600" b="1">
          <a:solidFill>
            <a:srgbClr val="26229E"/>
          </a:solidFill>
          <a:latin typeface="Verdana" pitchFamily="24" charset="0"/>
        </a:defRPr>
      </a:lvl8pPr>
      <a:lvl9pPr marL="1828800" algn="ctr" rtl="0" eaLnBrk="1" fontAlgn="base" hangingPunct="1">
        <a:spcBef>
          <a:spcPct val="0"/>
        </a:spcBef>
        <a:spcAft>
          <a:spcPct val="0"/>
        </a:spcAft>
        <a:defRPr sz="3600" b="1">
          <a:solidFill>
            <a:srgbClr val="26229E"/>
          </a:solidFill>
          <a:latin typeface="Verdana" pitchFamily="24" charset="0"/>
        </a:defRPr>
      </a:lvl9pPr>
    </p:titleStyle>
    <p:bodyStyle>
      <a:lvl1pPr marL="342900" indent="-342900" algn="l" rtl="0" eaLnBrk="1" fontAlgn="base" hangingPunct="1">
        <a:spcBef>
          <a:spcPct val="20000"/>
        </a:spcBef>
        <a:spcAft>
          <a:spcPct val="0"/>
        </a:spcAft>
        <a:buFont typeface="Arial" charset="0"/>
        <a:buChar char="•"/>
        <a:defRPr sz="2400">
          <a:solidFill>
            <a:schemeClr val="tx1"/>
          </a:solidFill>
          <a:latin typeface="+mj-lt"/>
          <a:ea typeface="ＭＳ Ｐゴシック" pitchFamily="24" charset="-128"/>
          <a:cs typeface="ＭＳ Ｐゴシック" pitchFamily="24" charset="-128"/>
        </a:defRPr>
      </a:lvl1pPr>
      <a:lvl2pPr marL="742950" indent="-285750" algn="l" rtl="0" eaLnBrk="1" fontAlgn="base" hangingPunct="1">
        <a:spcBef>
          <a:spcPct val="20000"/>
        </a:spcBef>
        <a:spcAft>
          <a:spcPct val="0"/>
        </a:spcAft>
        <a:buFont typeface="Lucida Grande" charset="0"/>
        <a:buChar char="-"/>
        <a:defRPr sz="2000">
          <a:solidFill>
            <a:schemeClr val="tx1"/>
          </a:solidFill>
          <a:latin typeface="+mj-lt"/>
          <a:ea typeface="ＭＳ Ｐゴシック" pitchFamily="24" charset="-128"/>
        </a:defRPr>
      </a:lvl2pPr>
      <a:lvl3pPr marL="1143000" indent="-228600" algn="l" rtl="0" eaLnBrk="1" fontAlgn="base" hangingPunct="1">
        <a:spcBef>
          <a:spcPct val="20000"/>
        </a:spcBef>
        <a:spcAft>
          <a:spcPct val="0"/>
        </a:spcAft>
        <a:buFont typeface="Arial" charset="0"/>
        <a:buChar char="•"/>
        <a:defRPr>
          <a:solidFill>
            <a:schemeClr val="tx1"/>
          </a:solidFill>
          <a:latin typeface="+mj-lt"/>
          <a:ea typeface="ＭＳ Ｐゴシック" pitchFamily="24" charset="-128"/>
        </a:defRPr>
      </a:lvl3pPr>
      <a:lvl4pPr marL="1600200" indent="-228600" algn="l" rtl="0" eaLnBrk="1" fontAlgn="base" hangingPunct="1">
        <a:spcBef>
          <a:spcPct val="20000"/>
        </a:spcBef>
        <a:spcAft>
          <a:spcPct val="0"/>
        </a:spcAft>
        <a:buFont typeface="Lucida Grande" charset="0"/>
        <a:buChar char="-"/>
        <a:defRPr sz="1600">
          <a:solidFill>
            <a:schemeClr val="tx1"/>
          </a:solidFill>
          <a:latin typeface="+mj-lt"/>
          <a:ea typeface="ＭＳ Ｐゴシック" pitchFamily="24" charset="-128"/>
        </a:defRPr>
      </a:lvl4pPr>
      <a:lvl5pPr marL="2057400" indent="-228600" algn="l" rtl="0" eaLnBrk="1" fontAlgn="base" hangingPunct="1">
        <a:spcBef>
          <a:spcPct val="20000"/>
        </a:spcBef>
        <a:spcAft>
          <a:spcPct val="0"/>
        </a:spcAft>
        <a:buFont typeface="Arial" charset="0"/>
        <a:buChar char="•"/>
        <a:defRPr sz="1400">
          <a:solidFill>
            <a:schemeClr val="tx1"/>
          </a:solidFill>
          <a:latin typeface="+mj-lt"/>
          <a:ea typeface="ＭＳ Ｐゴシック" pitchFamily="24"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24"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24"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24"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24"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PDS4 1B Assessment Results</a:t>
            </a:r>
            <a:endParaRPr lang="en-US" dirty="0"/>
          </a:p>
        </p:txBody>
      </p:sp>
      <p:sp>
        <p:nvSpPr>
          <p:cNvPr id="4" name="Subtitle 3"/>
          <p:cNvSpPr>
            <a:spLocks noGrp="1"/>
          </p:cNvSpPr>
          <p:nvPr>
            <p:ph type="subTitle" idx="1"/>
          </p:nvPr>
        </p:nvSpPr>
        <p:spPr/>
        <p:txBody>
          <a:bodyPr/>
          <a:lstStyle/>
          <a:p>
            <a:r>
              <a:rPr lang="en-US" dirty="0" err="1" smtClean="0"/>
              <a:t>Reta</a:t>
            </a:r>
            <a:r>
              <a:rPr lang="en-US" dirty="0" smtClean="0"/>
              <a:t> Beebe</a:t>
            </a:r>
          </a:p>
          <a:p>
            <a:r>
              <a:rPr lang="en-US" dirty="0" smtClean="0"/>
              <a:t>Dan Crichton</a:t>
            </a:r>
          </a:p>
          <a:p>
            <a:endParaRPr lang="en-US" dirty="0" smtClean="0"/>
          </a:p>
          <a:p>
            <a:r>
              <a:rPr lang="en-US" dirty="0" smtClean="0"/>
              <a:t>February 2011</a:t>
            </a:r>
            <a:endParaRPr lang="en-US" dirty="0"/>
          </a:p>
        </p:txBody>
      </p:sp>
      <p:pic>
        <p:nvPicPr>
          <p:cNvPr id="5" name="Picture 8" descr="l2_top_banner"/>
          <p:cNvPicPr>
            <a:picLocks noChangeAspect="1" noChangeArrowheads="1"/>
          </p:cNvPicPr>
          <p:nvPr/>
        </p:nvPicPr>
        <p:blipFill>
          <a:blip r:embed="rId2"/>
          <a:srcRect/>
          <a:stretch>
            <a:fillRect/>
          </a:stretch>
        </p:blipFill>
        <p:spPr bwMode="auto">
          <a:xfrm>
            <a:off x="0" y="0"/>
            <a:ext cx="9144000" cy="1206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lstStyle/>
          <a:p>
            <a:pPr>
              <a:buNone/>
            </a:pPr>
            <a:r>
              <a:rPr lang="en-US" dirty="0" smtClean="0"/>
              <a:t>5. What overall recommendations do you have for the team? Do you have any suggestions for improvement? </a:t>
            </a:r>
          </a:p>
          <a:p>
            <a:endParaRPr lang="en-US" dirty="0" smtClean="0"/>
          </a:p>
          <a:p>
            <a:pPr>
              <a:buNone/>
            </a:pPr>
            <a:r>
              <a:rPr lang="en-US" dirty="0" smtClean="0"/>
              <a:t>Results</a:t>
            </a:r>
          </a:p>
          <a:p>
            <a:pPr lvl="1"/>
            <a:r>
              <a:rPr lang="en-US" dirty="0" smtClean="0"/>
              <a:t>Significant results were provided and they are captured and being reviewed by the DDWG.</a:t>
            </a:r>
          </a:p>
          <a:p>
            <a:pPr lvl="1"/>
            <a:r>
              <a:rPr lang="en-US" dirty="0" smtClean="0"/>
              <a:t>Substantial comments were provided directly in the documents themselves.</a:t>
            </a:r>
          </a:p>
          <a:p>
            <a:pPr lvl="1"/>
            <a:r>
              <a:rPr lang="en-US" dirty="0" smtClean="0"/>
              <a:t>Key suggestions include improved coordination of documents to address inconsistencies, conflicts and organization</a:t>
            </a:r>
          </a:p>
          <a:p>
            <a:pPr lvl="1"/>
            <a:r>
              <a:rPr lang="en-US" dirty="0" smtClean="0"/>
              <a:t>Many recognized that a) significant good work has been done and </a:t>
            </a:r>
            <a:r>
              <a:rPr lang="en-US" dirty="0" err="1" smtClean="0"/>
              <a:t>b</a:t>
            </a:r>
            <a:r>
              <a:rPr lang="en-US" dirty="0" smtClean="0"/>
              <a:t>) significant work remains </a:t>
            </a:r>
          </a:p>
          <a:p>
            <a:pPr lvl="1">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98500" y="218760"/>
            <a:ext cx="7772400" cy="1143000"/>
          </a:xfrm>
        </p:spPr>
        <p:txBody>
          <a:bodyPr/>
          <a:lstStyle/>
          <a:p>
            <a:r>
              <a:rPr lang="en-US" dirty="0" smtClean="0"/>
              <a:t>Summary Finding from the Comments * </a:t>
            </a:r>
            <a:endParaRPr lang="en-US" dirty="0"/>
          </a:p>
        </p:txBody>
      </p:sp>
      <p:sp>
        <p:nvSpPr>
          <p:cNvPr id="3" name="Content Placeholder 2"/>
          <p:cNvSpPr>
            <a:spLocks noGrp="1"/>
          </p:cNvSpPr>
          <p:nvPr>
            <p:ph idx="1"/>
          </p:nvPr>
        </p:nvSpPr>
        <p:spPr>
          <a:xfrm>
            <a:off x="685800" y="1361760"/>
            <a:ext cx="7772400" cy="4381500"/>
          </a:xfrm>
        </p:spPr>
        <p:txBody>
          <a:bodyPr/>
          <a:lstStyle/>
          <a:p>
            <a:r>
              <a:rPr lang="en-US" sz="2000" dirty="0" smtClean="0"/>
              <a:t>Clarification/Ambiguity (62)</a:t>
            </a:r>
          </a:p>
          <a:p>
            <a:r>
              <a:rPr lang="en-US" sz="2000" dirty="0" smtClean="0"/>
              <a:t>Completeness/Incomplete (49)</a:t>
            </a:r>
          </a:p>
          <a:p>
            <a:r>
              <a:rPr lang="en-US" sz="2000" dirty="0" smtClean="0"/>
              <a:t>Complexity (33)</a:t>
            </a:r>
          </a:p>
          <a:p>
            <a:r>
              <a:rPr lang="en-US" sz="2000" dirty="0" smtClean="0"/>
              <a:t>Kudos (31)</a:t>
            </a:r>
          </a:p>
          <a:p>
            <a:r>
              <a:rPr lang="en-US" sz="2000" dirty="0" smtClean="0"/>
              <a:t>Consistency/Conflict (20)</a:t>
            </a:r>
          </a:p>
          <a:p>
            <a:r>
              <a:rPr lang="en-US" sz="2000" dirty="0" smtClean="0"/>
              <a:t>Omission/Missing Items (16)</a:t>
            </a:r>
          </a:p>
          <a:p>
            <a:r>
              <a:rPr lang="en-US" sz="2000" dirty="0" smtClean="0"/>
              <a:t>Duplication (9)</a:t>
            </a:r>
          </a:p>
          <a:p>
            <a:r>
              <a:rPr lang="en-US" sz="2000" dirty="0" smtClean="0"/>
              <a:t>Bugs/Errors (7)</a:t>
            </a:r>
          </a:p>
          <a:p>
            <a:r>
              <a:rPr lang="en-US" sz="2000" dirty="0" smtClean="0"/>
              <a:t>Examples (4)</a:t>
            </a:r>
          </a:p>
          <a:p>
            <a:r>
              <a:rPr lang="en-US" sz="2000" dirty="0" smtClean="0"/>
              <a:t>Focus (2)</a:t>
            </a:r>
          </a:p>
          <a:p>
            <a:r>
              <a:rPr lang="en-US" sz="2000" dirty="0" smtClean="0"/>
              <a:t>Format (7)</a:t>
            </a:r>
          </a:p>
          <a:p>
            <a:r>
              <a:rPr lang="en-US" sz="2000" dirty="0" smtClean="0"/>
              <a:t>Organization (4)</a:t>
            </a:r>
          </a:p>
          <a:p>
            <a:endParaRPr lang="en-US" sz="2000" dirty="0" smtClean="0"/>
          </a:p>
          <a:p>
            <a:pPr>
              <a:buNone/>
            </a:pPr>
            <a:r>
              <a:rPr lang="en-US" sz="2000" dirty="0" smtClean="0"/>
              <a:t>* From Hughes and Simpson rollup</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a:t>
            </a:r>
            <a:endParaRPr lang="en-US" dirty="0"/>
          </a:p>
        </p:txBody>
      </p:sp>
      <p:sp>
        <p:nvSpPr>
          <p:cNvPr id="3" name="Content Placeholder 2"/>
          <p:cNvSpPr>
            <a:spLocks noGrp="1"/>
          </p:cNvSpPr>
          <p:nvPr>
            <p:ph idx="1"/>
          </p:nvPr>
        </p:nvSpPr>
        <p:spPr/>
        <p:txBody>
          <a:bodyPr/>
          <a:lstStyle/>
          <a:p>
            <a:r>
              <a:rPr lang="en-US" dirty="0" smtClean="0"/>
              <a:t>DDWG F2F meeting on February 8-10, 2011</a:t>
            </a:r>
          </a:p>
          <a:p>
            <a:pPr lvl="1"/>
            <a:r>
              <a:rPr lang="en-US" dirty="0" smtClean="0"/>
              <a:t>Addressed and discussed assessment 1b results</a:t>
            </a:r>
          </a:p>
          <a:p>
            <a:pPr lvl="1"/>
            <a:r>
              <a:rPr lang="en-US" dirty="0" smtClean="0"/>
              <a:t>Plan for next steps in DDWG</a:t>
            </a:r>
          </a:p>
          <a:p>
            <a:pPr lvl="1"/>
            <a:endParaRPr lang="en-US" dirty="0" smtClean="0"/>
          </a:p>
          <a:p>
            <a:r>
              <a:rPr lang="en-US" dirty="0" smtClean="0"/>
              <a:t>The document editors are meeting regularly to coordinate the documents</a:t>
            </a:r>
          </a:p>
          <a:p>
            <a:pPr lvl="1"/>
            <a:r>
              <a:rPr lang="en-US" dirty="0" smtClean="0"/>
              <a:t>Address 1b findings</a:t>
            </a:r>
          </a:p>
          <a:p>
            <a:pPr lvl="1"/>
            <a:r>
              <a:rPr lang="en-US" dirty="0" smtClean="0"/>
              <a:t>Prepare for 1c release</a:t>
            </a:r>
          </a:p>
          <a:p>
            <a:pPr lv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Rounded Rectangle 11"/>
          <p:cNvSpPr/>
          <p:nvPr/>
        </p:nvSpPr>
        <p:spPr>
          <a:xfrm>
            <a:off x="151855" y="3933564"/>
            <a:ext cx="1339071" cy="1270121"/>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lstStyle/>
          <a:p>
            <a:r>
              <a:rPr lang="en-US" sz="1400" dirty="0" smtClean="0">
                <a:solidFill>
                  <a:schemeClr val="tx1"/>
                </a:solidFill>
              </a:rPr>
              <a:t>DDWG</a:t>
            </a:r>
          </a:p>
          <a:p>
            <a:r>
              <a:rPr lang="en-US" sz="1400" dirty="0" smtClean="0">
                <a:solidFill>
                  <a:schemeClr val="tx1"/>
                </a:solidFill>
              </a:rPr>
              <a:t>Review</a:t>
            </a:r>
            <a:endParaRPr lang="en-US" sz="1400" dirty="0">
              <a:solidFill>
                <a:schemeClr val="tx1"/>
              </a:solidFill>
            </a:endParaRPr>
          </a:p>
        </p:txBody>
      </p:sp>
      <p:sp>
        <p:nvSpPr>
          <p:cNvPr id="13" name="Rounded Rectangle 12"/>
          <p:cNvSpPr/>
          <p:nvPr/>
        </p:nvSpPr>
        <p:spPr>
          <a:xfrm>
            <a:off x="1697997" y="3933564"/>
            <a:ext cx="1435159" cy="129653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lstStyle/>
          <a:p>
            <a:r>
              <a:rPr lang="en-US" sz="1400" dirty="0" smtClean="0">
                <a:solidFill>
                  <a:schemeClr val="tx1"/>
                </a:solidFill>
              </a:rPr>
              <a:t>PDS Internal</a:t>
            </a:r>
          </a:p>
          <a:p>
            <a:r>
              <a:rPr lang="en-US" sz="1400" dirty="0" smtClean="0">
                <a:solidFill>
                  <a:schemeClr val="tx1"/>
                </a:solidFill>
              </a:rPr>
              <a:t>Review </a:t>
            </a:r>
            <a:endParaRPr lang="en-US" sz="1400" dirty="0">
              <a:solidFill>
                <a:schemeClr val="tx1"/>
              </a:solidFill>
            </a:endParaRPr>
          </a:p>
        </p:txBody>
      </p:sp>
      <p:sp>
        <p:nvSpPr>
          <p:cNvPr id="14" name="Rounded Rectangle 13"/>
          <p:cNvSpPr/>
          <p:nvPr/>
        </p:nvSpPr>
        <p:spPr>
          <a:xfrm>
            <a:off x="3338656" y="3948445"/>
            <a:ext cx="1686313" cy="1255247"/>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lstStyle/>
          <a:p>
            <a:r>
              <a:rPr lang="en-US" sz="1400" dirty="0" smtClean="0">
                <a:solidFill>
                  <a:schemeClr val="tx1"/>
                </a:solidFill>
              </a:rPr>
              <a:t>External  Implementers</a:t>
            </a:r>
          </a:p>
          <a:p>
            <a:r>
              <a:rPr lang="en-US" sz="1400" dirty="0" smtClean="0">
                <a:solidFill>
                  <a:schemeClr val="tx1"/>
                </a:solidFill>
              </a:rPr>
              <a:t>Review (IPDA/Missions/Experts)</a:t>
            </a:r>
            <a:endParaRPr lang="en-US" sz="1400" dirty="0">
              <a:solidFill>
                <a:schemeClr val="tx1"/>
              </a:solidFill>
            </a:endParaRPr>
          </a:p>
        </p:txBody>
      </p:sp>
      <p:sp>
        <p:nvSpPr>
          <p:cNvPr id="15" name="Rounded Rectangle 14"/>
          <p:cNvSpPr/>
          <p:nvPr/>
        </p:nvSpPr>
        <p:spPr>
          <a:xfrm>
            <a:off x="5143696" y="3948438"/>
            <a:ext cx="1686313" cy="1255247"/>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lstStyle/>
          <a:p>
            <a:r>
              <a:rPr lang="en-US" sz="1400" dirty="0" smtClean="0">
                <a:solidFill>
                  <a:schemeClr val="tx1"/>
                </a:solidFill>
              </a:rPr>
              <a:t>Internal/External PDS Review</a:t>
            </a:r>
            <a:endParaRPr lang="en-US" sz="1400" dirty="0">
              <a:solidFill>
                <a:schemeClr val="tx1"/>
              </a:solidFill>
            </a:endParaRPr>
          </a:p>
        </p:txBody>
      </p:sp>
      <p:sp>
        <p:nvSpPr>
          <p:cNvPr id="23" name="TextBox 22"/>
          <p:cNvSpPr txBox="1"/>
          <p:nvPr/>
        </p:nvSpPr>
        <p:spPr>
          <a:xfrm>
            <a:off x="151855" y="2245501"/>
            <a:ext cx="1172579" cy="646331"/>
          </a:xfrm>
          <a:prstGeom prst="rect">
            <a:avLst/>
          </a:prstGeom>
          <a:noFill/>
        </p:spPr>
        <p:txBody>
          <a:bodyPr wrap="none" rtlCol="0">
            <a:spAutoFit/>
          </a:bodyPr>
          <a:lstStyle/>
          <a:p>
            <a:r>
              <a:rPr lang="en-US" b="1" dirty="0" smtClean="0"/>
              <a:t>Build 1a</a:t>
            </a:r>
          </a:p>
          <a:p>
            <a:r>
              <a:rPr lang="en-US" b="1" dirty="0" smtClean="0"/>
              <a:t>(Oct 2010)</a:t>
            </a:r>
            <a:endParaRPr lang="en-US" b="1" dirty="0"/>
          </a:p>
        </p:txBody>
      </p:sp>
      <p:sp>
        <p:nvSpPr>
          <p:cNvPr id="24" name="TextBox 23"/>
          <p:cNvSpPr txBox="1"/>
          <p:nvPr/>
        </p:nvSpPr>
        <p:spPr>
          <a:xfrm>
            <a:off x="1791790" y="2245501"/>
            <a:ext cx="1199292" cy="646331"/>
          </a:xfrm>
          <a:prstGeom prst="rect">
            <a:avLst/>
          </a:prstGeom>
          <a:noFill/>
        </p:spPr>
        <p:txBody>
          <a:bodyPr wrap="none" rtlCol="0">
            <a:spAutoFit/>
          </a:bodyPr>
          <a:lstStyle/>
          <a:p>
            <a:r>
              <a:rPr lang="en-US" b="1" dirty="0" smtClean="0"/>
              <a:t>Build 1b</a:t>
            </a:r>
          </a:p>
          <a:p>
            <a:r>
              <a:rPr lang="en-US" b="1" dirty="0" smtClean="0"/>
              <a:t>(Dec 2010)</a:t>
            </a:r>
            <a:endParaRPr lang="en-US" b="1" dirty="0"/>
          </a:p>
        </p:txBody>
      </p:sp>
      <p:sp>
        <p:nvSpPr>
          <p:cNvPr id="25" name="TextBox 24"/>
          <p:cNvSpPr txBox="1"/>
          <p:nvPr/>
        </p:nvSpPr>
        <p:spPr>
          <a:xfrm>
            <a:off x="3480605" y="2245501"/>
            <a:ext cx="1246405" cy="646331"/>
          </a:xfrm>
          <a:prstGeom prst="rect">
            <a:avLst/>
          </a:prstGeom>
          <a:noFill/>
        </p:spPr>
        <p:txBody>
          <a:bodyPr wrap="none" rtlCol="0">
            <a:spAutoFit/>
          </a:bodyPr>
          <a:lstStyle/>
          <a:p>
            <a:r>
              <a:rPr lang="en-US" b="1" dirty="0" smtClean="0"/>
              <a:t>Build 1c</a:t>
            </a:r>
          </a:p>
          <a:p>
            <a:r>
              <a:rPr lang="en-US" b="1" dirty="0" smtClean="0"/>
              <a:t>(Mar 2011)</a:t>
            </a:r>
            <a:endParaRPr lang="en-US" b="1" dirty="0"/>
          </a:p>
        </p:txBody>
      </p:sp>
      <p:sp>
        <p:nvSpPr>
          <p:cNvPr id="26" name="TextBox 25"/>
          <p:cNvSpPr txBox="1"/>
          <p:nvPr/>
        </p:nvSpPr>
        <p:spPr>
          <a:xfrm>
            <a:off x="5309598" y="2245501"/>
            <a:ext cx="1221834" cy="646331"/>
          </a:xfrm>
          <a:prstGeom prst="rect">
            <a:avLst/>
          </a:prstGeom>
          <a:noFill/>
        </p:spPr>
        <p:txBody>
          <a:bodyPr wrap="none" rtlCol="0">
            <a:spAutoFit/>
          </a:bodyPr>
          <a:lstStyle/>
          <a:p>
            <a:r>
              <a:rPr lang="en-US" b="1" dirty="0" smtClean="0"/>
              <a:t>Build 1d</a:t>
            </a:r>
          </a:p>
          <a:p>
            <a:r>
              <a:rPr lang="en-US" b="1" dirty="0" smtClean="0"/>
              <a:t>(Aug 2011)</a:t>
            </a:r>
            <a:endParaRPr lang="en-US" b="1" dirty="0"/>
          </a:p>
        </p:txBody>
      </p:sp>
      <p:cxnSp>
        <p:nvCxnSpPr>
          <p:cNvPr id="27" name="Straight Connector 26"/>
          <p:cNvCxnSpPr/>
          <p:nvPr/>
        </p:nvCxnSpPr>
        <p:spPr>
          <a:xfrm rot="5400000">
            <a:off x="163274" y="3403927"/>
            <a:ext cx="1059273" cy="1588"/>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846105" y="2891832"/>
            <a:ext cx="1417893" cy="1041732"/>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5400000">
            <a:off x="1914617" y="3420675"/>
            <a:ext cx="1059273" cy="1588"/>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V="1">
            <a:off x="2624513" y="2875084"/>
            <a:ext cx="1417893" cy="1041732"/>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rot="5400000">
            <a:off x="3585005" y="3413998"/>
            <a:ext cx="1059273" cy="1588"/>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4316022" y="2875084"/>
            <a:ext cx="1417893" cy="1041732"/>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rot="5400000">
            <a:off x="5338222" y="3420676"/>
            <a:ext cx="1059273" cy="1588"/>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sp>
        <p:nvSpPr>
          <p:cNvPr id="38" name="Right Arrow 37"/>
          <p:cNvSpPr/>
          <p:nvPr/>
        </p:nvSpPr>
        <p:spPr>
          <a:xfrm>
            <a:off x="6907382" y="3128147"/>
            <a:ext cx="822960" cy="822960"/>
          </a:xfrm>
          <a:prstGeom prst="rightArrow">
            <a:avLst/>
          </a:prstGeom>
          <a:ln>
            <a:solidFill>
              <a:schemeClr val="tx1"/>
            </a:solidFill>
          </a:ln>
        </p:spPr>
        <p:style>
          <a:lnRef idx="1">
            <a:schemeClr val="accent1"/>
          </a:lnRef>
          <a:fillRef idx="3">
            <a:schemeClr val="accent1"/>
          </a:fillRef>
          <a:effectRef idx="2">
            <a:schemeClr val="accent1"/>
          </a:effectRef>
          <a:fontRef idx="minor">
            <a:schemeClr val="lt1"/>
          </a:fontRef>
        </p:style>
      </p:sp>
      <p:sp>
        <p:nvSpPr>
          <p:cNvPr id="39" name="TextBox 38"/>
          <p:cNvSpPr txBox="1"/>
          <p:nvPr/>
        </p:nvSpPr>
        <p:spPr>
          <a:xfrm>
            <a:off x="7800133" y="2245501"/>
            <a:ext cx="1181371" cy="646331"/>
          </a:xfrm>
          <a:prstGeom prst="rect">
            <a:avLst/>
          </a:prstGeom>
          <a:noFill/>
        </p:spPr>
        <p:txBody>
          <a:bodyPr wrap="none" rtlCol="0">
            <a:spAutoFit/>
          </a:bodyPr>
          <a:lstStyle/>
          <a:p>
            <a:r>
              <a:rPr lang="en-US" b="1" dirty="0" smtClean="0"/>
              <a:t>Build 2</a:t>
            </a:r>
          </a:p>
          <a:p>
            <a:r>
              <a:rPr lang="en-US" b="1" dirty="0" smtClean="0"/>
              <a:t>(Oct 2011)</a:t>
            </a:r>
            <a:endParaRPr lang="en-US" b="1" dirty="0"/>
          </a:p>
        </p:txBody>
      </p:sp>
      <p:sp>
        <p:nvSpPr>
          <p:cNvPr id="40" name="TextBox 39"/>
          <p:cNvSpPr txBox="1"/>
          <p:nvPr/>
        </p:nvSpPr>
        <p:spPr>
          <a:xfrm>
            <a:off x="6613161" y="2568666"/>
            <a:ext cx="1122573" cy="523220"/>
          </a:xfrm>
          <a:prstGeom prst="rect">
            <a:avLst/>
          </a:prstGeom>
          <a:noFill/>
          <a:ln>
            <a:solidFill>
              <a:schemeClr val="tx1"/>
            </a:solidFill>
          </a:ln>
        </p:spPr>
        <p:txBody>
          <a:bodyPr wrap="none" rtlCol="0">
            <a:spAutoFit/>
          </a:bodyPr>
          <a:lstStyle/>
          <a:p>
            <a:r>
              <a:rPr lang="en-US" sz="1400" b="1" i="1" dirty="0" smtClean="0"/>
              <a:t>Operational </a:t>
            </a:r>
          </a:p>
          <a:p>
            <a:r>
              <a:rPr lang="en-US" sz="1400" b="1" i="1" dirty="0" smtClean="0"/>
              <a:t>Readiness</a:t>
            </a:r>
            <a:endParaRPr lang="en-US" sz="1400" b="1" i="1" dirty="0"/>
          </a:p>
        </p:txBody>
      </p:sp>
      <p:cxnSp>
        <p:nvCxnSpPr>
          <p:cNvPr id="41" name="Straight Connector 40"/>
          <p:cNvCxnSpPr/>
          <p:nvPr/>
        </p:nvCxnSpPr>
        <p:spPr>
          <a:xfrm rot="5400000">
            <a:off x="7823104" y="3420677"/>
            <a:ext cx="1059273" cy="1588"/>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sp>
        <p:nvSpPr>
          <p:cNvPr id="42" name="Rounded Rectangle 41"/>
          <p:cNvSpPr/>
          <p:nvPr/>
        </p:nvSpPr>
        <p:spPr>
          <a:xfrm>
            <a:off x="7642433" y="3959973"/>
            <a:ext cx="1339071" cy="1270121"/>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lstStyle/>
          <a:p>
            <a:r>
              <a:rPr lang="en-US" sz="1400" dirty="0" smtClean="0">
                <a:solidFill>
                  <a:schemeClr val="tx1"/>
                </a:solidFill>
              </a:rPr>
              <a:t>PDS4 Release</a:t>
            </a:r>
            <a:endParaRPr lang="en-US" sz="1400" dirty="0">
              <a:solidFill>
                <a:schemeClr val="tx1"/>
              </a:solidFill>
            </a:endParaRPr>
          </a:p>
        </p:txBody>
      </p:sp>
      <p:sp>
        <p:nvSpPr>
          <p:cNvPr id="43" name="Title 42"/>
          <p:cNvSpPr>
            <a:spLocks noGrp="1"/>
          </p:cNvSpPr>
          <p:nvPr>
            <p:ph type="title"/>
          </p:nvPr>
        </p:nvSpPr>
        <p:spPr/>
        <p:txBody>
          <a:bodyPr/>
          <a:lstStyle/>
          <a:p>
            <a:r>
              <a:rPr lang="en-US" dirty="0" smtClean="0"/>
              <a:t>PDS4 Assessment/Input Process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Results are posted to the Build 1b Assessment site</a:t>
            </a:r>
          </a:p>
          <a:p>
            <a:pPr lvl="1"/>
            <a:r>
              <a:rPr lang="en-US" dirty="0" err="1" smtClean="0"/>
              <a:t>http://pds-engineering.jpl.nasa.gov/index.cfm?pid</a:t>
            </a:r>
            <a:r>
              <a:rPr lang="en-US" dirty="0" smtClean="0"/>
              <a:t>=145&amp;cid=164 </a:t>
            </a:r>
          </a:p>
          <a:p>
            <a:pPr lvl="1"/>
            <a:endParaRPr lang="en-US" dirty="0" smtClean="0"/>
          </a:p>
          <a:p>
            <a:r>
              <a:rPr lang="en-US" dirty="0" smtClean="0"/>
              <a:t>Results include</a:t>
            </a:r>
            <a:endParaRPr lang="en-US" dirty="0" smtClean="0"/>
          </a:p>
          <a:p>
            <a:pPr lvl="1"/>
            <a:r>
              <a:rPr lang="en-US" dirty="0" smtClean="0"/>
              <a:t>Answers to assessment </a:t>
            </a:r>
            <a:r>
              <a:rPr lang="en-US" dirty="0" smtClean="0"/>
              <a:t>questions</a:t>
            </a:r>
          </a:p>
          <a:p>
            <a:pPr lvl="1"/>
            <a:r>
              <a:rPr lang="en-US" dirty="0" smtClean="0"/>
              <a:t>Rollup of extracted issues from Simpson</a:t>
            </a:r>
          </a:p>
          <a:p>
            <a:pPr lvl="1"/>
            <a:r>
              <a:rPr lang="en-US" dirty="0" smtClean="0"/>
              <a:t>Rollup of extracted issues from Hughes</a:t>
            </a:r>
          </a:p>
          <a:p>
            <a:pPr lvl="1"/>
            <a:r>
              <a:rPr lang="en-US" dirty="0" smtClean="0"/>
              <a:t>PPT summary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PDS4 Build 1b was completed on January 15, 2011 by an internal PDS assessment team</a:t>
            </a:r>
          </a:p>
          <a:p>
            <a:pPr lvl="1"/>
            <a:r>
              <a:rPr lang="en-US" dirty="0" smtClean="0"/>
              <a:t>The purpose is to allow for improvements in the design and implementation of PDS4 ensuring that PDS has a process for involving and including comments from its stakeholders </a:t>
            </a:r>
            <a:r>
              <a:rPr lang="en-US" u="sng" dirty="0" smtClean="0"/>
              <a:t>early</a:t>
            </a:r>
            <a:endParaRPr lang="en-US" dirty="0" smtClean="0"/>
          </a:p>
          <a:p>
            <a:endParaRPr lang="en-US" dirty="0" smtClean="0"/>
          </a:p>
          <a:p>
            <a:r>
              <a:rPr lang="en-US" dirty="0" smtClean="0"/>
              <a:t>The review was performed on the PDS4 emerging standard, specifically</a:t>
            </a:r>
          </a:p>
          <a:p>
            <a:pPr lvl="1"/>
            <a:r>
              <a:rPr lang="en-US" dirty="0" smtClean="0"/>
              <a:t>Concepts Document</a:t>
            </a:r>
          </a:p>
          <a:p>
            <a:pPr lvl="1"/>
            <a:r>
              <a:rPr lang="en-US" dirty="0" smtClean="0"/>
              <a:t>Standards Reference</a:t>
            </a:r>
          </a:p>
          <a:p>
            <a:pPr lvl="1"/>
            <a:r>
              <a:rPr lang="en-US" dirty="0" smtClean="0"/>
              <a:t>Data Dictionary</a:t>
            </a:r>
          </a:p>
          <a:p>
            <a:pPr lvl="1"/>
            <a:r>
              <a:rPr lang="en-US" dirty="0" smtClean="0"/>
              <a:t>Data Providers Handbook</a:t>
            </a:r>
          </a:p>
          <a:p>
            <a:pPr lvl="1"/>
            <a:r>
              <a:rPr lang="en-US" dirty="0" smtClean="0"/>
              <a:t>Glossary</a:t>
            </a:r>
          </a:p>
          <a:p>
            <a:pPr lvl="1"/>
            <a:endParaRPr lang="en-US" dirty="0" smtClean="0"/>
          </a:p>
          <a:p>
            <a:pPr>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1b Reviewers</a:t>
            </a:r>
            <a:endParaRPr lang="en-US" dirty="0"/>
          </a:p>
        </p:txBody>
      </p:sp>
      <p:sp>
        <p:nvSpPr>
          <p:cNvPr id="3" name="Content Placeholder 2"/>
          <p:cNvSpPr>
            <a:spLocks noGrp="1"/>
          </p:cNvSpPr>
          <p:nvPr>
            <p:ph idx="1"/>
          </p:nvPr>
        </p:nvSpPr>
        <p:spPr/>
        <p:txBody>
          <a:bodyPr/>
          <a:lstStyle/>
          <a:p>
            <a:r>
              <a:rPr lang="en-US" dirty="0" err="1" smtClean="0"/>
              <a:t>Atmos</a:t>
            </a:r>
            <a:r>
              <a:rPr lang="en-US" dirty="0" smtClean="0"/>
              <a:t> – Nancy </a:t>
            </a:r>
            <a:r>
              <a:rPr lang="en-US" dirty="0" err="1" smtClean="0"/>
              <a:t>Chanover</a:t>
            </a:r>
            <a:endParaRPr lang="en-US" dirty="0" smtClean="0"/>
          </a:p>
          <a:p>
            <a:r>
              <a:rPr lang="en-US" dirty="0" smtClean="0"/>
              <a:t>Engineering – Emily Law</a:t>
            </a:r>
          </a:p>
          <a:p>
            <a:r>
              <a:rPr lang="en-US" dirty="0" smtClean="0"/>
              <a:t>Imaging – Patty Garcia; Chris Isbell</a:t>
            </a:r>
          </a:p>
          <a:p>
            <a:r>
              <a:rPr lang="en-US" dirty="0" smtClean="0"/>
              <a:t>Geo – Susie </a:t>
            </a:r>
            <a:r>
              <a:rPr lang="en-US" dirty="0" err="1" smtClean="0"/>
              <a:t>Slavney</a:t>
            </a:r>
            <a:endParaRPr lang="en-US" dirty="0" smtClean="0"/>
          </a:p>
          <a:p>
            <a:r>
              <a:rPr lang="en-US" dirty="0" smtClean="0"/>
              <a:t>Mgmt – Ed Bell; Mike Martin</a:t>
            </a:r>
          </a:p>
          <a:p>
            <a:r>
              <a:rPr lang="en-US" dirty="0" smtClean="0"/>
              <a:t>NAIF – Chuck Acton</a:t>
            </a:r>
          </a:p>
          <a:p>
            <a:r>
              <a:rPr lang="en-US" dirty="0" smtClean="0"/>
              <a:t>PPI – Todd King</a:t>
            </a:r>
          </a:p>
          <a:p>
            <a:r>
              <a:rPr lang="en-US" dirty="0" smtClean="0"/>
              <a:t>Rings – Mitch Gordon</a:t>
            </a:r>
          </a:p>
          <a:p>
            <a:r>
              <a:rPr lang="en-US" dirty="0" smtClean="0"/>
              <a:t>RS – Dick Simpson</a:t>
            </a:r>
          </a:p>
          <a:p>
            <a:r>
              <a:rPr lang="en-US" dirty="0" smtClean="0"/>
              <a:t>SBN – Stephanie McLaughlin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Results</a:t>
            </a:r>
            <a:endParaRPr lang="en-US" dirty="0"/>
          </a:p>
        </p:txBody>
      </p:sp>
      <p:sp>
        <p:nvSpPr>
          <p:cNvPr id="3" name="Content Placeholder 2"/>
          <p:cNvSpPr>
            <a:spLocks noGrp="1"/>
          </p:cNvSpPr>
          <p:nvPr>
            <p:ph idx="1"/>
          </p:nvPr>
        </p:nvSpPr>
        <p:spPr/>
        <p:txBody>
          <a:bodyPr/>
          <a:lstStyle/>
          <a:p>
            <a:r>
              <a:rPr lang="en-US" dirty="0" smtClean="0"/>
              <a:t>Key PDS4 documents and a few PDS4 examples were reviewed</a:t>
            </a:r>
          </a:p>
          <a:p>
            <a:r>
              <a:rPr lang="en-US" dirty="0" smtClean="0"/>
              <a:t>Reviewers provided</a:t>
            </a:r>
          </a:p>
          <a:p>
            <a:pPr lvl="1"/>
            <a:r>
              <a:rPr lang="en-US" dirty="0" smtClean="0"/>
              <a:t>Answers to 5 key questions</a:t>
            </a:r>
          </a:p>
          <a:p>
            <a:pPr lvl="1"/>
            <a:r>
              <a:rPr lang="en-US" dirty="0" smtClean="0"/>
              <a:t>Mark ups of documents</a:t>
            </a:r>
          </a:p>
          <a:p>
            <a:pPr lvl="1"/>
            <a:r>
              <a:rPr lang="en-US" dirty="0" smtClean="0"/>
              <a:t>General comments</a:t>
            </a:r>
          </a:p>
          <a:p>
            <a:pPr lvl="1"/>
            <a:r>
              <a:rPr lang="en-US" dirty="0" smtClean="0"/>
              <a:t>Suggestions for improvement</a:t>
            </a:r>
          </a:p>
          <a:p>
            <a:r>
              <a:rPr lang="en-US" dirty="0" smtClean="0"/>
              <a:t>Key issues were in</a:t>
            </a:r>
          </a:p>
          <a:p>
            <a:pPr lvl="1"/>
            <a:r>
              <a:rPr lang="en-US" u="sng" dirty="0" smtClean="0"/>
              <a:t>Duplication</a:t>
            </a:r>
            <a:r>
              <a:rPr lang="en-US" dirty="0" smtClean="0"/>
              <a:t>, incompleteness, complexity, inconsistencies/conflicts, and ambiguity.</a:t>
            </a:r>
          </a:p>
          <a:p>
            <a:pPr lvl="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Questions</a:t>
            </a:r>
            <a:endParaRPr lang="en-US" dirty="0"/>
          </a:p>
        </p:txBody>
      </p:sp>
      <p:sp>
        <p:nvSpPr>
          <p:cNvPr id="3" name="Content Placeholder 2"/>
          <p:cNvSpPr>
            <a:spLocks noGrp="1"/>
          </p:cNvSpPr>
          <p:nvPr>
            <p:ph idx="1"/>
          </p:nvPr>
        </p:nvSpPr>
        <p:spPr/>
        <p:txBody>
          <a:bodyPr/>
          <a:lstStyle/>
          <a:p>
            <a:pPr>
              <a:buNone/>
            </a:pPr>
            <a:r>
              <a:rPr lang="en-US" sz="1800" dirty="0" smtClean="0"/>
              <a:t>1. Do the documents provide sufficient background for the review? If not, how could they be improved? </a:t>
            </a:r>
          </a:p>
          <a:p>
            <a:pPr>
              <a:buNone/>
            </a:pPr>
            <a:r>
              <a:rPr lang="en-US" sz="1800" dirty="0" smtClean="0"/>
              <a:t>2. Assess the four fundamental structures.  Are they useful?  Will they support your needs? Do you have products that you believe will not fit into the structures? </a:t>
            </a:r>
          </a:p>
          <a:p>
            <a:pPr>
              <a:buNone/>
            </a:pPr>
            <a:r>
              <a:rPr lang="en-US" sz="1800" dirty="0" smtClean="0"/>
              <a:t>3. Assess the PDS4 core product types.  Do they provide an adequate set of baseline templates for constructing new templates and new PDS4 products? What is missing? </a:t>
            </a:r>
          </a:p>
          <a:p>
            <a:pPr>
              <a:buNone/>
            </a:pPr>
            <a:r>
              <a:rPr lang="en-US" sz="1800" dirty="0" smtClean="0"/>
              <a:t>4. Assess the structure and layout of the PDS4 product examples?  How can it be improved? </a:t>
            </a:r>
          </a:p>
          <a:p>
            <a:pPr>
              <a:buNone/>
            </a:pPr>
            <a:r>
              <a:rPr lang="en-US" sz="1800" dirty="0" smtClean="0"/>
              <a:t>5. What overall recommendations do you have for the team? Do you have any suggestions for improvement? </a:t>
            </a:r>
          </a:p>
          <a:p>
            <a:pPr>
              <a:buNone/>
            </a:pPr>
            <a:endParaRPr lang="en-US" sz="1800" dirty="0" smtClean="0"/>
          </a:p>
          <a:p>
            <a:pPr>
              <a:buNone/>
            </a:pPr>
            <a:r>
              <a:rPr lang="en-US" sz="1800" dirty="0" smtClean="0"/>
              <a:t>General Comments &amp; Suggestions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pPr>
              <a:buNone/>
            </a:pPr>
            <a:r>
              <a:rPr lang="en-US" sz="2000" dirty="0" smtClean="0"/>
              <a:t>1.Do the documents provide sufficient background for the review? If not, how could they be improved? </a:t>
            </a:r>
          </a:p>
          <a:p>
            <a:pPr>
              <a:buNone/>
            </a:pPr>
            <a:endParaRPr lang="en-US" sz="2000" dirty="0" smtClean="0"/>
          </a:p>
          <a:p>
            <a:pPr>
              <a:buNone/>
            </a:pPr>
            <a:r>
              <a:rPr lang="en-US" sz="2000" dirty="0" smtClean="0"/>
              <a:t>Results: </a:t>
            </a:r>
          </a:p>
          <a:p>
            <a:pPr>
              <a:buNone/>
            </a:pPr>
            <a:endParaRPr lang="en-US" sz="2000" dirty="0" smtClean="0"/>
          </a:p>
          <a:p>
            <a:pPr>
              <a:buNone/>
            </a:pPr>
            <a:r>
              <a:rPr lang="en-US" sz="2000" dirty="0" smtClean="0"/>
              <a:t>Many felt that a substantial amount of work and material was provided. Some felt that the organization could be improved.  All recognized that there were “gaps” and “holes” that need to be addressed (as cautioned in the exercise).  Many suggestions were provided including suggestions on how to better navigate the document set.  </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lstStyle/>
          <a:p>
            <a:pPr>
              <a:buNone/>
            </a:pPr>
            <a:r>
              <a:rPr lang="en-US" sz="2000" dirty="0" smtClean="0"/>
              <a:t>2. Assess the four fundamental structures.  Are they useful?  Will they support your needs? Do you have products that you believe will not fit into the structures? </a:t>
            </a:r>
          </a:p>
          <a:p>
            <a:pPr>
              <a:buNone/>
            </a:pPr>
            <a:endParaRPr lang="en-US" sz="2000" dirty="0" smtClean="0"/>
          </a:p>
          <a:p>
            <a:pPr>
              <a:buNone/>
            </a:pPr>
            <a:r>
              <a:rPr lang="en-US" sz="2000" dirty="0" smtClean="0"/>
              <a:t>Results: </a:t>
            </a:r>
          </a:p>
          <a:p>
            <a:pPr>
              <a:buNone/>
            </a:pPr>
            <a:endParaRPr lang="en-US" sz="2000" dirty="0" smtClean="0"/>
          </a:p>
          <a:p>
            <a:pPr>
              <a:buNone/>
            </a:pPr>
            <a:r>
              <a:rPr lang="en-US" sz="2000" dirty="0" smtClean="0"/>
              <a:t>Most felt that the structures encompassed their data products (~10 responses) and would support their needs.  It was reemphasized that these are fundamental structures for capture and preservation of the data, not necessarily data analysis. There were numerous suggestions that are captured in the detailed results.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pPr>
              <a:buNone/>
            </a:pPr>
            <a:r>
              <a:rPr lang="en-US" dirty="0" smtClean="0">
                <a:solidFill>
                  <a:srgbClr val="000000"/>
                </a:solidFill>
                <a:latin typeface="Arial"/>
                <a:ea typeface="Arial"/>
                <a:cs typeface="Arial"/>
              </a:rPr>
              <a:t>3. Assess the PDS4 core product types.  Do they provide an adequate set of baseline templates for constructing new templates and new PDS4 products? What is missing?</a:t>
            </a:r>
          </a:p>
          <a:p>
            <a:endParaRPr lang="en-US" b="1" dirty="0" smtClean="0">
              <a:solidFill>
                <a:srgbClr val="000000"/>
              </a:solidFill>
              <a:latin typeface="Arial"/>
              <a:ea typeface="Arial"/>
              <a:cs typeface="Arial"/>
            </a:endParaRPr>
          </a:p>
          <a:p>
            <a:pPr>
              <a:buNone/>
            </a:pPr>
            <a:r>
              <a:rPr lang="en-US" dirty="0" smtClean="0"/>
              <a:t>Results:</a:t>
            </a:r>
          </a:p>
          <a:p>
            <a:pPr lvl="1"/>
            <a:r>
              <a:rPr lang="en-US" dirty="0" smtClean="0"/>
              <a:t>Many (~7) commented that they believed they are adequate.  There was some confusion over the word “core product type” and the concept of deriving new product types which led some to wonder whether their discipline-specific product types should be documented. This is a part of the current work that the DDWG is now performing.   One felt that there were too many product types.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lstStyle/>
          <a:p>
            <a:pPr>
              <a:buNone/>
            </a:pPr>
            <a:r>
              <a:rPr lang="en-US" dirty="0" smtClean="0"/>
              <a:t>4.  Assess the structure and layout of the PDS4 product examples?  How can it be improved? </a:t>
            </a:r>
          </a:p>
          <a:p>
            <a:endParaRPr lang="en-US" dirty="0" smtClean="0"/>
          </a:p>
          <a:p>
            <a:pPr>
              <a:buNone/>
            </a:pPr>
            <a:r>
              <a:rPr lang="en-US" dirty="0" smtClean="0"/>
              <a:t>Results</a:t>
            </a:r>
          </a:p>
          <a:p>
            <a:pPr lvl="1"/>
            <a:r>
              <a:rPr lang="en-US" dirty="0" smtClean="0"/>
              <a:t>The examples seemed to help, but many noticed inconsistencies between documents and examples that </a:t>
            </a:r>
            <a:r>
              <a:rPr lang="en-US" dirty="0" smtClean="0"/>
              <a:t>need </a:t>
            </a:r>
            <a:r>
              <a:rPr lang="en-US" dirty="0" smtClean="0"/>
              <a:t>to be addressed.  </a:t>
            </a:r>
            <a:r>
              <a:rPr lang="en-US" i="1" dirty="0" smtClean="0"/>
              <a:t>The examples need to be improved and made consistent across documents in the future.</a:t>
            </a:r>
            <a:r>
              <a:rPr lang="en-US" dirty="0" smtClean="0"/>
              <a:t>  XML also was a challenge to some who had to read and view in primitive tools (including text editors). There were also some detailed comments on structuring, naming, etc provided.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ds_banner_template">
  <a:themeElements>
    <a:clrScheme name="PDS_2009_Sr_Re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DS_2009_Sr_Rev">
      <a:majorFont>
        <a:latin typeface="Verdana"/>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2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24" charset="0"/>
          </a:defRPr>
        </a:defPPr>
      </a:lstStyle>
    </a:lnDef>
  </a:objectDefaults>
  <a:extraClrSchemeLst>
    <a:extraClrScheme>
      <a:clrScheme name="PDS_2009_Sr_Re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DS_2009_Sr_Re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DS_2009_Sr_Re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DS_2009_Sr_Re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DS_2009_Sr_Re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DS_2009_Sr_Re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DS_2009_Sr_Rev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DS_2009_Sr_Re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DS_2009_Sr_Re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DS_2009_Sr_Re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DS_2009_Sr_Re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DS_2009_Sr_Re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pds.potx</Template>
  <TotalTime>5978</TotalTime>
  <Words>991</Words>
  <Application>Microsoft Macintosh PowerPoint</Application>
  <PresentationFormat>On-screen Show (4:3)</PresentationFormat>
  <Paragraphs>128</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pds_banner_template</vt:lpstr>
      <vt:lpstr>PDS4 1B Assessment Results</vt:lpstr>
      <vt:lpstr>Introduction</vt:lpstr>
      <vt:lpstr>1b Reviewers</vt:lpstr>
      <vt:lpstr>Overall Results</vt:lpstr>
      <vt:lpstr>Assessment Questions</vt:lpstr>
      <vt:lpstr>Question 1</vt:lpstr>
      <vt:lpstr>Question 2</vt:lpstr>
      <vt:lpstr>Question 3</vt:lpstr>
      <vt:lpstr>Question 4</vt:lpstr>
      <vt:lpstr>Question 5</vt:lpstr>
      <vt:lpstr>Summary Finding from the Comments * </vt:lpstr>
      <vt:lpstr>Actions</vt:lpstr>
      <vt:lpstr>PDS4 Assessment/Input Process</vt:lpstr>
      <vt:lpstr>References</vt:lpstr>
    </vt:vector>
  </TitlesOfParts>
  <Company>JPL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crichton</dc:creator>
  <cp:lastModifiedBy>jpluser</cp:lastModifiedBy>
  <cp:revision>49</cp:revision>
  <dcterms:created xsi:type="dcterms:W3CDTF">2011-02-12T18:50:02Z</dcterms:created>
  <dcterms:modified xsi:type="dcterms:W3CDTF">2011-02-12T19:03:34Z</dcterms:modified>
</cp:coreProperties>
</file>