
<file path=[Content_Types].xml><?xml version="1.0" encoding="utf-8"?>
<Types xmlns="http://schemas.openxmlformats.org/package/2006/content-types">
  <Default Extension="xml" ContentType="application/xml"/>
  <Default Extension="jpg" ContentType="image/jpeg"/>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2" r:id="rId1"/>
  </p:sldMasterIdLst>
  <p:notesMasterIdLst>
    <p:notesMasterId r:id="rId43"/>
  </p:notesMasterIdLst>
  <p:handoutMasterIdLst>
    <p:handoutMasterId r:id="rId44"/>
  </p:handoutMasterIdLst>
  <p:sldIdLst>
    <p:sldId id="836" r:id="rId2"/>
    <p:sldId id="1205" r:id="rId3"/>
    <p:sldId id="1206" r:id="rId4"/>
    <p:sldId id="1204" r:id="rId5"/>
    <p:sldId id="1113" r:id="rId6"/>
    <p:sldId id="1193" r:id="rId7"/>
    <p:sldId id="1194" r:id="rId8"/>
    <p:sldId id="1195" r:id="rId9"/>
    <p:sldId id="1196" r:id="rId10"/>
    <p:sldId id="1197" r:id="rId11"/>
    <p:sldId id="1198" r:id="rId12"/>
    <p:sldId id="1199" r:id="rId13"/>
    <p:sldId id="1137" r:id="rId14"/>
    <p:sldId id="1200" r:id="rId15"/>
    <p:sldId id="1138" r:id="rId16"/>
    <p:sldId id="1139" r:id="rId17"/>
    <p:sldId id="1140" r:id="rId18"/>
    <p:sldId id="1141" r:id="rId19"/>
    <p:sldId id="1177" r:id="rId20"/>
    <p:sldId id="1178" r:id="rId21"/>
    <p:sldId id="1179" r:id="rId22"/>
    <p:sldId id="1180" r:id="rId23"/>
    <p:sldId id="1181" r:id="rId24"/>
    <p:sldId id="1182" r:id="rId25"/>
    <p:sldId id="1183" r:id="rId26"/>
    <p:sldId id="1184" r:id="rId27"/>
    <p:sldId id="1185" r:id="rId28"/>
    <p:sldId id="1186" r:id="rId29"/>
    <p:sldId id="1187" r:id="rId30"/>
    <p:sldId id="1188" r:id="rId31"/>
    <p:sldId id="1189" r:id="rId32"/>
    <p:sldId id="1190" r:id="rId33"/>
    <p:sldId id="1191" r:id="rId34"/>
    <p:sldId id="1192" r:id="rId35"/>
    <p:sldId id="1158" r:id="rId36"/>
    <p:sldId id="1159" r:id="rId37"/>
    <p:sldId id="1160" r:id="rId38"/>
    <p:sldId id="1176" r:id="rId39"/>
    <p:sldId id="1201" r:id="rId40"/>
    <p:sldId id="1202" r:id="rId41"/>
    <p:sldId id="1203" r:id="rId42"/>
  </p:sldIdLst>
  <p:sldSz cx="8686800" cy="6400800"/>
  <p:notesSz cx="7315200" cy="96012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MS PGothic" charset="0"/>
        <a:cs typeface="MS PGothic" charset="0"/>
      </a:defRPr>
    </a:lvl1pPr>
    <a:lvl2pPr marL="457200" algn="l" rtl="0" eaLnBrk="0" fontAlgn="base" hangingPunct="0">
      <a:spcBef>
        <a:spcPct val="0"/>
      </a:spcBef>
      <a:spcAft>
        <a:spcPct val="0"/>
      </a:spcAft>
      <a:defRPr sz="2400" kern="1200">
        <a:solidFill>
          <a:schemeClr val="tx1"/>
        </a:solidFill>
        <a:latin typeface="Times New Roman" charset="0"/>
        <a:ea typeface="MS PGothic" charset="0"/>
        <a:cs typeface="MS PGothic" charset="0"/>
      </a:defRPr>
    </a:lvl2pPr>
    <a:lvl3pPr marL="914400" algn="l" rtl="0" eaLnBrk="0" fontAlgn="base" hangingPunct="0">
      <a:spcBef>
        <a:spcPct val="0"/>
      </a:spcBef>
      <a:spcAft>
        <a:spcPct val="0"/>
      </a:spcAft>
      <a:defRPr sz="2400" kern="1200">
        <a:solidFill>
          <a:schemeClr val="tx1"/>
        </a:solidFill>
        <a:latin typeface="Times New Roman" charset="0"/>
        <a:ea typeface="MS PGothic" charset="0"/>
        <a:cs typeface="MS PGothic" charset="0"/>
      </a:defRPr>
    </a:lvl3pPr>
    <a:lvl4pPr marL="1371600" algn="l" rtl="0" eaLnBrk="0" fontAlgn="base" hangingPunct="0">
      <a:spcBef>
        <a:spcPct val="0"/>
      </a:spcBef>
      <a:spcAft>
        <a:spcPct val="0"/>
      </a:spcAft>
      <a:defRPr sz="2400" kern="1200">
        <a:solidFill>
          <a:schemeClr val="tx1"/>
        </a:solidFill>
        <a:latin typeface="Times New Roman" charset="0"/>
        <a:ea typeface="MS PGothic" charset="0"/>
        <a:cs typeface="MS PGothic" charset="0"/>
      </a:defRPr>
    </a:lvl4pPr>
    <a:lvl5pPr marL="1828800" algn="l" rtl="0" eaLnBrk="0" fontAlgn="base" hangingPunct="0">
      <a:spcBef>
        <a:spcPct val="0"/>
      </a:spcBef>
      <a:spcAft>
        <a:spcPct val="0"/>
      </a:spcAft>
      <a:defRPr sz="2400" kern="1200">
        <a:solidFill>
          <a:schemeClr val="tx1"/>
        </a:solidFill>
        <a:latin typeface="Times New Roman" charset="0"/>
        <a:ea typeface="MS PGothic" charset="0"/>
        <a:cs typeface="MS PGothic" charset="0"/>
      </a:defRPr>
    </a:lvl5pPr>
    <a:lvl6pPr marL="2286000" algn="l" defTabSz="457200" rtl="0" eaLnBrk="1" latinLnBrk="0" hangingPunct="1">
      <a:defRPr sz="2400" kern="1200">
        <a:solidFill>
          <a:schemeClr val="tx1"/>
        </a:solidFill>
        <a:latin typeface="Times New Roman" charset="0"/>
        <a:ea typeface="MS PGothic" charset="0"/>
        <a:cs typeface="MS PGothic" charset="0"/>
      </a:defRPr>
    </a:lvl6pPr>
    <a:lvl7pPr marL="2743200" algn="l" defTabSz="457200" rtl="0" eaLnBrk="1" latinLnBrk="0" hangingPunct="1">
      <a:defRPr sz="2400" kern="1200">
        <a:solidFill>
          <a:schemeClr val="tx1"/>
        </a:solidFill>
        <a:latin typeface="Times New Roman" charset="0"/>
        <a:ea typeface="MS PGothic" charset="0"/>
        <a:cs typeface="MS PGothic" charset="0"/>
      </a:defRPr>
    </a:lvl7pPr>
    <a:lvl8pPr marL="3200400" algn="l" defTabSz="457200" rtl="0" eaLnBrk="1" latinLnBrk="0" hangingPunct="1">
      <a:defRPr sz="2400" kern="1200">
        <a:solidFill>
          <a:schemeClr val="tx1"/>
        </a:solidFill>
        <a:latin typeface="Times New Roman" charset="0"/>
        <a:ea typeface="MS PGothic" charset="0"/>
        <a:cs typeface="MS PGothic" charset="0"/>
      </a:defRPr>
    </a:lvl8pPr>
    <a:lvl9pPr marL="3657600" algn="l" defTabSz="457200" rtl="0" eaLnBrk="1" latinLnBrk="0" hangingPunct="1">
      <a:defRPr sz="2400" kern="1200">
        <a:solidFill>
          <a:schemeClr val="tx1"/>
        </a:solidFill>
        <a:latin typeface="Times New Roman" charset="0"/>
        <a:ea typeface="MS PGothic" charset="0"/>
        <a:cs typeface="MS PGothic" charset="0"/>
      </a:defRPr>
    </a:lvl9pPr>
  </p:defaultTextStyle>
  <p:extLst>
    <p:ext uri="{EFAFB233-063F-42B5-8137-9DF3F51BA10A}">
      <p15:sldGuideLst xmlns:p15="http://schemas.microsoft.com/office/powerpoint/2012/main" xmlns="">
        <p15:guide id="1" orient="horz" pos="864">
          <p15:clr>
            <a:srgbClr val="A4A3A4"/>
          </p15:clr>
        </p15:guide>
        <p15:guide id="2" pos="1056">
          <p15:clr>
            <a:srgbClr val="A4A3A4"/>
          </p15:clr>
        </p15:guide>
      </p15:sldGuideLst>
    </p:ext>
    <p:ext uri="{2D200454-40CA-4A62-9FC3-DE9A4176ACB9}">
      <p15:notesGuideLst xmlns:p15="http://schemas.microsoft.com/office/powerpoint/2012/main" xmlns="">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EBEBEB"/>
    <a:srgbClr val="716F7A"/>
    <a:srgbClr val="757379"/>
    <a:srgbClr val="87858A"/>
    <a:srgbClr val="CC6600"/>
    <a:srgbClr val="FF6600"/>
    <a:srgbClr val="96969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12"/>
    <p:restoredTop sz="94712"/>
  </p:normalViewPr>
  <p:slideViewPr>
    <p:cSldViewPr>
      <p:cViewPr>
        <p:scale>
          <a:sx n="111" d="100"/>
          <a:sy n="111" d="100"/>
        </p:scale>
        <p:origin x="600" y="224"/>
      </p:cViewPr>
      <p:guideLst>
        <p:guide orient="horz" pos="864"/>
        <p:guide pos="10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1" d="100"/>
          <a:sy n="81" d="100"/>
        </p:scale>
        <p:origin x="-1296" y="-11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3461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idx="2"/>
          </p:nvPr>
        </p:nvSpPr>
        <p:spPr bwMode="auto">
          <a:xfrm>
            <a:off x="1384300" y="806450"/>
            <a:ext cx="4543425" cy="33480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1" name="Rectangle 3"/>
          <p:cNvSpPr>
            <a:spLocks noGrp="1" noChangeArrowheads="1"/>
          </p:cNvSpPr>
          <p:nvPr>
            <p:ph type="body" sz="quarter" idx="3"/>
          </p:nvPr>
        </p:nvSpPr>
        <p:spPr bwMode="auto">
          <a:xfrm>
            <a:off x="963613" y="4592638"/>
            <a:ext cx="5378450" cy="4268787"/>
          </a:xfrm>
          <a:prstGeom prst="rect">
            <a:avLst/>
          </a:prstGeom>
          <a:noFill/>
          <a:ln w="12700">
            <a:noFill/>
            <a:miter lim="800000"/>
            <a:headEnd/>
            <a:tailEnd/>
          </a:ln>
          <a:effectLst/>
        </p:spPr>
        <p:txBody>
          <a:bodyPr vert="horz" wrap="square" lIns="97332" tIns="46988" rIns="97332" bIns="4698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0295466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14171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202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6" descr="2000px-NASA_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52400"/>
            <a:ext cx="9937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PDSLogo_Planets_std_from_Lynn_Scaleabl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09850" y="552450"/>
            <a:ext cx="3505200"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sz="1200" b="1">
                <a:solidFill>
                  <a:schemeClr val="tx1"/>
                </a:solidFill>
                <a:latin typeface="+mn-lt"/>
              </a:defRPr>
            </a:lvl1pPr>
          </a:lstStyle>
          <a:p>
            <a:pPr>
              <a:defRPr/>
            </a:pPr>
            <a:r>
              <a:rPr lang="en-US" smtClean="0"/>
              <a:t>19 April 2017</a:t>
            </a:r>
            <a:endParaRPr lang="en-US" dirty="0"/>
          </a:p>
        </p:txBody>
      </p:sp>
      <p:sp>
        <p:nvSpPr>
          <p:cNvPr id="5" name="Footer Placeholder 4"/>
          <p:cNvSpPr>
            <a:spLocks noGrp="1"/>
          </p:cNvSpPr>
          <p:nvPr>
            <p:ph type="ftr" sz="quarter" idx="11"/>
          </p:nvPr>
        </p:nvSpPr>
        <p:spPr>
          <a:xfrm>
            <a:off x="2609850" y="5932488"/>
            <a:ext cx="3505200" cy="341312"/>
          </a:xfrm>
          <a:prstGeom prst="rect">
            <a:avLst/>
          </a:prstGeom>
        </p:spPr>
        <p:txBody>
          <a:bodyPr/>
          <a:lstStyle>
            <a:lvl1pPr algn="ctr">
              <a:defRPr sz="1200" b="1">
                <a:solidFill>
                  <a:schemeClr val="tx1"/>
                </a:solidFill>
                <a:latin typeface="+mj-lt"/>
                <a:ea typeface="ＭＳ Ｐゴシック" charset="0"/>
                <a:cs typeface="ＭＳ Ｐゴシック" charset="0"/>
              </a:defRPr>
            </a:lvl1pPr>
          </a:lstStyle>
          <a:p>
            <a:pPr>
              <a:defRPr/>
            </a:pPr>
            <a:r>
              <a:rPr lang="en-US" smtClean="0"/>
              <a:t>PDS Management Council Face-to-Face Meeting</a:t>
            </a:r>
            <a:endParaRPr lang="en-US" dirty="0"/>
          </a:p>
        </p:txBody>
      </p:sp>
      <p:sp>
        <p:nvSpPr>
          <p:cNvPr id="6" name="Slide Number Placeholder 5"/>
          <p:cNvSpPr>
            <a:spLocks noGrp="1"/>
          </p:cNvSpPr>
          <p:nvPr>
            <p:ph type="sldNum" sz="quarter" idx="12"/>
          </p:nvPr>
        </p:nvSpPr>
        <p:spPr/>
        <p:txBody>
          <a:bodyPr/>
          <a:lstStyle>
            <a:lvl1pPr>
              <a:defRPr b="1">
                <a:solidFill>
                  <a:schemeClr val="tx1"/>
                </a:solidFill>
                <a:latin typeface="+mn-lt"/>
              </a:defRPr>
            </a:lvl1pPr>
          </a:lstStyle>
          <a:p>
            <a:pPr>
              <a:defRPr/>
            </a:pPr>
            <a:fld id="{20CD26FE-560F-1347-A44F-17C7CA942855}" type="slidenum">
              <a:rPr lang="en-US" smtClean="0"/>
              <a:pPr>
                <a:defRPr/>
              </a:pPr>
              <a:t>‹#›</a:t>
            </a:fld>
            <a:endParaRPr lang="en-US" dirty="0"/>
          </a:p>
        </p:txBody>
      </p:sp>
    </p:spTree>
    <p:extLst>
      <p:ext uri="{BB962C8B-B14F-4D97-AF65-F5344CB8AC3E}">
        <p14:creationId xmlns:p14="http://schemas.microsoft.com/office/powerpoint/2010/main" val="1195050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alphaModFix amt="59000"/>
            <a:extLst>
              <a:ext uri="{28A0092B-C50C-407E-A947-70E740481C1C}">
                <a14:useLocalDpi xmlns:a14="http://schemas.microsoft.com/office/drawing/2010/main" val="0"/>
              </a:ext>
            </a:extLst>
          </a:blip>
          <a:stretch>
            <a:fillRect/>
          </a:stretch>
        </p:blipFill>
        <p:spPr>
          <a:xfrm>
            <a:off x="0" y="-76200"/>
            <a:ext cx="8724900" cy="6543675"/>
          </a:xfrm>
          <a:prstGeom prst="rect">
            <a:avLst/>
          </a:prstGeom>
          <a:effectLst>
            <a:outerShdw blurRad="50800" dist="50800" dir="5400000" algn="ctr" rotWithShape="0">
              <a:srgbClr val="000000"/>
            </a:outerShdw>
          </a:effectLst>
        </p:spPr>
      </p:pic>
      <p:pic>
        <p:nvPicPr>
          <p:cNvPr id="4" name="Picture 6" descr="2000px-NASA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9937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PDSLogo_Planets_std_from_Lynn_Scaleable.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62800" y="152400"/>
            <a:ext cx="1419225" cy="846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43000" y="76200"/>
            <a:ext cx="6172200" cy="1066800"/>
          </a:xfrm>
          <a:effectLst>
            <a:outerShdw blurRad="50800" dist="50800" dir="5400000" algn="ctr" rotWithShape="0">
              <a:schemeClr val="tx1"/>
            </a:outerShdw>
          </a:effectLst>
        </p:spPr>
        <p:txBody>
          <a:bodyPr/>
          <a:lstStyle>
            <a:lvl1pPr>
              <a:defRPr sz="3600" b="1">
                <a:solidFill>
                  <a:schemeClr val="bg1"/>
                </a:solidFill>
                <a:latin typeface="+mj-lt"/>
                <a:cs typeface="Verdana"/>
              </a:defRPr>
            </a:lvl1pPr>
          </a:lstStyle>
          <a:p>
            <a:r>
              <a:rPr lang="en-US" dirty="0" smtClean="0"/>
              <a:t>Click to edit Master title style</a:t>
            </a:r>
            <a:endParaRPr lang="en-US" dirty="0"/>
          </a:p>
        </p:txBody>
      </p:sp>
      <p:sp>
        <p:nvSpPr>
          <p:cNvPr id="3" name="Content Placeholder 2"/>
          <p:cNvSpPr>
            <a:spLocks noGrp="1"/>
          </p:cNvSpPr>
          <p:nvPr>
            <p:ph idx="1"/>
          </p:nvPr>
        </p:nvSpPr>
        <p:spPr>
          <a:xfrm>
            <a:off x="398532" y="1344613"/>
            <a:ext cx="7816850" cy="4394200"/>
          </a:xfrm>
          <a:effectLst>
            <a:outerShdw blurRad="50800" dist="50800" dir="5400000" algn="ctr" rotWithShape="0">
              <a:schemeClr val="tx1"/>
            </a:outerShdw>
          </a:effectLst>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3"/>
          <p:cNvSpPr>
            <a:spLocks noGrp="1"/>
          </p:cNvSpPr>
          <p:nvPr>
            <p:ph type="dt" sz="half" idx="10"/>
          </p:nvPr>
        </p:nvSpPr>
        <p:spPr>
          <a:effectLst>
            <a:outerShdw blurRad="50800" dist="50800" dir="5400000" algn="ctr" rotWithShape="0">
              <a:schemeClr val="tx1"/>
            </a:outerShdw>
          </a:effectLst>
        </p:spPr>
        <p:txBody>
          <a:bodyPr/>
          <a:lstStyle>
            <a:lvl1pPr>
              <a:defRPr b="1">
                <a:solidFill>
                  <a:schemeClr val="bg1"/>
                </a:solidFill>
                <a:latin typeface="+mj-lt"/>
              </a:defRPr>
            </a:lvl1pPr>
          </a:lstStyle>
          <a:p>
            <a:pPr>
              <a:defRPr/>
            </a:pPr>
            <a:r>
              <a:rPr lang="en-US" smtClean="0"/>
              <a:t>19 April 2017</a:t>
            </a:r>
            <a:endParaRPr lang="en-US" dirty="0"/>
          </a:p>
        </p:txBody>
      </p:sp>
      <p:sp>
        <p:nvSpPr>
          <p:cNvPr id="7" name="Slide Number Placeholder 5"/>
          <p:cNvSpPr>
            <a:spLocks noGrp="1"/>
          </p:cNvSpPr>
          <p:nvPr>
            <p:ph type="sldNum" sz="quarter" idx="11"/>
          </p:nvPr>
        </p:nvSpPr>
        <p:spPr>
          <a:effectLst>
            <a:outerShdw blurRad="50800" dist="50800" dir="5400000" algn="ctr" rotWithShape="0">
              <a:schemeClr val="tx1"/>
            </a:outerShdw>
          </a:effectLst>
        </p:spPr>
        <p:txBody>
          <a:bodyPr/>
          <a:lstStyle>
            <a:lvl1pPr>
              <a:defRPr b="1">
                <a:solidFill>
                  <a:schemeClr val="bg1"/>
                </a:solidFill>
                <a:latin typeface="+mj-lt"/>
              </a:defRPr>
            </a:lvl1pPr>
          </a:lstStyle>
          <a:p>
            <a:pPr>
              <a:defRPr/>
            </a:pPr>
            <a:fld id="{9A8912D1-84CD-ED47-93F9-E73F204A4D12}" type="slidenum">
              <a:rPr lang="en-US" smtClean="0"/>
              <a:pPr>
                <a:defRPr/>
              </a:pPr>
              <a:t>‹#›</a:t>
            </a:fld>
            <a:endParaRPr lang="en-US" dirty="0"/>
          </a:p>
        </p:txBody>
      </p:sp>
      <p:sp>
        <p:nvSpPr>
          <p:cNvPr id="8" name="Footer Placeholder 4"/>
          <p:cNvSpPr>
            <a:spLocks noGrp="1"/>
          </p:cNvSpPr>
          <p:nvPr>
            <p:ph type="ftr" sz="quarter" idx="12"/>
          </p:nvPr>
        </p:nvSpPr>
        <p:spPr>
          <a:xfrm>
            <a:off x="2609850" y="5932488"/>
            <a:ext cx="3505200" cy="341312"/>
          </a:xfrm>
          <a:prstGeom prst="rect">
            <a:avLst/>
          </a:prstGeom>
          <a:effectLst>
            <a:outerShdw blurRad="50800" dist="50800" dir="5400000" algn="ctr" rotWithShape="0">
              <a:schemeClr val="tx1"/>
            </a:outerShdw>
          </a:effectLst>
        </p:spPr>
        <p:txBody>
          <a:bodyPr/>
          <a:lstStyle>
            <a:lvl1pPr algn="ctr">
              <a:defRPr sz="1200" b="1">
                <a:solidFill>
                  <a:schemeClr val="bg1"/>
                </a:solidFill>
                <a:latin typeface="+mj-lt"/>
                <a:ea typeface="ＭＳ Ｐゴシック" charset="0"/>
                <a:cs typeface="ＭＳ Ｐゴシック" charset="0"/>
              </a:defRPr>
            </a:lvl1p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145766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_Title and Content">
    <p:bg>
      <p:bgPr>
        <a:gradFill rotWithShape="1">
          <a:gsLst>
            <a:gs pos="0">
              <a:srgbClr val="10253F"/>
            </a:gs>
            <a:gs pos="14000">
              <a:srgbClr val="DCE6F2"/>
            </a:gs>
            <a:gs pos="52000">
              <a:srgbClr val="F2F2F2"/>
            </a:gs>
            <a:gs pos="100000">
              <a:srgbClr val="F2F2F2"/>
            </a:gs>
          </a:gsLst>
          <a:lin ang="5400000"/>
        </a:gradFill>
        <a:effectLst/>
      </p:bgPr>
    </p:bg>
    <p:spTree>
      <p:nvGrpSpPr>
        <p:cNvPr id="1" name=""/>
        <p:cNvGrpSpPr/>
        <p:nvPr/>
      </p:nvGrpSpPr>
      <p:grpSpPr>
        <a:xfrm>
          <a:off x="0" y="0"/>
          <a:ext cx="0" cy="0"/>
          <a:chOff x="0" y="0"/>
          <a:chExt cx="0" cy="0"/>
        </a:xfrm>
      </p:grpSpPr>
      <p:pic>
        <p:nvPicPr>
          <p:cNvPr id="3" name="Picture 6" descr="2000px-NASA_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76200"/>
            <a:ext cx="8223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
            <a:ext cx="1373188"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 name="Content Placeholder 2"/>
          <p:cNvSpPr>
            <a:spLocks noGrp="1"/>
          </p:cNvSpPr>
          <p:nvPr>
            <p:ph idx="1"/>
          </p:nvPr>
        </p:nvSpPr>
        <p:spPr>
          <a:xfrm>
            <a:off x="434975" y="1493838"/>
            <a:ext cx="7816850" cy="422433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b="1">
                <a:solidFill>
                  <a:schemeClr val="tx1"/>
                </a:solidFill>
              </a:defRPr>
            </a:lvl1pPr>
          </a:lstStyle>
          <a:p>
            <a:pPr>
              <a:defRPr/>
            </a:pPr>
            <a:r>
              <a:rPr lang="en-US" smtClean="0"/>
              <a:t>19 April 2017</a:t>
            </a:r>
            <a:endParaRPr lang="en-US" dirty="0"/>
          </a:p>
        </p:txBody>
      </p:sp>
      <p:sp>
        <p:nvSpPr>
          <p:cNvPr id="6" name="Slide Number Placeholder 5"/>
          <p:cNvSpPr>
            <a:spLocks noGrp="1"/>
          </p:cNvSpPr>
          <p:nvPr>
            <p:ph type="sldNum" sz="quarter" idx="11"/>
          </p:nvPr>
        </p:nvSpPr>
        <p:spPr/>
        <p:txBody>
          <a:bodyPr/>
          <a:lstStyle>
            <a:lvl1pPr>
              <a:defRPr b="1">
                <a:solidFill>
                  <a:schemeClr val="tx1"/>
                </a:solidFill>
              </a:defRPr>
            </a:lvl1pPr>
          </a:lstStyle>
          <a:p>
            <a:pPr>
              <a:defRPr/>
            </a:pPr>
            <a:fld id="{D39E1F05-55A8-D342-A920-ED51CAA106FA}" type="slidenum">
              <a:rPr lang="en-US" smtClean="0"/>
              <a:pPr>
                <a:defRPr/>
              </a:pPr>
              <a:t>‹#›</a:t>
            </a:fld>
            <a:endParaRPr lang="en-US" dirty="0"/>
          </a:p>
        </p:txBody>
      </p:sp>
      <p:sp>
        <p:nvSpPr>
          <p:cNvPr id="8" name="Footer Placeholder 4"/>
          <p:cNvSpPr>
            <a:spLocks noGrp="1"/>
          </p:cNvSpPr>
          <p:nvPr>
            <p:ph type="ftr" sz="quarter" idx="12"/>
          </p:nvPr>
        </p:nvSpPr>
        <p:spPr>
          <a:xfrm>
            <a:off x="2609850" y="5932488"/>
            <a:ext cx="3505200" cy="341312"/>
          </a:xfrm>
          <a:prstGeom prst="rect">
            <a:avLst/>
          </a:prstGeom>
        </p:spPr>
        <p:txBody>
          <a:bodyPr/>
          <a:lstStyle>
            <a:lvl1pPr algn="ctr">
              <a:defRPr sz="1200" b="1">
                <a:solidFill>
                  <a:schemeClr val="tx1"/>
                </a:solidFill>
                <a:latin typeface="+mj-lt"/>
                <a:ea typeface="ＭＳ Ｐゴシック" charset="0"/>
                <a:cs typeface="ＭＳ Ｐゴシック" charset="0"/>
              </a:defRPr>
            </a:lvl1p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37337418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34975" y="255588"/>
            <a:ext cx="78168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6210" tIns="43105" rIns="86210" bIns="4310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34975" y="1493838"/>
            <a:ext cx="7816850" cy="422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6210" tIns="43105" rIns="86210" bIns="431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34975" y="5932488"/>
            <a:ext cx="2025650" cy="341312"/>
          </a:xfrm>
          <a:prstGeom prst="rect">
            <a:avLst/>
          </a:prstGeom>
        </p:spPr>
        <p:txBody>
          <a:bodyPr vert="horz" lIns="86210" tIns="43105" rIns="86210" bIns="43105" rtlCol="0" anchor="ctr"/>
          <a:lstStyle>
            <a:lvl1pPr algn="l">
              <a:defRPr sz="1100" b="1">
                <a:solidFill>
                  <a:schemeClr val="tx1"/>
                </a:solidFill>
                <a:latin typeface="+mj-lt"/>
                <a:ea typeface="ＭＳ Ｐゴシック" charset="0"/>
                <a:cs typeface="ＭＳ Ｐゴシック" charset="0"/>
              </a:defRPr>
            </a:lvl1pPr>
          </a:lstStyle>
          <a:p>
            <a:pPr>
              <a:defRPr/>
            </a:pPr>
            <a:r>
              <a:rPr lang="en-US" smtClean="0"/>
              <a:t>19 April 2017</a:t>
            </a:r>
            <a:endParaRPr lang="en-US" dirty="0"/>
          </a:p>
        </p:txBody>
      </p:sp>
      <p:sp>
        <p:nvSpPr>
          <p:cNvPr id="6" name="Slide Number Placeholder 5"/>
          <p:cNvSpPr>
            <a:spLocks noGrp="1"/>
          </p:cNvSpPr>
          <p:nvPr>
            <p:ph type="sldNum" sz="quarter" idx="4"/>
          </p:nvPr>
        </p:nvSpPr>
        <p:spPr>
          <a:xfrm>
            <a:off x="6226175" y="5932488"/>
            <a:ext cx="2025650" cy="341312"/>
          </a:xfrm>
          <a:prstGeom prst="rect">
            <a:avLst/>
          </a:prstGeom>
        </p:spPr>
        <p:txBody>
          <a:bodyPr vert="horz" wrap="square" lIns="86210" tIns="43105" rIns="86210" bIns="43105" numCol="1" anchor="ctr" anchorCtr="0" compatLnSpc="1">
            <a:prstTxWarp prst="textNoShape">
              <a:avLst/>
            </a:prstTxWarp>
          </a:bodyPr>
          <a:lstStyle>
            <a:lvl1pPr algn="r">
              <a:defRPr sz="1100" b="1">
                <a:solidFill>
                  <a:schemeClr val="tx1"/>
                </a:solidFill>
              </a:defRPr>
            </a:lvl1pPr>
          </a:lstStyle>
          <a:p>
            <a:pPr>
              <a:defRPr/>
            </a:pPr>
            <a:fld id="{794736D1-6F59-D044-8220-9C73A691204B}" type="slidenum">
              <a:rPr lang="en-US" smtClean="0"/>
              <a:pPr>
                <a:defRPr/>
              </a:pPr>
              <a:t>‹#›</a:t>
            </a:fld>
            <a:endParaRPr lang="en-US" dirty="0"/>
          </a:p>
        </p:txBody>
      </p:sp>
      <p:sp>
        <p:nvSpPr>
          <p:cNvPr id="7" name="Footer Placeholder 4"/>
          <p:cNvSpPr>
            <a:spLocks noGrp="1"/>
          </p:cNvSpPr>
          <p:nvPr>
            <p:ph type="ftr" sz="quarter" idx="3"/>
          </p:nvPr>
        </p:nvSpPr>
        <p:spPr>
          <a:xfrm>
            <a:off x="2609850" y="5932488"/>
            <a:ext cx="3505200" cy="341312"/>
          </a:xfrm>
          <a:prstGeom prst="rect">
            <a:avLst/>
          </a:prstGeom>
        </p:spPr>
        <p:txBody>
          <a:bodyPr/>
          <a:lstStyle>
            <a:lvl1pPr algn="ctr">
              <a:defRPr sz="1200" b="1">
                <a:solidFill>
                  <a:schemeClr val="tx1"/>
                </a:solidFill>
                <a:latin typeface="+mj-lt"/>
                <a:ea typeface="ＭＳ Ｐゴシック" charset="0"/>
                <a:cs typeface="ＭＳ Ｐゴシック" charset="0"/>
              </a:defRPr>
            </a:lvl1pPr>
          </a:lstStyle>
          <a:p>
            <a:pPr>
              <a:defRPr/>
            </a:pPr>
            <a:r>
              <a:rPr lang="en-US" smtClean="0"/>
              <a:t>PDS Management Council Face-to-Face Meeting</a:t>
            </a:r>
            <a:endParaRPr lang="en-US" dirty="0"/>
          </a:p>
        </p:txBody>
      </p:sp>
    </p:spTree>
  </p:cSld>
  <p:clrMap bg1="lt1" tx1="dk1" bg2="lt2" tx2="dk2" accent1="accent1" accent2="accent2" accent3="accent3" accent4="accent4" accent5="accent5" accent6="accent6" hlink="hlink" folHlink="folHlink"/>
  <p:sldLayoutIdLst>
    <p:sldLayoutId id="2147485410" r:id="rId1"/>
    <p:sldLayoutId id="2147485411" r:id="rId2"/>
    <p:sldLayoutId id="2147485412" r:id="rId3"/>
  </p:sldLayoutIdLst>
  <p:hf hdr="0"/>
  <p:txStyles>
    <p:titleStyle>
      <a:lvl1pPr algn="ctr" defTabSz="430213" rtl="0" eaLnBrk="0" fontAlgn="base" hangingPunct="0">
        <a:spcBef>
          <a:spcPct val="0"/>
        </a:spcBef>
        <a:spcAft>
          <a:spcPct val="0"/>
        </a:spcAft>
        <a:defRPr sz="3600" kern="1200">
          <a:solidFill>
            <a:schemeClr val="tx1"/>
          </a:solidFill>
          <a:latin typeface="+mj-lt"/>
          <a:ea typeface="MS PGothic" pitchFamily="34" charset="-128"/>
          <a:cs typeface="Verdana"/>
        </a:defRPr>
      </a:lvl1pPr>
      <a:lvl2pPr algn="ctr" defTabSz="430213" rtl="0" eaLnBrk="0" fontAlgn="base" hangingPunct="0">
        <a:spcBef>
          <a:spcPct val="0"/>
        </a:spcBef>
        <a:spcAft>
          <a:spcPct val="0"/>
        </a:spcAft>
        <a:defRPr sz="3600">
          <a:solidFill>
            <a:schemeClr val="tx1"/>
          </a:solidFill>
          <a:latin typeface="Calibri" charset="0"/>
          <a:ea typeface="MS PGothic" pitchFamily="34" charset="-128"/>
          <a:cs typeface="Verdana" pitchFamily="34" charset="0"/>
        </a:defRPr>
      </a:lvl2pPr>
      <a:lvl3pPr algn="ctr" defTabSz="430213" rtl="0" eaLnBrk="0" fontAlgn="base" hangingPunct="0">
        <a:spcBef>
          <a:spcPct val="0"/>
        </a:spcBef>
        <a:spcAft>
          <a:spcPct val="0"/>
        </a:spcAft>
        <a:defRPr sz="3600">
          <a:solidFill>
            <a:schemeClr val="tx1"/>
          </a:solidFill>
          <a:latin typeface="Calibri" charset="0"/>
          <a:ea typeface="MS PGothic" pitchFamily="34" charset="-128"/>
          <a:cs typeface="Verdana" pitchFamily="34" charset="0"/>
        </a:defRPr>
      </a:lvl3pPr>
      <a:lvl4pPr algn="ctr" defTabSz="430213" rtl="0" eaLnBrk="0" fontAlgn="base" hangingPunct="0">
        <a:spcBef>
          <a:spcPct val="0"/>
        </a:spcBef>
        <a:spcAft>
          <a:spcPct val="0"/>
        </a:spcAft>
        <a:defRPr sz="3600">
          <a:solidFill>
            <a:schemeClr val="tx1"/>
          </a:solidFill>
          <a:latin typeface="Calibri" charset="0"/>
          <a:ea typeface="MS PGothic" pitchFamily="34" charset="-128"/>
          <a:cs typeface="Verdana" pitchFamily="34" charset="0"/>
        </a:defRPr>
      </a:lvl4pPr>
      <a:lvl5pPr algn="ctr" defTabSz="430213" rtl="0" eaLnBrk="0" fontAlgn="base" hangingPunct="0">
        <a:spcBef>
          <a:spcPct val="0"/>
        </a:spcBef>
        <a:spcAft>
          <a:spcPct val="0"/>
        </a:spcAft>
        <a:defRPr sz="3600">
          <a:solidFill>
            <a:schemeClr val="tx1"/>
          </a:solidFill>
          <a:latin typeface="Calibri" charset="0"/>
          <a:ea typeface="MS PGothic" pitchFamily="34" charset="-128"/>
          <a:cs typeface="Verdana" pitchFamily="34" charset="0"/>
        </a:defRPr>
      </a:lvl5pPr>
      <a:lvl6pPr marL="457200" algn="ctr" defTabSz="430213" rtl="0" fontAlgn="base">
        <a:spcBef>
          <a:spcPct val="0"/>
        </a:spcBef>
        <a:spcAft>
          <a:spcPct val="0"/>
        </a:spcAft>
        <a:defRPr sz="4100">
          <a:solidFill>
            <a:schemeClr val="tx1"/>
          </a:solidFill>
          <a:latin typeface="Calibri" charset="0"/>
          <a:ea typeface="ＭＳ Ｐゴシック" charset="0"/>
          <a:cs typeface="ＭＳ Ｐゴシック" charset="0"/>
        </a:defRPr>
      </a:lvl6pPr>
      <a:lvl7pPr marL="914400" algn="ctr" defTabSz="430213" rtl="0" fontAlgn="base">
        <a:spcBef>
          <a:spcPct val="0"/>
        </a:spcBef>
        <a:spcAft>
          <a:spcPct val="0"/>
        </a:spcAft>
        <a:defRPr sz="4100">
          <a:solidFill>
            <a:schemeClr val="tx1"/>
          </a:solidFill>
          <a:latin typeface="Calibri" charset="0"/>
          <a:ea typeface="ＭＳ Ｐゴシック" charset="0"/>
          <a:cs typeface="ＭＳ Ｐゴシック" charset="0"/>
        </a:defRPr>
      </a:lvl7pPr>
      <a:lvl8pPr marL="1371600" algn="ctr" defTabSz="430213" rtl="0" fontAlgn="base">
        <a:spcBef>
          <a:spcPct val="0"/>
        </a:spcBef>
        <a:spcAft>
          <a:spcPct val="0"/>
        </a:spcAft>
        <a:defRPr sz="4100">
          <a:solidFill>
            <a:schemeClr val="tx1"/>
          </a:solidFill>
          <a:latin typeface="Calibri" charset="0"/>
          <a:ea typeface="ＭＳ Ｐゴシック" charset="0"/>
          <a:cs typeface="ＭＳ Ｐゴシック" charset="0"/>
        </a:defRPr>
      </a:lvl8pPr>
      <a:lvl9pPr marL="1828800" algn="ctr" defTabSz="430213" rtl="0" fontAlgn="base">
        <a:spcBef>
          <a:spcPct val="0"/>
        </a:spcBef>
        <a:spcAft>
          <a:spcPct val="0"/>
        </a:spcAft>
        <a:defRPr sz="4100">
          <a:solidFill>
            <a:schemeClr val="tx1"/>
          </a:solidFill>
          <a:latin typeface="Calibri" charset="0"/>
          <a:ea typeface="ＭＳ Ｐゴシック" charset="0"/>
          <a:cs typeface="ＭＳ Ｐゴシック" charset="0"/>
        </a:defRPr>
      </a:lvl9pPr>
    </p:titleStyle>
    <p:bodyStyle>
      <a:lvl1pPr marL="322263" indent="-322263" algn="l" defTabSz="430213" rtl="0" eaLnBrk="0" fontAlgn="base" hangingPunct="0">
        <a:spcBef>
          <a:spcPct val="20000"/>
        </a:spcBef>
        <a:spcAft>
          <a:spcPct val="0"/>
        </a:spcAft>
        <a:buFont typeface="Arial" charset="0"/>
        <a:buChar char="•"/>
        <a:defRPr sz="3000" kern="1200">
          <a:solidFill>
            <a:schemeClr val="tx1"/>
          </a:solidFill>
          <a:latin typeface="+mn-lt"/>
          <a:ea typeface="MS PGothic" pitchFamily="34" charset="-128"/>
          <a:cs typeface="MS PGothic" charset="0"/>
        </a:defRPr>
      </a:lvl1pPr>
      <a:lvl2pPr marL="700088" indent="-268288" algn="l" defTabSz="430213" rtl="0" eaLnBrk="0" fontAlgn="base" hangingPunct="0">
        <a:spcBef>
          <a:spcPct val="20000"/>
        </a:spcBef>
        <a:spcAft>
          <a:spcPct val="0"/>
        </a:spcAft>
        <a:buFont typeface="Arial" charset="0"/>
        <a:buChar char="–"/>
        <a:defRPr sz="2600" kern="1200">
          <a:solidFill>
            <a:schemeClr val="tx1"/>
          </a:solidFill>
          <a:latin typeface="+mn-lt"/>
          <a:ea typeface="MS PGothic" pitchFamily="34" charset="-128"/>
          <a:cs typeface="MS PGothic" charset="0"/>
        </a:defRPr>
      </a:lvl2pPr>
      <a:lvl3pPr marL="1076325" indent="-214313" algn="l" defTabSz="430213" rtl="0" eaLnBrk="0" fontAlgn="base" hangingPunct="0">
        <a:spcBef>
          <a:spcPct val="20000"/>
        </a:spcBef>
        <a:spcAft>
          <a:spcPct val="0"/>
        </a:spcAft>
        <a:buFont typeface="Arial" charset="0"/>
        <a:buChar char="•"/>
        <a:defRPr sz="2300" kern="1200">
          <a:solidFill>
            <a:schemeClr val="tx1"/>
          </a:solidFill>
          <a:latin typeface="+mn-lt"/>
          <a:ea typeface="MS PGothic" pitchFamily="34" charset="-128"/>
          <a:cs typeface="MS PGothic" charset="0"/>
        </a:defRPr>
      </a:lvl3pPr>
      <a:lvl4pPr marL="1508125" indent="-214313" algn="l" defTabSz="430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S PGothic" charset="0"/>
        </a:defRPr>
      </a:lvl4pPr>
      <a:lvl5pPr marL="1938338" indent="-214313" algn="l" defTabSz="430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S PGothic" charset="0"/>
        </a:defRPr>
      </a:lvl5pPr>
      <a:lvl6pPr marL="2370765" indent="-215524" algn="l" defTabSz="431048" rtl="0" eaLnBrk="1" latinLnBrk="0" hangingPunct="1">
        <a:spcBef>
          <a:spcPct val="20000"/>
        </a:spcBef>
        <a:buFont typeface="Arial"/>
        <a:buChar char="•"/>
        <a:defRPr sz="1900" kern="1200">
          <a:solidFill>
            <a:schemeClr val="tx1"/>
          </a:solidFill>
          <a:latin typeface="+mn-lt"/>
          <a:ea typeface="+mn-ea"/>
          <a:cs typeface="+mn-cs"/>
        </a:defRPr>
      </a:lvl6pPr>
      <a:lvl7pPr marL="2801813" indent="-215524" algn="l" defTabSz="431048" rtl="0" eaLnBrk="1" latinLnBrk="0" hangingPunct="1">
        <a:spcBef>
          <a:spcPct val="20000"/>
        </a:spcBef>
        <a:buFont typeface="Arial"/>
        <a:buChar char="•"/>
        <a:defRPr sz="1900" kern="1200">
          <a:solidFill>
            <a:schemeClr val="tx1"/>
          </a:solidFill>
          <a:latin typeface="+mn-lt"/>
          <a:ea typeface="+mn-ea"/>
          <a:cs typeface="+mn-cs"/>
        </a:defRPr>
      </a:lvl7pPr>
      <a:lvl8pPr marL="3232861" indent="-215524" algn="l" defTabSz="431048" rtl="0" eaLnBrk="1" latinLnBrk="0" hangingPunct="1">
        <a:spcBef>
          <a:spcPct val="20000"/>
        </a:spcBef>
        <a:buFont typeface="Arial"/>
        <a:buChar char="•"/>
        <a:defRPr sz="1900" kern="1200">
          <a:solidFill>
            <a:schemeClr val="tx1"/>
          </a:solidFill>
          <a:latin typeface="+mn-lt"/>
          <a:ea typeface="+mn-ea"/>
          <a:cs typeface="+mn-cs"/>
        </a:defRPr>
      </a:lvl8pPr>
      <a:lvl9pPr marL="3663909" indent="-215524" algn="l" defTabSz="431048"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1048" rtl="0" eaLnBrk="1" latinLnBrk="0" hangingPunct="1">
        <a:defRPr sz="1700" kern="1200">
          <a:solidFill>
            <a:schemeClr val="tx1"/>
          </a:solidFill>
          <a:latin typeface="+mn-lt"/>
          <a:ea typeface="+mn-ea"/>
          <a:cs typeface="+mn-cs"/>
        </a:defRPr>
      </a:lvl1pPr>
      <a:lvl2pPr marL="431048" algn="l" defTabSz="431048" rtl="0" eaLnBrk="1" latinLnBrk="0" hangingPunct="1">
        <a:defRPr sz="1700" kern="1200">
          <a:solidFill>
            <a:schemeClr val="tx1"/>
          </a:solidFill>
          <a:latin typeface="+mn-lt"/>
          <a:ea typeface="+mn-ea"/>
          <a:cs typeface="+mn-cs"/>
        </a:defRPr>
      </a:lvl2pPr>
      <a:lvl3pPr marL="862096" algn="l" defTabSz="431048" rtl="0" eaLnBrk="1" latinLnBrk="0" hangingPunct="1">
        <a:defRPr sz="1700" kern="1200">
          <a:solidFill>
            <a:schemeClr val="tx1"/>
          </a:solidFill>
          <a:latin typeface="+mn-lt"/>
          <a:ea typeface="+mn-ea"/>
          <a:cs typeface="+mn-cs"/>
        </a:defRPr>
      </a:lvl3pPr>
      <a:lvl4pPr marL="1293144" algn="l" defTabSz="431048" rtl="0" eaLnBrk="1" latinLnBrk="0" hangingPunct="1">
        <a:defRPr sz="1700" kern="1200">
          <a:solidFill>
            <a:schemeClr val="tx1"/>
          </a:solidFill>
          <a:latin typeface="+mn-lt"/>
          <a:ea typeface="+mn-ea"/>
          <a:cs typeface="+mn-cs"/>
        </a:defRPr>
      </a:lvl4pPr>
      <a:lvl5pPr marL="1724193" algn="l" defTabSz="431048" rtl="0" eaLnBrk="1" latinLnBrk="0" hangingPunct="1">
        <a:defRPr sz="1700" kern="1200">
          <a:solidFill>
            <a:schemeClr val="tx1"/>
          </a:solidFill>
          <a:latin typeface="+mn-lt"/>
          <a:ea typeface="+mn-ea"/>
          <a:cs typeface="+mn-cs"/>
        </a:defRPr>
      </a:lvl5pPr>
      <a:lvl6pPr marL="2155241" algn="l" defTabSz="431048" rtl="0" eaLnBrk="1" latinLnBrk="0" hangingPunct="1">
        <a:defRPr sz="1700" kern="1200">
          <a:solidFill>
            <a:schemeClr val="tx1"/>
          </a:solidFill>
          <a:latin typeface="+mn-lt"/>
          <a:ea typeface="+mn-ea"/>
          <a:cs typeface="+mn-cs"/>
        </a:defRPr>
      </a:lvl6pPr>
      <a:lvl7pPr marL="2586289" algn="l" defTabSz="431048" rtl="0" eaLnBrk="1" latinLnBrk="0" hangingPunct="1">
        <a:defRPr sz="1700" kern="1200">
          <a:solidFill>
            <a:schemeClr val="tx1"/>
          </a:solidFill>
          <a:latin typeface="+mn-lt"/>
          <a:ea typeface="+mn-ea"/>
          <a:cs typeface="+mn-cs"/>
        </a:defRPr>
      </a:lvl7pPr>
      <a:lvl8pPr marL="3017337" algn="l" defTabSz="431048" rtl="0" eaLnBrk="1" latinLnBrk="0" hangingPunct="1">
        <a:defRPr sz="1700" kern="1200">
          <a:solidFill>
            <a:schemeClr val="tx1"/>
          </a:solidFill>
          <a:latin typeface="+mn-lt"/>
          <a:ea typeface="+mn-ea"/>
          <a:cs typeface="+mn-cs"/>
        </a:defRPr>
      </a:lvl8pPr>
      <a:lvl9pPr marL="3448385" algn="l" defTabSz="431048"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5"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hyperlink" Target="https://www.britannica.com/topic/Library-of-Alexandria"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hyperlink" Target="https://www.britannica.com/topic/Library-of-Alexandri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5"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hyperlink" Target="https://www.britannica.com/topic/Library-of-Alexandria"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hyperlink" Target="https://www.britannica.com/topic/Library-of-Alexandria"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38400" y="152400"/>
            <a:ext cx="4038600" cy="21378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838200" y="0"/>
            <a:ext cx="10565282" cy="6400800"/>
          </a:xfrm>
          <a:prstGeom prst="rect">
            <a:avLst/>
          </a:prstGeom>
          <a:ln>
            <a:solidFill>
              <a:schemeClr val="tx1"/>
            </a:solidFill>
          </a:ln>
        </p:spPr>
      </p:pic>
      <p:sp>
        <p:nvSpPr>
          <p:cNvPr id="17409" name="Title 1"/>
          <p:cNvSpPr txBox="1">
            <a:spLocks/>
          </p:cNvSpPr>
          <p:nvPr/>
        </p:nvSpPr>
        <p:spPr bwMode="auto">
          <a:xfrm>
            <a:off x="381000" y="2290212"/>
            <a:ext cx="7924800" cy="1229825"/>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210" tIns="43105" rIns="86210" bIns="43105"/>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Aft>
                <a:spcPts val="563"/>
              </a:spcAft>
              <a:defRPr/>
            </a:pPr>
            <a:r>
              <a:rPr lang="en-US" sz="3600" b="1" dirty="0" smtClean="0">
                <a:solidFill>
                  <a:srgbClr val="FFFF00"/>
                </a:solidFill>
                <a:latin typeface="+mj-lt"/>
                <a:cs typeface="Verdana"/>
              </a:rPr>
              <a:t>PDS Roadmap and Discussion</a:t>
            </a:r>
          </a:p>
          <a:p>
            <a:pPr algn="ctr" eaLnBrk="1" hangingPunct="1">
              <a:spcAft>
                <a:spcPts val="563"/>
              </a:spcAft>
              <a:defRPr/>
            </a:pPr>
            <a:r>
              <a:rPr lang="en-US" sz="3600" b="1" dirty="0" smtClean="0">
                <a:solidFill>
                  <a:srgbClr val="FFFF00"/>
                </a:solidFill>
                <a:latin typeface="+mj-lt"/>
                <a:cs typeface="Verdana"/>
              </a:rPr>
              <a:t>(Update on HQ Briefing)</a:t>
            </a:r>
            <a:endParaRPr lang="en-US" sz="2500" dirty="0" smtClean="0">
              <a:latin typeface="Myriad Pro" charset="0"/>
              <a:cs typeface="Myriad Pro" charset="0"/>
            </a:endParaRPr>
          </a:p>
          <a:p>
            <a:pPr algn="ctr" eaLnBrk="1" hangingPunct="1">
              <a:lnSpc>
                <a:spcPct val="140000"/>
              </a:lnSpc>
              <a:spcAft>
                <a:spcPts val="563"/>
              </a:spcAft>
              <a:defRPr/>
            </a:pPr>
            <a:endParaRPr lang="en-US" sz="2500" dirty="0" smtClean="0">
              <a:latin typeface="Myriad Pro" charset="0"/>
              <a:cs typeface="Myriad Pro" charset="0"/>
            </a:endParaRPr>
          </a:p>
        </p:txBody>
      </p:sp>
      <p:sp>
        <p:nvSpPr>
          <p:cNvPr id="4" name="Subtitle 2"/>
          <p:cNvSpPr txBox="1">
            <a:spLocks/>
          </p:cNvSpPr>
          <p:nvPr/>
        </p:nvSpPr>
        <p:spPr>
          <a:xfrm>
            <a:off x="57488" y="4189393"/>
            <a:ext cx="8503701" cy="838201"/>
          </a:xfrm>
          <a:prstGeom prst="rect">
            <a:avLst/>
          </a:prstGeom>
          <a:ln>
            <a:solidFill>
              <a:schemeClr val="bg1"/>
            </a:solidFill>
          </a:ln>
        </p:spPr>
        <p:txBody>
          <a:bodyPr>
            <a:normAutofit/>
          </a:bodyPr>
          <a:lstStyle>
            <a:lvl1pPr marL="322263" indent="-322263" algn="l" defTabSz="430213" rtl="0" eaLnBrk="0" fontAlgn="base" hangingPunct="0">
              <a:spcBef>
                <a:spcPct val="20000"/>
              </a:spcBef>
              <a:spcAft>
                <a:spcPct val="0"/>
              </a:spcAft>
              <a:buFont typeface="Arial" charset="0"/>
              <a:buChar char="•"/>
              <a:defRPr sz="3000" kern="1200">
                <a:solidFill>
                  <a:schemeClr val="tx1"/>
                </a:solidFill>
                <a:latin typeface="+mn-lt"/>
                <a:ea typeface="MS PGothic" pitchFamily="34" charset="-128"/>
                <a:cs typeface="MS PGothic" charset="0"/>
              </a:defRPr>
            </a:lvl1pPr>
            <a:lvl2pPr marL="700088" indent="-268288" algn="l" defTabSz="430213" rtl="0" eaLnBrk="0" fontAlgn="base" hangingPunct="0">
              <a:spcBef>
                <a:spcPct val="20000"/>
              </a:spcBef>
              <a:spcAft>
                <a:spcPct val="0"/>
              </a:spcAft>
              <a:buFont typeface="Arial" charset="0"/>
              <a:buChar char="–"/>
              <a:defRPr sz="2600" kern="1200">
                <a:solidFill>
                  <a:schemeClr val="tx1"/>
                </a:solidFill>
                <a:latin typeface="+mn-lt"/>
                <a:ea typeface="MS PGothic" pitchFamily="34" charset="-128"/>
                <a:cs typeface="MS PGothic" charset="0"/>
              </a:defRPr>
            </a:lvl2pPr>
            <a:lvl3pPr marL="1076325" indent="-214313" algn="l" defTabSz="430213" rtl="0" eaLnBrk="0" fontAlgn="base" hangingPunct="0">
              <a:spcBef>
                <a:spcPct val="20000"/>
              </a:spcBef>
              <a:spcAft>
                <a:spcPct val="0"/>
              </a:spcAft>
              <a:buFont typeface="Arial" charset="0"/>
              <a:buChar char="•"/>
              <a:defRPr sz="2300" kern="1200">
                <a:solidFill>
                  <a:schemeClr val="tx1"/>
                </a:solidFill>
                <a:latin typeface="+mn-lt"/>
                <a:ea typeface="MS PGothic" pitchFamily="34" charset="-128"/>
                <a:cs typeface="MS PGothic" charset="0"/>
              </a:defRPr>
            </a:lvl3pPr>
            <a:lvl4pPr marL="1508125" indent="-214313" algn="l" defTabSz="430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S PGothic" charset="0"/>
              </a:defRPr>
            </a:lvl4pPr>
            <a:lvl5pPr marL="1938338" indent="-214313" algn="l" defTabSz="430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S PGothic" charset="0"/>
              </a:defRPr>
            </a:lvl5pPr>
            <a:lvl6pPr marL="2370765" indent="-215524" algn="l" defTabSz="431048" rtl="0" eaLnBrk="1" latinLnBrk="0" hangingPunct="1">
              <a:spcBef>
                <a:spcPct val="20000"/>
              </a:spcBef>
              <a:buFont typeface="Arial"/>
              <a:buChar char="•"/>
              <a:defRPr sz="1900" kern="1200">
                <a:solidFill>
                  <a:schemeClr val="tx1"/>
                </a:solidFill>
                <a:latin typeface="+mn-lt"/>
                <a:ea typeface="+mn-ea"/>
                <a:cs typeface="+mn-cs"/>
              </a:defRPr>
            </a:lvl6pPr>
            <a:lvl7pPr marL="2801813" indent="-215524" algn="l" defTabSz="431048" rtl="0" eaLnBrk="1" latinLnBrk="0" hangingPunct="1">
              <a:spcBef>
                <a:spcPct val="20000"/>
              </a:spcBef>
              <a:buFont typeface="Arial"/>
              <a:buChar char="•"/>
              <a:defRPr sz="1900" kern="1200">
                <a:solidFill>
                  <a:schemeClr val="tx1"/>
                </a:solidFill>
                <a:latin typeface="+mn-lt"/>
                <a:ea typeface="+mn-ea"/>
                <a:cs typeface="+mn-cs"/>
              </a:defRPr>
            </a:lvl7pPr>
            <a:lvl8pPr marL="3232861" indent="-215524" algn="l" defTabSz="431048" rtl="0" eaLnBrk="1" latinLnBrk="0" hangingPunct="1">
              <a:spcBef>
                <a:spcPct val="20000"/>
              </a:spcBef>
              <a:buFont typeface="Arial"/>
              <a:buChar char="•"/>
              <a:defRPr sz="1900" kern="1200">
                <a:solidFill>
                  <a:schemeClr val="tx1"/>
                </a:solidFill>
                <a:latin typeface="+mn-lt"/>
                <a:ea typeface="+mn-ea"/>
                <a:cs typeface="+mn-cs"/>
              </a:defRPr>
            </a:lvl8pPr>
            <a:lvl9pPr marL="3663909" indent="-215524" algn="l" defTabSz="431048" rtl="0" eaLnBrk="1" latinLnBrk="0" hangingPunct="1">
              <a:spcBef>
                <a:spcPct val="20000"/>
              </a:spcBef>
              <a:buFont typeface="Arial"/>
              <a:buChar char="•"/>
              <a:defRPr sz="1900" kern="1200">
                <a:solidFill>
                  <a:schemeClr val="tx1"/>
                </a:solidFill>
                <a:latin typeface="+mn-lt"/>
                <a:ea typeface="+mn-ea"/>
                <a:cs typeface="+mn-cs"/>
              </a:defRPr>
            </a:lvl9pPr>
          </a:lstStyle>
          <a:p>
            <a:pPr marL="0" indent="0">
              <a:buNone/>
            </a:pPr>
            <a:r>
              <a:rPr lang="en-US" sz="2400" b="1" dirty="0">
                <a:solidFill>
                  <a:srgbClr val="FFFFFF"/>
                </a:solidFill>
              </a:rPr>
              <a:t>Ralph L. McNutt</a:t>
            </a:r>
            <a:r>
              <a:rPr lang="en-US" sz="2400" b="1" dirty="0">
                <a:solidFill>
                  <a:schemeClr val="bg1"/>
                </a:solidFill>
              </a:rPr>
              <a:t>, </a:t>
            </a:r>
            <a:r>
              <a:rPr lang="en-US" sz="2400" b="1" dirty="0" smtClean="0">
                <a:solidFill>
                  <a:schemeClr val="bg1"/>
                </a:solidFill>
              </a:rPr>
              <a:t>Jr.</a:t>
            </a:r>
            <a:r>
              <a:rPr lang="en-US" sz="2400" b="1" baseline="30000" dirty="0" smtClean="0">
                <a:solidFill>
                  <a:schemeClr val="bg1"/>
                </a:solidFill>
              </a:rPr>
              <a:t>1</a:t>
            </a:r>
            <a:endParaRPr lang="en-US" sz="2400" b="1" dirty="0">
              <a:solidFill>
                <a:schemeClr val="bg1"/>
              </a:solidFill>
            </a:endParaRPr>
          </a:p>
          <a:p>
            <a:pPr marL="0" indent="0">
              <a:buNone/>
            </a:pPr>
            <a:r>
              <a:rPr lang="en-US" sz="1900" i="1" baseline="30000" dirty="0" smtClean="0">
                <a:solidFill>
                  <a:srgbClr val="FFFF00"/>
                </a:solidFill>
              </a:rPr>
              <a:t>1</a:t>
            </a:r>
            <a:r>
              <a:rPr lang="en-US" sz="1900" i="1" dirty="0" smtClean="0">
                <a:solidFill>
                  <a:srgbClr val="FFFF00"/>
                </a:solidFill>
              </a:rPr>
              <a:t>The </a:t>
            </a:r>
            <a:r>
              <a:rPr lang="en-US" sz="1900" i="1" dirty="0">
                <a:solidFill>
                  <a:srgbClr val="FFFF00"/>
                </a:solidFill>
              </a:rPr>
              <a:t>John Hopkins University Applied Physics </a:t>
            </a:r>
            <a:r>
              <a:rPr lang="en-US" sz="1900" i="1" dirty="0" smtClean="0">
                <a:solidFill>
                  <a:srgbClr val="FFFF00"/>
                </a:solidFill>
              </a:rPr>
              <a:t>Laboratory </a:t>
            </a:r>
            <a:endParaRPr lang="en-US" sz="4200" dirty="0">
              <a:solidFill>
                <a:srgbClr val="FFFF00"/>
              </a:solidFill>
            </a:endParaRPr>
          </a:p>
        </p:txBody>
      </p:sp>
      <p:sp>
        <p:nvSpPr>
          <p:cNvPr id="5" name="TextBox 4"/>
          <p:cNvSpPr txBox="1"/>
          <p:nvPr/>
        </p:nvSpPr>
        <p:spPr>
          <a:xfrm>
            <a:off x="57487" y="5685329"/>
            <a:ext cx="2656318" cy="584775"/>
          </a:xfrm>
          <a:prstGeom prst="rect">
            <a:avLst/>
          </a:prstGeom>
          <a:noFill/>
          <a:ln>
            <a:solidFill>
              <a:schemeClr val="bg1"/>
            </a:solidFill>
          </a:ln>
        </p:spPr>
        <p:txBody>
          <a:bodyPr wrap="square" rtlCol="0">
            <a:spAutoFit/>
          </a:bodyPr>
          <a:lstStyle/>
          <a:p>
            <a:r>
              <a:rPr lang="en-US" sz="1600" b="1" dirty="0" smtClean="0">
                <a:solidFill>
                  <a:schemeClr val="bg1"/>
                </a:solidFill>
                <a:latin typeface="+mj-lt"/>
              </a:rPr>
              <a:t>Wednesday, 19 April 2017</a:t>
            </a:r>
          </a:p>
          <a:p>
            <a:r>
              <a:rPr lang="en-US" sz="1600" b="1" dirty="0" smtClean="0">
                <a:solidFill>
                  <a:schemeClr val="bg1"/>
                </a:solidFill>
                <a:latin typeface="+mj-lt"/>
              </a:rPr>
              <a:t>1:15 PM – 3:15 PM</a:t>
            </a:r>
            <a:endParaRPr lang="en-US" sz="1600" b="1" dirty="0">
              <a:solidFill>
                <a:schemeClr val="bg1"/>
              </a:solidFill>
              <a:latin typeface="+mj-lt"/>
            </a:endParaRPr>
          </a:p>
        </p:txBody>
      </p:sp>
      <p:sp>
        <p:nvSpPr>
          <p:cNvPr id="6" name="TextBox 5"/>
          <p:cNvSpPr txBox="1"/>
          <p:nvPr/>
        </p:nvSpPr>
        <p:spPr>
          <a:xfrm>
            <a:off x="4724401" y="5685329"/>
            <a:ext cx="3836788" cy="584775"/>
          </a:xfrm>
          <a:prstGeom prst="rect">
            <a:avLst/>
          </a:prstGeom>
          <a:noFill/>
          <a:ln>
            <a:solidFill>
              <a:schemeClr val="bg1"/>
            </a:solidFill>
          </a:ln>
        </p:spPr>
        <p:txBody>
          <a:bodyPr wrap="square" rtlCol="0">
            <a:spAutoFit/>
          </a:bodyPr>
          <a:lstStyle/>
          <a:p>
            <a:pPr algn="r"/>
            <a:r>
              <a:rPr lang="en-US" sz="1600" b="1" dirty="0">
                <a:solidFill>
                  <a:schemeClr val="bg1"/>
                </a:solidFill>
                <a:latin typeface="+mj-lt"/>
              </a:rPr>
              <a:t>San Rafael Room, The </a:t>
            </a:r>
            <a:r>
              <a:rPr lang="en-US" sz="1600" b="1" dirty="0" smtClean="0">
                <a:solidFill>
                  <a:schemeClr val="bg1"/>
                </a:solidFill>
                <a:latin typeface="+mj-lt"/>
              </a:rPr>
              <a:t>Westin Hotel </a:t>
            </a:r>
            <a:r>
              <a:rPr lang="en-US" sz="1600" b="1" dirty="0">
                <a:solidFill>
                  <a:schemeClr val="bg1"/>
                </a:solidFill>
                <a:latin typeface="+mj-lt"/>
              </a:rPr>
              <a:t>Pasadena, CA</a:t>
            </a:r>
          </a:p>
        </p:txBody>
      </p:sp>
      <p:pic>
        <p:nvPicPr>
          <p:cNvPr id="9" name="Picture 6" descr="2000px-NASA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9937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PDSLogo_Planets_std_from_Lynn_Scaleable.png"/>
          <p:cNvPicPr>
            <a:picLocks noChangeAspect="1"/>
          </p:cNvPicPr>
          <p:nvPr/>
        </p:nvPicPr>
        <p:blipFill>
          <a:blip r:embed="rId4">
            <a:clrChange>
              <a:clrFrom>
                <a:srgbClr val="000000">
                  <a:alpha val="0"/>
                </a:srgbClr>
              </a:clrFrom>
              <a:clrTo>
                <a:srgbClr val="000000">
                  <a:alpha val="0"/>
                </a:srgbClr>
              </a:clrTo>
            </a:clrChange>
            <a:alphaModFix/>
            <a:extLst>
              <a:ext uri="{BEBA8EAE-BF5A-486C-A8C5-ECC9F3942E4B}">
                <a14:imgProps xmlns:a14="http://schemas.microsoft.com/office/drawing/2010/main">
                  <a14:imgLayer r:embed="rId5">
                    <a14:imgEffect>
                      <a14:saturation sat="115000"/>
                    </a14:imgEffect>
                  </a14:imgLayer>
                </a14:imgProps>
              </a:ext>
              <a:ext uri="{28A0092B-C50C-407E-A947-70E740481C1C}">
                <a14:useLocalDpi xmlns:a14="http://schemas.microsoft.com/office/drawing/2010/main" val="0"/>
              </a:ext>
            </a:extLst>
          </a:blip>
          <a:srcRect/>
          <a:stretch>
            <a:fillRect/>
          </a:stretch>
        </p:blipFill>
        <p:spPr bwMode="auto">
          <a:xfrm>
            <a:off x="2466416" y="227544"/>
            <a:ext cx="3505200"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PDS </a:t>
            </a:r>
            <a:r>
              <a:rPr lang="en-US" i="1" dirty="0" smtClean="0"/>
              <a:t>Not</a:t>
            </a:r>
            <a:r>
              <a:rPr lang="en-US" dirty="0" smtClean="0"/>
              <a:t> Intended to Do?</a:t>
            </a:r>
            <a:endParaRPr lang="en-US" dirty="0"/>
          </a:p>
        </p:txBody>
      </p:sp>
      <p:sp>
        <p:nvSpPr>
          <p:cNvPr id="3" name="Content Placeholder 2"/>
          <p:cNvSpPr>
            <a:spLocks noGrp="1"/>
          </p:cNvSpPr>
          <p:nvPr>
            <p:ph idx="1"/>
          </p:nvPr>
        </p:nvSpPr>
        <p:spPr/>
        <p:txBody>
          <a:bodyPr/>
          <a:lstStyle/>
          <a:p>
            <a:r>
              <a:rPr lang="en-US" sz="3200" dirty="0"/>
              <a:t>PDS serves complex, high-volume data from a wide variety of instruments to a large number of stakeholders spread across the </a:t>
            </a:r>
            <a:r>
              <a:rPr lang="en-US" sz="3200" dirty="0" smtClean="0"/>
              <a:t>globe</a:t>
            </a:r>
          </a:p>
          <a:p>
            <a:r>
              <a:rPr lang="en-US" sz="3200" dirty="0" smtClean="0"/>
              <a:t>While </a:t>
            </a:r>
            <a:r>
              <a:rPr lang="en-US" sz="3200" dirty="0"/>
              <a:t>PDS responsibilities are extensive, it is important to note that per NASA policy and practice there are numerous activities that are outside the purview of </a:t>
            </a:r>
            <a:r>
              <a:rPr lang="en-US" sz="3200" dirty="0" smtClean="0"/>
              <a:t>PDS </a:t>
            </a:r>
            <a:endParaRPr lang="en-US" sz="3200" dirty="0"/>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10</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191101828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PDS does not do (1)</a:t>
            </a:r>
            <a:endParaRPr lang="en-US" dirty="0"/>
          </a:p>
        </p:txBody>
      </p:sp>
      <p:sp>
        <p:nvSpPr>
          <p:cNvPr id="3" name="Content Placeholder 2"/>
          <p:cNvSpPr>
            <a:spLocks noGrp="1"/>
          </p:cNvSpPr>
          <p:nvPr>
            <p:ph idx="1"/>
          </p:nvPr>
        </p:nvSpPr>
        <p:spPr>
          <a:xfrm>
            <a:off x="381000" y="1493838"/>
            <a:ext cx="8001000" cy="4224337"/>
          </a:xfrm>
        </p:spPr>
        <p:txBody>
          <a:bodyPr/>
          <a:lstStyle/>
          <a:p>
            <a:pPr lvl="0"/>
            <a:r>
              <a:rPr lang="en-US" dirty="0"/>
              <a:t>PDS does not set the </a:t>
            </a:r>
            <a:r>
              <a:rPr lang="en-US" dirty="0" smtClean="0"/>
              <a:t>mission archiving requirements.</a:t>
            </a:r>
            <a:endParaRPr lang="en-US" dirty="0"/>
          </a:p>
          <a:p>
            <a:pPr lvl="0"/>
            <a:r>
              <a:rPr lang="en-US" dirty="0"/>
              <a:t>PDS does not develop </a:t>
            </a:r>
            <a:r>
              <a:rPr lang="en-US" dirty="0" smtClean="0"/>
              <a:t>requirements  for DMAPs and DMPs for AOs, ROSES, CANs.</a:t>
            </a:r>
            <a:endParaRPr lang="en-US" dirty="0"/>
          </a:p>
          <a:p>
            <a:pPr lvl="0"/>
            <a:r>
              <a:rPr lang="en-US" dirty="0"/>
              <a:t>PDS  </a:t>
            </a:r>
            <a:r>
              <a:rPr lang="en-US" dirty="0" smtClean="0"/>
              <a:t>does not evaluate DMPs.</a:t>
            </a:r>
            <a:endParaRPr lang="en-US" dirty="0"/>
          </a:p>
          <a:p>
            <a:pPr lvl="0"/>
            <a:r>
              <a:rPr lang="en-US" dirty="0"/>
              <a:t>PDS does not develop pipelines for missions </a:t>
            </a:r>
            <a:r>
              <a:rPr lang="en-US" dirty="0" smtClean="0"/>
              <a:t>.</a:t>
            </a:r>
            <a:endParaRPr lang="en-US" dirty="0"/>
          </a:p>
          <a:p>
            <a:pPr lvl="0"/>
            <a:r>
              <a:rPr lang="en-US" dirty="0"/>
              <a:t>PDS does not develop higher-order data products. </a:t>
            </a:r>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11</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97797914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PDS does not do (2)</a:t>
            </a:r>
            <a:endParaRPr lang="en-US" dirty="0"/>
          </a:p>
        </p:txBody>
      </p:sp>
      <p:sp>
        <p:nvSpPr>
          <p:cNvPr id="3" name="Content Placeholder 2"/>
          <p:cNvSpPr>
            <a:spLocks noGrp="1"/>
          </p:cNvSpPr>
          <p:nvPr>
            <p:ph idx="1"/>
          </p:nvPr>
        </p:nvSpPr>
        <p:spPr>
          <a:xfrm>
            <a:off x="304800" y="1219200"/>
            <a:ext cx="8077200" cy="4498975"/>
          </a:xfrm>
        </p:spPr>
        <p:txBody>
          <a:bodyPr/>
          <a:lstStyle/>
          <a:p>
            <a:pPr marL="0" lvl="0" indent="0">
              <a:buNone/>
            </a:pPr>
            <a:endParaRPr lang="en-US" dirty="0"/>
          </a:p>
          <a:p>
            <a:pPr lvl="0"/>
            <a:r>
              <a:rPr lang="en-US" dirty="0"/>
              <a:t>PDS does not actively participate in non-US mission data archiving </a:t>
            </a:r>
            <a:r>
              <a:rPr lang="en-US" dirty="0" smtClean="0"/>
              <a:t>without a </a:t>
            </a:r>
            <a:r>
              <a:rPr lang="en-US" dirty="0"/>
              <a:t>NASA MOU or other agreement.</a:t>
            </a:r>
          </a:p>
          <a:p>
            <a:pPr lvl="0"/>
            <a:r>
              <a:rPr lang="en-US" dirty="0"/>
              <a:t>PDS does not accept telemetry data.</a:t>
            </a:r>
          </a:p>
          <a:p>
            <a:pPr lvl="0"/>
            <a:r>
              <a:rPr lang="en-US" dirty="0"/>
              <a:t>PDS does not archive executable software (see Finding XV).</a:t>
            </a:r>
          </a:p>
          <a:p>
            <a:pPr lvl="0"/>
            <a:r>
              <a:rPr lang="en-US" dirty="0"/>
              <a:t>PDS does not curate geologic samples, analog materials, or physical objects</a:t>
            </a:r>
            <a:r>
              <a:rPr lang="en-US" dirty="0" smtClean="0"/>
              <a:t>.</a:t>
            </a:r>
            <a:endParaRPr lang="en-US" dirty="0"/>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12</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200273645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6767" y="0"/>
            <a:ext cx="4011363" cy="703447"/>
          </a:xfrm>
        </p:spPr>
      </p:pic>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13</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804839"/>
            <a:ext cx="5371823" cy="5127649"/>
          </a:xfrm>
          <a:prstGeom prst="rect">
            <a:avLst/>
          </a:prstGeom>
          <a:solidFill>
            <a:schemeClr val="bg1"/>
          </a:solidFill>
        </p:spPr>
      </p:pic>
    </p:spTree>
    <p:extLst>
      <p:ext uri="{BB962C8B-B14F-4D97-AF65-F5344CB8AC3E}">
        <p14:creationId xmlns:p14="http://schemas.microsoft.com/office/powerpoint/2010/main" val="10797555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Establishment of the Roadmap Activity </a:t>
            </a:r>
            <a:endParaRPr lang="en-US" dirty="0"/>
          </a:p>
        </p:txBody>
      </p:sp>
      <p:sp>
        <p:nvSpPr>
          <p:cNvPr id="3" name="Content Placeholder 2"/>
          <p:cNvSpPr>
            <a:spLocks noGrp="1"/>
          </p:cNvSpPr>
          <p:nvPr>
            <p:ph idx="1"/>
          </p:nvPr>
        </p:nvSpPr>
        <p:spPr>
          <a:solidFill>
            <a:srgbClr val="0000FF"/>
          </a:solidFill>
        </p:spPr>
        <p:txBody>
          <a:bodyPr/>
          <a:lstStyle/>
          <a:p>
            <a:r>
              <a:rPr lang="en-US" dirty="0"/>
              <a:t>NASA chartered this current PDS Roadmap Study </a:t>
            </a:r>
            <a:r>
              <a:rPr lang="en-US" dirty="0" smtClean="0"/>
              <a:t>Team </a:t>
            </a:r>
            <a:r>
              <a:rPr lang="en-US" dirty="0"/>
              <a:t>to “develop a practical, community-developed pathway to implement the new long-term vision for the PDS, which continues to accomplish NASA’s broad objective for the PDS; namely, preserving and making available all data products from planetary exploration research and missions.” </a:t>
            </a:r>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14</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31201732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Roadmap Study and Report</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2200" y="903984"/>
            <a:ext cx="3810000" cy="4950270"/>
          </a:xfrm>
        </p:spPr>
      </p:pic>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15</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28670605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Contents</a:t>
            </a:r>
            <a:endParaRPr lang="en-US" dirty="0"/>
          </a:p>
        </p:txBody>
      </p:sp>
      <p:sp>
        <p:nvSpPr>
          <p:cNvPr id="3" name="Content Placeholder 2"/>
          <p:cNvSpPr>
            <a:spLocks noGrp="1"/>
          </p:cNvSpPr>
          <p:nvPr>
            <p:ph idx="1"/>
          </p:nvPr>
        </p:nvSpPr>
        <p:spPr>
          <a:xfrm>
            <a:off x="76200" y="935866"/>
            <a:ext cx="4171950" cy="4996622"/>
          </a:xfrm>
          <a:solidFill>
            <a:schemeClr val="bg1"/>
          </a:solidFill>
        </p:spPr>
        <p:txBody>
          <a:bodyPr/>
          <a:lstStyle/>
          <a:p>
            <a:pPr marL="0" indent="0">
              <a:buNone/>
            </a:pPr>
            <a:r>
              <a:rPr lang="en-US" sz="1200" dirty="0">
                <a:solidFill>
                  <a:schemeClr val="tx1"/>
                </a:solidFill>
              </a:rPr>
              <a:t>0.	Executive Summary and </a:t>
            </a:r>
            <a:r>
              <a:rPr lang="en-US" sz="1200" dirty="0" smtClean="0">
                <a:solidFill>
                  <a:schemeClr val="tx1"/>
                </a:solidFill>
              </a:rPr>
              <a:t>Findings</a:t>
            </a:r>
            <a:endParaRPr lang="en-US" sz="1200" dirty="0">
              <a:solidFill>
                <a:schemeClr val="tx1"/>
              </a:solidFill>
            </a:endParaRPr>
          </a:p>
          <a:p>
            <a:pPr marL="0" indent="0">
              <a:buNone/>
            </a:pPr>
            <a:r>
              <a:rPr lang="en-US" sz="1200" dirty="0">
                <a:solidFill>
                  <a:schemeClr val="tx1"/>
                </a:solidFill>
              </a:rPr>
              <a:t>1.	</a:t>
            </a:r>
            <a:r>
              <a:rPr lang="en-US" sz="1200" dirty="0" smtClean="0">
                <a:solidFill>
                  <a:schemeClr val="tx1"/>
                </a:solidFill>
              </a:rPr>
              <a:t>Introduction</a:t>
            </a:r>
            <a:endParaRPr lang="en-US" sz="1200" dirty="0">
              <a:solidFill>
                <a:schemeClr val="tx1"/>
              </a:solidFill>
            </a:endParaRPr>
          </a:p>
          <a:p>
            <a:pPr marL="0" indent="0">
              <a:buNone/>
            </a:pPr>
            <a:r>
              <a:rPr lang="en-US" sz="1200" dirty="0">
                <a:solidFill>
                  <a:schemeClr val="tx1"/>
                </a:solidFill>
              </a:rPr>
              <a:t>1.1.	Establishment of the </a:t>
            </a:r>
            <a:r>
              <a:rPr lang="en-US" sz="1200" dirty="0" smtClean="0">
                <a:solidFill>
                  <a:schemeClr val="tx1"/>
                </a:solidFill>
              </a:rPr>
              <a:t>PDS</a:t>
            </a:r>
            <a:endParaRPr lang="en-US" sz="1200" dirty="0">
              <a:solidFill>
                <a:schemeClr val="tx1"/>
              </a:solidFill>
            </a:endParaRPr>
          </a:p>
          <a:p>
            <a:pPr marL="0" indent="0">
              <a:buNone/>
            </a:pPr>
            <a:r>
              <a:rPr lang="en-US" sz="1200" dirty="0">
                <a:solidFill>
                  <a:schemeClr val="tx1"/>
                </a:solidFill>
              </a:rPr>
              <a:t>1.2.	PDS </a:t>
            </a:r>
            <a:r>
              <a:rPr lang="en-US" sz="1200" dirty="0" smtClean="0">
                <a:solidFill>
                  <a:schemeClr val="tx1"/>
                </a:solidFill>
              </a:rPr>
              <a:t>Functionality</a:t>
            </a:r>
            <a:endParaRPr lang="en-US" sz="1200" dirty="0">
              <a:solidFill>
                <a:schemeClr val="tx1"/>
              </a:solidFill>
            </a:endParaRPr>
          </a:p>
          <a:p>
            <a:pPr marL="0" indent="0">
              <a:buNone/>
            </a:pPr>
            <a:r>
              <a:rPr lang="en-US" sz="1200" dirty="0">
                <a:solidFill>
                  <a:schemeClr val="tx1"/>
                </a:solidFill>
              </a:rPr>
              <a:t>1.3.	Current Organizational </a:t>
            </a:r>
            <a:r>
              <a:rPr lang="en-US" sz="1200" dirty="0" smtClean="0">
                <a:solidFill>
                  <a:schemeClr val="tx1"/>
                </a:solidFill>
              </a:rPr>
              <a:t>Structure</a:t>
            </a:r>
            <a:endParaRPr lang="en-US" sz="1200" dirty="0">
              <a:solidFill>
                <a:schemeClr val="tx1"/>
              </a:solidFill>
            </a:endParaRPr>
          </a:p>
          <a:p>
            <a:pPr marL="0" indent="0">
              <a:buNone/>
            </a:pPr>
            <a:r>
              <a:rPr lang="en-US" sz="1200" dirty="0">
                <a:solidFill>
                  <a:schemeClr val="tx1"/>
                </a:solidFill>
              </a:rPr>
              <a:t>1.4.	Data </a:t>
            </a:r>
            <a:r>
              <a:rPr lang="en-US" sz="1200" dirty="0" smtClean="0">
                <a:solidFill>
                  <a:schemeClr val="tx1"/>
                </a:solidFill>
              </a:rPr>
              <a:t>Holdings</a:t>
            </a:r>
            <a:endParaRPr lang="en-US" sz="1200" dirty="0">
              <a:solidFill>
                <a:schemeClr val="tx1"/>
              </a:solidFill>
            </a:endParaRPr>
          </a:p>
          <a:p>
            <a:pPr marL="0" indent="0">
              <a:buNone/>
            </a:pPr>
            <a:r>
              <a:rPr lang="en-US" sz="1200" dirty="0">
                <a:solidFill>
                  <a:schemeClr val="tx1"/>
                </a:solidFill>
              </a:rPr>
              <a:t>1.5.	PDS Information </a:t>
            </a:r>
            <a:r>
              <a:rPr lang="en-US" sz="1200" dirty="0" smtClean="0">
                <a:solidFill>
                  <a:schemeClr val="tx1"/>
                </a:solidFill>
              </a:rPr>
              <a:t>Model</a:t>
            </a:r>
          </a:p>
          <a:p>
            <a:pPr marL="0" indent="0">
              <a:buNone/>
            </a:pPr>
            <a:r>
              <a:rPr lang="en-US" sz="1200" dirty="0" smtClean="0">
                <a:solidFill>
                  <a:schemeClr val="tx1"/>
                </a:solidFill>
              </a:rPr>
              <a:t>1.6</a:t>
            </a:r>
            <a:r>
              <a:rPr lang="en-US" sz="1200" dirty="0">
                <a:solidFill>
                  <a:schemeClr val="tx1"/>
                </a:solidFill>
              </a:rPr>
              <a:t>.	Establishment of this Roadmap </a:t>
            </a:r>
            <a:r>
              <a:rPr lang="en-US" sz="1200" dirty="0" smtClean="0">
                <a:solidFill>
                  <a:schemeClr val="tx1"/>
                </a:solidFill>
              </a:rPr>
              <a:t>Activity</a:t>
            </a:r>
          </a:p>
          <a:p>
            <a:pPr marL="0" indent="0">
              <a:buNone/>
            </a:pPr>
            <a:r>
              <a:rPr lang="en-US" sz="1200" dirty="0" smtClean="0">
                <a:solidFill>
                  <a:schemeClr val="tx1"/>
                </a:solidFill>
              </a:rPr>
              <a:t>2</a:t>
            </a:r>
            <a:r>
              <a:rPr lang="en-US" sz="1200" dirty="0">
                <a:solidFill>
                  <a:schemeClr val="tx1"/>
                </a:solidFill>
              </a:rPr>
              <a:t>.	Planetary Data System </a:t>
            </a:r>
            <a:r>
              <a:rPr lang="en-US" sz="1200" dirty="0" smtClean="0">
                <a:solidFill>
                  <a:schemeClr val="tx1"/>
                </a:solidFill>
              </a:rPr>
              <a:t>Background</a:t>
            </a:r>
            <a:endParaRPr lang="en-US" sz="1200" dirty="0">
              <a:solidFill>
                <a:schemeClr val="tx1"/>
              </a:solidFill>
            </a:endParaRPr>
          </a:p>
          <a:p>
            <a:pPr marL="0" indent="0">
              <a:buNone/>
            </a:pPr>
            <a:r>
              <a:rPr lang="en-US" sz="1200" dirty="0">
                <a:solidFill>
                  <a:schemeClr val="tx1"/>
                </a:solidFill>
              </a:rPr>
              <a:t>2.1.	What is PDS and What Does It Do</a:t>
            </a:r>
            <a:r>
              <a:rPr lang="en-US" sz="1200" dirty="0" smtClean="0">
                <a:solidFill>
                  <a:schemeClr val="tx1"/>
                </a:solidFill>
              </a:rPr>
              <a:t>?</a:t>
            </a:r>
            <a:endParaRPr lang="en-US" sz="1200" dirty="0">
              <a:solidFill>
                <a:schemeClr val="tx1"/>
              </a:solidFill>
            </a:endParaRPr>
          </a:p>
          <a:p>
            <a:pPr marL="0" indent="0">
              <a:buNone/>
            </a:pPr>
            <a:r>
              <a:rPr lang="en-US" sz="1200" dirty="0">
                <a:solidFill>
                  <a:schemeClr val="tx1"/>
                </a:solidFill>
              </a:rPr>
              <a:t>2.1.1.	Differences from </a:t>
            </a:r>
            <a:r>
              <a:rPr lang="en-US" sz="1200" dirty="0" smtClean="0">
                <a:solidFill>
                  <a:schemeClr val="tx1"/>
                </a:solidFill>
              </a:rPr>
              <a:t>EOSDIS</a:t>
            </a:r>
            <a:endParaRPr lang="en-US" sz="1200" dirty="0">
              <a:solidFill>
                <a:schemeClr val="tx1"/>
              </a:solidFill>
            </a:endParaRPr>
          </a:p>
          <a:p>
            <a:pPr marL="0" indent="0">
              <a:buNone/>
            </a:pPr>
            <a:r>
              <a:rPr lang="en-US" sz="1200" dirty="0">
                <a:solidFill>
                  <a:schemeClr val="tx1"/>
                </a:solidFill>
              </a:rPr>
              <a:t>2.1.2.	Differences from Other NASA SMD </a:t>
            </a:r>
            <a:r>
              <a:rPr lang="en-US" sz="1200" dirty="0" smtClean="0">
                <a:solidFill>
                  <a:schemeClr val="tx1"/>
                </a:solidFill>
              </a:rPr>
              <a:t>Archives</a:t>
            </a:r>
            <a:endParaRPr lang="en-US" sz="1200" dirty="0">
              <a:solidFill>
                <a:schemeClr val="tx1"/>
              </a:solidFill>
            </a:endParaRPr>
          </a:p>
          <a:p>
            <a:pPr marL="0" indent="0">
              <a:buNone/>
            </a:pPr>
            <a:r>
              <a:rPr lang="en-US" sz="1200" dirty="0">
                <a:solidFill>
                  <a:schemeClr val="tx1"/>
                </a:solidFill>
              </a:rPr>
              <a:t>2.1.3.	Context of PDS and NASA Within the Digital </a:t>
            </a:r>
            <a:r>
              <a:rPr lang="en-US" sz="1200" dirty="0" smtClean="0">
                <a:solidFill>
                  <a:schemeClr val="tx1"/>
                </a:solidFill>
              </a:rPr>
              <a:t>Universe</a:t>
            </a:r>
            <a:endParaRPr lang="en-US" sz="1200" dirty="0">
              <a:solidFill>
                <a:schemeClr val="tx1"/>
              </a:solidFill>
            </a:endParaRPr>
          </a:p>
          <a:p>
            <a:pPr marL="0" indent="0">
              <a:buNone/>
            </a:pPr>
            <a:r>
              <a:rPr lang="en-US" sz="1200" dirty="0">
                <a:solidFill>
                  <a:schemeClr val="tx1"/>
                </a:solidFill>
              </a:rPr>
              <a:t>2.2.	PDS </a:t>
            </a:r>
            <a:r>
              <a:rPr lang="en-US" sz="1200" dirty="0" smtClean="0">
                <a:solidFill>
                  <a:schemeClr val="tx1"/>
                </a:solidFill>
              </a:rPr>
              <a:t>Requirements</a:t>
            </a:r>
            <a:endParaRPr lang="en-US" sz="1200" dirty="0">
              <a:solidFill>
                <a:schemeClr val="tx1"/>
              </a:solidFill>
            </a:endParaRPr>
          </a:p>
          <a:p>
            <a:pPr marL="0" indent="0">
              <a:buNone/>
            </a:pPr>
            <a:r>
              <a:rPr lang="en-US" sz="1200" dirty="0">
                <a:solidFill>
                  <a:schemeClr val="tx1"/>
                </a:solidFill>
              </a:rPr>
              <a:t>2.3.	What Is PDS Not Intended to Do</a:t>
            </a:r>
            <a:r>
              <a:rPr lang="en-US" sz="1200" dirty="0" smtClean="0">
                <a:solidFill>
                  <a:schemeClr val="tx1"/>
                </a:solidFill>
              </a:rPr>
              <a:t>?</a:t>
            </a:r>
            <a:endParaRPr lang="en-US" sz="1200" dirty="0">
              <a:solidFill>
                <a:schemeClr val="tx1"/>
              </a:solidFill>
            </a:endParaRPr>
          </a:p>
          <a:p>
            <a:pPr marL="0" indent="0">
              <a:buNone/>
            </a:pPr>
            <a:r>
              <a:rPr lang="en-US" sz="1200" dirty="0">
                <a:solidFill>
                  <a:schemeClr val="tx1"/>
                </a:solidFill>
              </a:rPr>
              <a:t>2.4.	Assessment of Progress Relative to the 2006 PDS </a:t>
            </a:r>
            <a:r>
              <a:rPr lang="en-US" sz="1200" dirty="0" smtClean="0">
                <a:solidFill>
                  <a:schemeClr val="tx1"/>
                </a:solidFill>
              </a:rPr>
              <a:t>Roadmap</a:t>
            </a:r>
            <a:endParaRPr lang="en-US" sz="1200" dirty="0">
              <a:solidFill>
                <a:schemeClr val="tx1"/>
              </a:solidFill>
            </a:endParaRPr>
          </a:p>
          <a:p>
            <a:pPr marL="0" indent="0">
              <a:buNone/>
            </a:pPr>
            <a:r>
              <a:rPr lang="en-US" sz="1200" dirty="0">
                <a:solidFill>
                  <a:schemeClr val="tx1"/>
                </a:solidFill>
              </a:rPr>
              <a:t>2.5.	Current PDS Structure and Implementation Plan for the Next 5 </a:t>
            </a:r>
            <a:r>
              <a:rPr lang="en-US" sz="1200" dirty="0" smtClean="0">
                <a:solidFill>
                  <a:schemeClr val="tx1"/>
                </a:solidFill>
              </a:rPr>
              <a:t>years</a:t>
            </a:r>
            <a:endParaRPr lang="en-US" sz="1200" dirty="0">
              <a:solidFill>
                <a:schemeClr val="tx1"/>
              </a:solidFill>
            </a:endParaRPr>
          </a:p>
          <a:p>
            <a:pPr marL="0" indent="0">
              <a:buNone/>
            </a:pPr>
            <a:r>
              <a:rPr lang="en-US" sz="1200" dirty="0">
                <a:solidFill>
                  <a:schemeClr val="tx1"/>
                </a:solidFill>
              </a:rPr>
              <a:t>3.	The Challenges Facing PDS </a:t>
            </a:r>
            <a:r>
              <a:rPr lang="en-US" sz="1200" dirty="0" smtClean="0">
                <a:solidFill>
                  <a:schemeClr val="tx1"/>
                </a:solidFill>
              </a:rPr>
              <a:t>Today</a:t>
            </a:r>
            <a:endParaRPr lang="en-US" sz="1200" dirty="0">
              <a:solidFill>
                <a:schemeClr val="tx1"/>
              </a:solidFill>
            </a:endParaRPr>
          </a:p>
          <a:p>
            <a:pPr marL="0" indent="0">
              <a:buNone/>
            </a:pPr>
            <a:r>
              <a:rPr lang="en-US" sz="1200" dirty="0">
                <a:solidFill>
                  <a:schemeClr val="tx1"/>
                </a:solidFill>
              </a:rPr>
              <a:t>3.1.	Changes in User Needs and Expectations	</a:t>
            </a:r>
            <a:endParaRPr lang="en-US" sz="1200" dirty="0" smtClean="0">
              <a:solidFill>
                <a:schemeClr val="tx1"/>
              </a:solidFill>
            </a:endParaRPr>
          </a:p>
          <a:p>
            <a:pPr marL="0" indent="0">
              <a:buNone/>
            </a:pPr>
            <a:r>
              <a:rPr lang="en-US" sz="1200" dirty="0">
                <a:solidFill>
                  <a:schemeClr val="tx1"/>
                </a:solidFill>
              </a:rPr>
              <a:t>3.2.	Data Discoverability</a:t>
            </a:r>
          </a:p>
          <a:p>
            <a:pPr marL="0" indent="0">
              <a:buNone/>
            </a:pPr>
            <a:r>
              <a:rPr lang="en-US" sz="1200" dirty="0">
                <a:solidFill>
                  <a:schemeClr val="tx1"/>
                </a:solidFill>
              </a:rPr>
              <a:t>3.3.	Data Usability</a:t>
            </a:r>
          </a:p>
          <a:p>
            <a:pPr marL="0" indent="0">
              <a:buNone/>
            </a:pPr>
            <a:endParaRPr lang="en-US" sz="1200" dirty="0"/>
          </a:p>
          <a:p>
            <a:endParaRPr lang="en-US" dirty="0"/>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16</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
        <p:nvSpPr>
          <p:cNvPr id="8" name="Content Placeholder 2"/>
          <p:cNvSpPr txBox="1">
            <a:spLocks/>
          </p:cNvSpPr>
          <p:nvPr/>
        </p:nvSpPr>
        <p:spPr bwMode="auto">
          <a:xfrm>
            <a:off x="4438650" y="935866"/>
            <a:ext cx="4171950" cy="49966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6210" tIns="43105" rIns="86210" bIns="43105" numCol="1" anchor="t" anchorCtr="0" compatLnSpc="1">
            <a:prstTxWarp prst="textNoShape">
              <a:avLst/>
            </a:prstTxWarp>
          </a:bodyPr>
          <a:lstStyle>
            <a:lvl1pPr marL="322263" indent="-322263" algn="l" defTabSz="430213" rtl="0" eaLnBrk="0" fontAlgn="base" hangingPunct="0">
              <a:spcBef>
                <a:spcPct val="20000"/>
              </a:spcBef>
              <a:spcAft>
                <a:spcPct val="0"/>
              </a:spcAft>
              <a:buFont typeface="Arial" charset="0"/>
              <a:buChar char="•"/>
              <a:defRPr sz="3000" b="1" kern="1200">
                <a:solidFill>
                  <a:schemeClr val="tx1"/>
                </a:solidFill>
                <a:latin typeface="+mn-lt"/>
                <a:ea typeface="MS PGothic" pitchFamily="34" charset="-128"/>
                <a:cs typeface="MS PGothic" charset="0"/>
              </a:defRPr>
            </a:lvl1pPr>
            <a:lvl2pPr marL="700088" indent="-268288" algn="l" defTabSz="430213" rtl="0" eaLnBrk="0" fontAlgn="base" hangingPunct="0">
              <a:spcBef>
                <a:spcPct val="20000"/>
              </a:spcBef>
              <a:spcAft>
                <a:spcPct val="0"/>
              </a:spcAft>
              <a:buFont typeface="Arial" charset="0"/>
              <a:buChar char="–"/>
              <a:defRPr sz="2600" kern="1200">
                <a:solidFill>
                  <a:schemeClr val="tx1"/>
                </a:solidFill>
                <a:latin typeface="+mn-lt"/>
                <a:ea typeface="MS PGothic" pitchFamily="34" charset="-128"/>
                <a:cs typeface="MS PGothic" charset="0"/>
              </a:defRPr>
            </a:lvl2pPr>
            <a:lvl3pPr marL="1076325" indent="-214313" algn="l" defTabSz="430213" rtl="0" eaLnBrk="0" fontAlgn="base" hangingPunct="0">
              <a:spcBef>
                <a:spcPct val="20000"/>
              </a:spcBef>
              <a:spcAft>
                <a:spcPct val="0"/>
              </a:spcAft>
              <a:buFont typeface="Arial" charset="0"/>
              <a:buChar char="•"/>
              <a:defRPr sz="2300" kern="1200">
                <a:solidFill>
                  <a:schemeClr val="tx1"/>
                </a:solidFill>
                <a:latin typeface="+mn-lt"/>
                <a:ea typeface="MS PGothic" pitchFamily="34" charset="-128"/>
                <a:cs typeface="MS PGothic" charset="0"/>
              </a:defRPr>
            </a:lvl3pPr>
            <a:lvl4pPr marL="1508125" indent="-214313" algn="l" defTabSz="430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S PGothic" charset="0"/>
              </a:defRPr>
            </a:lvl4pPr>
            <a:lvl5pPr marL="1938338" indent="-214313" algn="l" defTabSz="430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S PGothic" charset="0"/>
              </a:defRPr>
            </a:lvl5pPr>
            <a:lvl6pPr marL="2370765" indent="-215524" algn="l" defTabSz="431048" rtl="0" eaLnBrk="1" latinLnBrk="0" hangingPunct="1">
              <a:spcBef>
                <a:spcPct val="20000"/>
              </a:spcBef>
              <a:buFont typeface="Arial"/>
              <a:buChar char="•"/>
              <a:defRPr sz="1900" kern="1200">
                <a:solidFill>
                  <a:schemeClr val="tx1"/>
                </a:solidFill>
                <a:latin typeface="+mn-lt"/>
                <a:ea typeface="+mn-ea"/>
                <a:cs typeface="+mn-cs"/>
              </a:defRPr>
            </a:lvl6pPr>
            <a:lvl7pPr marL="2801813" indent="-215524" algn="l" defTabSz="431048" rtl="0" eaLnBrk="1" latinLnBrk="0" hangingPunct="1">
              <a:spcBef>
                <a:spcPct val="20000"/>
              </a:spcBef>
              <a:buFont typeface="Arial"/>
              <a:buChar char="•"/>
              <a:defRPr sz="1900" kern="1200">
                <a:solidFill>
                  <a:schemeClr val="tx1"/>
                </a:solidFill>
                <a:latin typeface="+mn-lt"/>
                <a:ea typeface="+mn-ea"/>
                <a:cs typeface="+mn-cs"/>
              </a:defRPr>
            </a:lvl7pPr>
            <a:lvl8pPr marL="3232861" indent="-215524" algn="l" defTabSz="431048" rtl="0" eaLnBrk="1" latinLnBrk="0" hangingPunct="1">
              <a:spcBef>
                <a:spcPct val="20000"/>
              </a:spcBef>
              <a:buFont typeface="Arial"/>
              <a:buChar char="•"/>
              <a:defRPr sz="1900" kern="1200">
                <a:solidFill>
                  <a:schemeClr val="tx1"/>
                </a:solidFill>
                <a:latin typeface="+mn-lt"/>
                <a:ea typeface="+mn-ea"/>
                <a:cs typeface="+mn-cs"/>
              </a:defRPr>
            </a:lvl8pPr>
            <a:lvl9pPr marL="3663909" indent="-215524" algn="l" defTabSz="431048" rtl="0" eaLnBrk="1" latinLnBrk="0" hangingPunct="1">
              <a:spcBef>
                <a:spcPct val="20000"/>
              </a:spcBef>
              <a:buFont typeface="Arial"/>
              <a:buChar char="•"/>
              <a:defRPr sz="1900" kern="1200">
                <a:solidFill>
                  <a:schemeClr val="tx1"/>
                </a:solidFill>
                <a:latin typeface="+mn-lt"/>
                <a:ea typeface="+mn-ea"/>
                <a:cs typeface="+mn-cs"/>
              </a:defRPr>
            </a:lvl9pPr>
          </a:lstStyle>
          <a:p>
            <a:pPr marL="0" indent="0">
              <a:buNone/>
            </a:pPr>
            <a:r>
              <a:rPr lang="en-US" sz="1200" dirty="0" smtClean="0"/>
              <a:t>3.4</a:t>
            </a:r>
            <a:r>
              <a:rPr lang="en-US" sz="1200" dirty="0"/>
              <a:t>.	Tools and File </a:t>
            </a:r>
            <a:r>
              <a:rPr lang="en-US" sz="1200" dirty="0" smtClean="0"/>
              <a:t>Formats</a:t>
            </a:r>
            <a:endParaRPr lang="en-US" sz="1200" dirty="0"/>
          </a:p>
          <a:p>
            <a:pPr marL="0" indent="0">
              <a:buNone/>
            </a:pPr>
            <a:r>
              <a:rPr lang="en-US" sz="1200" dirty="0"/>
              <a:t>3.5.	Online Processing and </a:t>
            </a:r>
            <a:r>
              <a:rPr lang="en-US" sz="1200" dirty="0" smtClean="0"/>
              <a:t>Analysis</a:t>
            </a:r>
            <a:endParaRPr lang="en-US" sz="1200" dirty="0"/>
          </a:p>
          <a:p>
            <a:pPr marL="0" indent="0">
              <a:buNone/>
            </a:pPr>
            <a:r>
              <a:rPr lang="en-US" sz="1200" dirty="0"/>
              <a:t>3.6.	Increases in Data Volume, Variety, Complexity, and Number of Data </a:t>
            </a:r>
            <a:r>
              <a:rPr lang="en-US" sz="1200" dirty="0" smtClean="0"/>
              <a:t>Providers</a:t>
            </a:r>
            <a:endParaRPr lang="en-US" sz="1200" dirty="0"/>
          </a:p>
          <a:p>
            <a:pPr marL="0" indent="0">
              <a:buNone/>
            </a:pPr>
            <a:r>
              <a:rPr lang="en-US" sz="1200" dirty="0"/>
              <a:t>3.7.	Laboratory Data and Physical </a:t>
            </a:r>
            <a:r>
              <a:rPr lang="en-US" sz="1200" dirty="0" smtClean="0"/>
              <a:t>Samples</a:t>
            </a:r>
            <a:endParaRPr lang="en-US" sz="1200" dirty="0"/>
          </a:p>
          <a:p>
            <a:pPr marL="0" indent="0">
              <a:buNone/>
            </a:pPr>
            <a:r>
              <a:rPr lang="en-US" sz="1200" dirty="0"/>
              <a:t>4.	Issues, Observations, Findings, and Suggested Remediations or </a:t>
            </a:r>
            <a:r>
              <a:rPr lang="en-US" sz="1200" dirty="0" smtClean="0"/>
              <a:t>Actions</a:t>
            </a:r>
            <a:endParaRPr lang="en-US" sz="1200" dirty="0"/>
          </a:p>
          <a:p>
            <a:pPr marL="0" indent="0">
              <a:buNone/>
            </a:pPr>
            <a:r>
              <a:rPr lang="en-US" sz="1200" dirty="0" smtClean="0"/>
              <a:t>5</a:t>
            </a:r>
            <a:r>
              <a:rPr lang="en-US" sz="1200" dirty="0"/>
              <a:t>.	Conclusion / </a:t>
            </a:r>
            <a:r>
              <a:rPr lang="en-US" sz="1200" dirty="0" smtClean="0"/>
              <a:t>Summary</a:t>
            </a:r>
            <a:endParaRPr lang="en-US" sz="1200" dirty="0"/>
          </a:p>
          <a:p>
            <a:pPr marL="0" indent="0">
              <a:buNone/>
            </a:pPr>
            <a:r>
              <a:rPr lang="en-US" sz="1200" dirty="0"/>
              <a:t>6.	</a:t>
            </a:r>
            <a:r>
              <a:rPr lang="en-US" sz="1200" dirty="0" smtClean="0"/>
              <a:t>Acknowledgement</a:t>
            </a:r>
            <a:endParaRPr lang="en-US" sz="1200" dirty="0"/>
          </a:p>
          <a:p>
            <a:pPr marL="0" indent="0">
              <a:buNone/>
            </a:pPr>
            <a:r>
              <a:rPr lang="en-US" sz="1200" dirty="0"/>
              <a:t>7.	</a:t>
            </a:r>
            <a:r>
              <a:rPr lang="en-US" sz="1200" dirty="0" smtClean="0"/>
              <a:t>Acronyms</a:t>
            </a:r>
            <a:endParaRPr lang="en-US" sz="1200" dirty="0"/>
          </a:p>
          <a:p>
            <a:pPr marL="228600" indent="-228600">
              <a:buAutoNum type="arabicPeriod" startAt="8"/>
            </a:pPr>
            <a:r>
              <a:rPr lang="en-US" sz="1200" dirty="0" smtClean="0"/>
              <a:t>References</a:t>
            </a:r>
          </a:p>
          <a:p>
            <a:pPr marL="228600" indent="-228600">
              <a:buAutoNum type="arabicPeriod" startAt="8"/>
            </a:pPr>
            <a:endParaRPr lang="en-US" sz="1200" dirty="0"/>
          </a:p>
          <a:p>
            <a:pPr marL="0" indent="0">
              <a:buNone/>
            </a:pPr>
            <a:r>
              <a:rPr lang="en-US" sz="1200" dirty="0"/>
              <a:t>Appendix A. 	Roadmap Study Team (RST) Terms of Reference	</a:t>
            </a:r>
          </a:p>
          <a:p>
            <a:pPr marL="0" indent="0">
              <a:buNone/>
            </a:pPr>
            <a:r>
              <a:rPr lang="en-US" sz="1200" dirty="0"/>
              <a:t>Appendix B. 	RST </a:t>
            </a:r>
            <a:r>
              <a:rPr lang="en-US" sz="1200" dirty="0" smtClean="0"/>
              <a:t>Members</a:t>
            </a:r>
            <a:endParaRPr lang="en-US" sz="1200" dirty="0"/>
          </a:p>
          <a:p>
            <a:pPr marL="0" indent="0">
              <a:buNone/>
            </a:pPr>
            <a:r>
              <a:rPr lang="en-US" sz="1200" dirty="0"/>
              <a:t>Appendix D.	PDS Assessment of Progress 2006 - 2016 (Roadmap Self-assessments</a:t>
            </a:r>
            <a:r>
              <a:rPr lang="en-US" sz="1200" dirty="0" smtClean="0"/>
              <a:t>)</a:t>
            </a:r>
            <a:endParaRPr lang="en-US" sz="1200" dirty="0"/>
          </a:p>
          <a:p>
            <a:pPr marL="0" indent="0">
              <a:buNone/>
            </a:pPr>
            <a:r>
              <a:rPr lang="en-US" sz="1200" dirty="0"/>
              <a:t>Appendix E.	2009 PDS User Survey </a:t>
            </a:r>
            <a:r>
              <a:rPr lang="en-US" sz="1200" dirty="0" smtClean="0"/>
              <a:t>summary</a:t>
            </a:r>
            <a:endParaRPr lang="en-US" sz="1200" dirty="0"/>
          </a:p>
          <a:p>
            <a:pPr marL="0" indent="0">
              <a:buNone/>
            </a:pPr>
            <a:r>
              <a:rPr lang="en-US" sz="1200" dirty="0"/>
              <a:t>Appendix F.	Membership and Organization of PDS, see About and </a:t>
            </a:r>
            <a:r>
              <a:rPr lang="en-US" sz="1200" dirty="0" smtClean="0"/>
              <a:t>Organization</a:t>
            </a:r>
            <a:endParaRPr lang="en-US" sz="1200" dirty="0"/>
          </a:p>
          <a:p>
            <a:pPr marL="0" indent="0">
              <a:buNone/>
            </a:pPr>
            <a:r>
              <a:rPr lang="en-US" sz="1200" dirty="0"/>
              <a:t>Appendix G.	2014 PDS </a:t>
            </a:r>
            <a:r>
              <a:rPr lang="en-US" sz="1200" dirty="0" smtClean="0"/>
              <a:t>Requirements</a:t>
            </a:r>
            <a:endParaRPr lang="en-US" sz="1200" dirty="0"/>
          </a:p>
          <a:p>
            <a:pPr marL="0" indent="0">
              <a:buNone/>
            </a:pPr>
            <a:r>
              <a:rPr lang="en-US" sz="1200" dirty="0"/>
              <a:t>Appendix H. 	2015 Node Executive </a:t>
            </a:r>
            <a:r>
              <a:rPr lang="en-US" sz="1200" dirty="0" smtClean="0"/>
              <a:t>Summaries</a:t>
            </a:r>
            <a:endParaRPr lang="en-US" sz="1200" dirty="0"/>
          </a:p>
          <a:p>
            <a:pPr marL="0" indent="0">
              <a:buNone/>
            </a:pPr>
            <a:r>
              <a:rPr lang="en-US" sz="1200" dirty="0"/>
              <a:t>Appendix I. 	2015 PDS </a:t>
            </a:r>
            <a:r>
              <a:rPr lang="en-US" sz="1200" dirty="0" smtClean="0"/>
              <a:t>Charter</a:t>
            </a:r>
            <a:endParaRPr lang="en-US" sz="1200" dirty="0"/>
          </a:p>
          <a:p>
            <a:pPr marL="0" indent="0">
              <a:buNone/>
            </a:pPr>
            <a:r>
              <a:rPr lang="en-US" sz="1200" dirty="0"/>
              <a:t>Appendix K.	Decadal White </a:t>
            </a:r>
            <a:r>
              <a:rPr lang="en-US" sz="1200" dirty="0" smtClean="0"/>
              <a:t>Paper</a:t>
            </a:r>
            <a:endParaRPr lang="en-US" sz="1200" dirty="0"/>
          </a:p>
          <a:p>
            <a:endParaRPr lang="en-US" dirty="0"/>
          </a:p>
        </p:txBody>
      </p:sp>
    </p:spTree>
    <p:extLst>
      <p:ext uri="{BB962C8B-B14F-4D97-AF65-F5344CB8AC3E}">
        <p14:creationId xmlns:p14="http://schemas.microsoft.com/office/powerpoint/2010/main" val="31481407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Activities Guided by Findings</a:t>
            </a:r>
            <a:endParaRPr lang="en-US" dirty="0"/>
          </a:p>
        </p:txBody>
      </p:sp>
      <p:sp>
        <p:nvSpPr>
          <p:cNvPr id="3" name="Content Placeholder 2"/>
          <p:cNvSpPr>
            <a:spLocks noGrp="1"/>
          </p:cNvSpPr>
          <p:nvPr>
            <p:ph idx="1"/>
          </p:nvPr>
        </p:nvSpPr>
        <p:spPr/>
        <p:txBody>
          <a:bodyPr/>
          <a:lstStyle/>
          <a:p>
            <a:r>
              <a:rPr lang="en-US" dirty="0" smtClean="0"/>
              <a:t>The Team formulated issues for the PDS for the next decade in the form of 16 “Findings”</a:t>
            </a:r>
          </a:p>
          <a:p>
            <a:r>
              <a:rPr lang="en-US" dirty="0" smtClean="0"/>
              <a:t>Some of these have identified “Remediations” and some note good progress with the need for the same</a:t>
            </a:r>
          </a:p>
          <a:p>
            <a:r>
              <a:rPr lang="en-US" dirty="0" smtClean="0"/>
              <a:t>The “Findings” are considered by the RST as objective facts that were developed over the course of extensive deliberations</a:t>
            </a:r>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17</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97797914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of Findings</a:t>
            </a:r>
            <a:endParaRPr lang="en-US" dirty="0"/>
          </a:p>
        </p:txBody>
      </p:sp>
      <p:sp>
        <p:nvSpPr>
          <p:cNvPr id="3" name="Content Placeholder 2"/>
          <p:cNvSpPr>
            <a:spLocks noGrp="1"/>
          </p:cNvSpPr>
          <p:nvPr>
            <p:ph idx="1"/>
          </p:nvPr>
        </p:nvSpPr>
        <p:spPr/>
        <p:txBody>
          <a:bodyPr/>
          <a:lstStyle/>
          <a:p>
            <a:r>
              <a:rPr lang="en-US" dirty="0" smtClean="0"/>
              <a:t>There is consensus amongst the Team members on 13 of the findings, including the facts surrounding their importance, their statement, and possible actions that could be contemplated on responding to them</a:t>
            </a:r>
          </a:p>
          <a:p>
            <a:r>
              <a:rPr lang="en-US" dirty="0" smtClean="0"/>
              <a:t>There may be one more – likely on governance of the PDS</a:t>
            </a:r>
          </a:p>
          <a:p>
            <a:r>
              <a:rPr lang="en-US" dirty="0" smtClean="0"/>
              <a:t>The goal is to reach consensus on all of these</a:t>
            </a:r>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18</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200205929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0</a:t>
            </a:r>
            <a:endParaRPr lang="en-US" dirty="0"/>
          </a:p>
        </p:txBody>
      </p:sp>
      <p:sp>
        <p:nvSpPr>
          <p:cNvPr id="3" name="Content Placeholder 2"/>
          <p:cNvSpPr>
            <a:spLocks noGrp="1"/>
          </p:cNvSpPr>
          <p:nvPr>
            <p:ph idx="1"/>
          </p:nvPr>
        </p:nvSpPr>
        <p:spPr>
          <a:solidFill>
            <a:schemeClr val="tx1"/>
          </a:solidFill>
        </p:spPr>
        <p:txBody>
          <a:bodyPr/>
          <a:lstStyle/>
          <a:p>
            <a:r>
              <a:rPr lang="en-US" sz="3200" dirty="0"/>
              <a:t>While all PDS stakeholders are recognized as valuable, the prioritization of stakeholder interests and the impact those interests should have on PDS policy, design, and resource allocation are not clear. </a:t>
            </a:r>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19</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14900082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Roadmap Study Status</a:t>
            </a:r>
            <a:endParaRPr lang="en-US" dirty="0"/>
          </a:p>
        </p:txBody>
      </p:sp>
      <p:sp>
        <p:nvSpPr>
          <p:cNvPr id="3" name="Content Placeholder 2"/>
          <p:cNvSpPr>
            <a:spLocks noGrp="1"/>
          </p:cNvSpPr>
          <p:nvPr>
            <p:ph idx="1"/>
          </p:nvPr>
        </p:nvSpPr>
        <p:spPr>
          <a:solidFill>
            <a:schemeClr val="tx1"/>
          </a:solidFill>
        </p:spPr>
        <p:txBody>
          <a:bodyPr/>
          <a:lstStyle/>
          <a:p>
            <a:r>
              <a:rPr lang="en-US" dirty="0" smtClean="0"/>
              <a:t>Working to finalize a </a:t>
            </a:r>
            <a:r>
              <a:rPr lang="en-US" i="1" dirty="0" smtClean="0">
                <a:solidFill>
                  <a:srgbClr val="FFFF00"/>
                </a:solidFill>
              </a:rPr>
              <a:t>CONSENSUS</a:t>
            </a:r>
            <a:r>
              <a:rPr lang="en-US" dirty="0" smtClean="0"/>
              <a:t> Roadmap Study Report</a:t>
            </a:r>
          </a:p>
          <a:p>
            <a:r>
              <a:rPr lang="en-US" dirty="0" smtClean="0"/>
              <a:t>Aim point remains end of this month to finalize the wording</a:t>
            </a:r>
          </a:p>
          <a:p>
            <a:r>
              <a:rPr lang="en-US" dirty="0" smtClean="0"/>
              <a:t>Briefed at NASA HQ on 4 April – David Schurr and others in attendance</a:t>
            </a:r>
          </a:p>
          <a:p>
            <a:pPr lvl="1"/>
            <a:r>
              <a:rPr lang="en-US" dirty="0" smtClean="0"/>
              <a:t>David brought up several items</a:t>
            </a:r>
          </a:p>
          <a:p>
            <a:pPr lvl="1"/>
            <a:r>
              <a:rPr lang="en-US" dirty="0" smtClean="0"/>
              <a:t>Suggested that funds might be available to deal with some of these</a:t>
            </a:r>
          </a:p>
          <a:p>
            <a:endParaRPr lang="en-US" dirty="0"/>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2</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200765920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a:t>
            </a:r>
            <a:r>
              <a:rPr lang="en-US" dirty="0"/>
              <a:t>I</a:t>
            </a:r>
          </a:p>
        </p:txBody>
      </p:sp>
      <p:sp>
        <p:nvSpPr>
          <p:cNvPr id="3" name="Content Placeholder 2"/>
          <p:cNvSpPr>
            <a:spLocks noGrp="1"/>
          </p:cNvSpPr>
          <p:nvPr>
            <p:ph idx="1"/>
          </p:nvPr>
        </p:nvSpPr>
        <p:spPr>
          <a:solidFill>
            <a:schemeClr val="tx1"/>
          </a:solidFill>
        </p:spPr>
        <p:txBody>
          <a:bodyPr/>
          <a:lstStyle/>
          <a:p>
            <a:r>
              <a:rPr lang="en-US" sz="3200" dirty="0"/>
              <a:t>There is a mismatch between the services and functions PDS is equipped to provide and the very high expectations of its users and NASA Management</a:t>
            </a:r>
            <a:r>
              <a:rPr lang="en-US" sz="3200" dirty="0" smtClean="0"/>
              <a:t>.</a:t>
            </a:r>
            <a:endParaRPr lang="en-US" sz="3200" dirty="0"/>
          </a:p>
          <a:p>
            <a:endParaRPr lang="en-US" sz="3200" dirty="0"/>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20</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162445482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II</a:t>
            </a:r>
            <a:endParaRPr lang="en-US" dirty="0"/>
          </a:p>
        </p:txBody>
      </p:sp>
      <p:sp>
        <p:nvSpPr>
          <p:cNvPr id="3" name="Content Placeholder 2"/>
          <p:cNvSpPr>
            <a:spLocks noGrp="1"/>
          </p:cNvSpPr>
          <p:nvPr>
            <p:ph idx="1"/>
          </p:nvPr>
        </p:nvSpPr>
        <p:spPr>
          <a:solidFill>
            <a:schemeClr val="tx1"/>
          </a:solidFill>
        </p:spPr>
        <p:txBody>
          <a:bodyPr/>
          <a:lstStyle/>
          <a:p>
            <a:r>
              <a:rPr lang="en-US" sz="3200" dirty="0"/>
              <a:t>The PDS does an excellent job of providing access to its data holdings and is on track to increase such access. The latter is enabled by the PDS4 uniform metadata standard.</a:t>
            </a:r>
          </a:p>
          <a:p>
            <a:endParaRPr lang="en-US" sz="3200" dirty="0"/>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21</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96926557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III</a:t>
            </a:r>
            <a:endParaRPr lang="en-US" dirty="0"/>
          </a:p>
        </p:txBody>
      </p:sp>
      <p:sp>
        <p:nvSpPr>
          <p:cNvPr id="3" name="Content Placeholder 2"/>
          <p:cNvSpPr>
            <a:spLocks noGrp="1"/>
          </p:cNvSpPr>
          <p:nvPr>
            <p:ph idx="1"/>
          </p:nvPr>
        </p:nvSpPr>
        <p:spPr>
          <a:solidFill>
            <a:schemeClr val="tx1"/>
          </a:solidFill>
        </p:spPr>
        <p:txBody>
          <a:bodyPr/>
          <a:lstStyle/>
          <a:p>
            <a:r>
              <a:rPr lang="en-US" sz="3200" dirty="0"/>
              <a:t>The accessibility and discoverability through the PDS4 metadata registry is a cornerstone to the future of community interaction with the PDS as a coherent storehouse of data. Legacy data archived in PDS3 format (the vast majority of PDS holdings) often lack metadata sufficient to enable discovery and accessibility commensurate with PDS4.</a:t>
            </a:r>
          </a:p>
          <a:p>
            <a:endParaRPr lang="en-US" sz="3200" dirty="0"/>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22</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71438847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IV</a:t>
            </a:r>
            <a:endParaRPr lang="en-US" dirty="0"/>
          </a:p>
        </p:txBody>
      </p:sp>
      <p:sp>
        <p:nvSpPr>
          <p:cNvPr id="3" name="Content Placeholder 2"/>
          <p:cNvSpPr>
            <a:spLocks noGrp="1"/>
          </p:cNvSpPr>
          <p:nvPr>
            <p:ph idx="1"/>
          </p:nvPr>
        </p:nvSpPr>
        <p:spPr>
          <a:solidFill>
            <a:schemeClr val="tx1"/>
          </a:solidFill>
        </p:spPr>
        <p:txBody>
          <a:bodyPr/>
          <a:lstStyle/>
          <a:p>
            <a:r>
              <a:rPr lang="en-US" sz="3200" dirty="0"/>
              <a:t>There is a need of more translation programs that transform data from the PDS4 archive file formats to more usable analysis-ready </a:t>
            </a:r>
            <a:r>
              <a:rPr lang="en-US" sz="3200" dirty="0" smtClean="0"/>
              <a:t>formats. </a:t>
            </a:r>
            <a:endParaRPr lang="en-US" sz="3200" dirty="0"/>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23</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1719576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V</a:t>
            </a:r>
            <a:endParaRPr lang="en-US" dirty="0"/>
          </a:p>
        </p:txBody>
      </p:sp>
      <p:sp>
        <p:nvSpPr>
          <p:cNvPr id="3" name="Content Placeholder 2"/>
          <p:cNvSpPr>
            <a:spLocks noGrp="1"/>
          </p:cNvSpPr>
          <p:nvPr>
            <p:ph idx="1"/>
          </p:nvPr>
        </p:nvSpPr>
        <p:spPr>
          <a:solidFill>
            <a:schemeClr val="tx1"/>
          </a:solidFill>
        </p:spPr>
        <p:txBody>
          <a:bodyPr/>
          <a:lstStyle/>
          <a:p>
            <a:r>
              <a:rPr lang="en-US" sz="3200" dirty="0"/>
              <a:t>It is a matter of concern whether the PDS nodes will have the resources to serve the data archiving requirements of individual ROSES investigations</a:t>
            </a:r>
            <a:r>
              <a:rPr lang="en-US" sz="3200" dirty="0" smtClean="0"/>
              <a:t>.</a:t>
            </a:r>
            <a:endParaRPr lang="en-US" sz="3200" dirty="0"/>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24</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163636511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VI</a:t>
            </a:r>
            <a:endParaRPr lang="en-US" dirty="0"/>
          </a:p>
        </p:txBody>
      </p:sp>
      <p:sp>
        <p:nvSpPr>
          <p:cNvPr id="3" name="Content Placeholder 2"/>
          <p:cNvSpPr>
            <a:spLocks noGrp="1"/>
          </p:cNvSpPr>
          <p:nvPr>
            <p:ph idx="1"/>
          </p:nvPr>
        </p:nvSpPr>
        <p:spPr>
          <a:solidFill>
            <a:schemeClr val="tx1"/>
          </a:solidFill>
        </p:spPr>
        <p:txBody>
          <a:bodyPr/>
          <a:lstStyle/>
          <a:p>
            <a:r>
              <a:rPr lang="en-US" sz="3200" dirty="0"/>
              <a:t>A large amount of data from laboratory analyses of samples obtained by NASA missions is not archived and is in danger of loss. The status of </a:t>
            </a:r>
            <a:r>
              <a:rPr lang="en-US" sz="3200" dirty="0" err="1"/>
              <a:t>astromaterials</a:t>
            </a:r>
            <a:r>
              <a:rPr lang="en-US" sz="3200" dirty="0"/>
              <a:t> data archiving today is analogous to where planetary data archiving was before the PDS was chartered.</a:t>
            </a:r>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25</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171285390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VII</a:t>
            </a:r>
            <a:endParaRPr lang="en-US" dirty="0"/>
          </a:p>
        </p:txBody>
      </p:sp>
      <p:sp>
        <p:nvSpPr>
          <p:cNvPr id="3" name="Content Placeholder 2"/>
          <p:cNvSpPr>
            <a:spLocks noGrp="1"/>
          </p:cNvSpPr>
          <p:nvPr>
            <p:ph idx="1"/>
          </p:nvPr>
        </p:nvSpPr>
        <p:spPr>
          <a:solidFill>
            <a:schemeClr val="tx1"/>
          </a:solidFill>
        </p:spPr>
        <p:txBody>
          <a:bodyPr/>
          <a:lstStyle/>
          <a:p>
            <a:r>
              <a:rPr lang="en-US" sz="3200" dirty="0">
                <a:latin typeface="Arial"/>
                <a:ea typeface="Arial"/>
              </a:rPr>
              <a:t>A large amount of data from laboratory analyses of meteorites and cosmic dust is not archived and is in danger of loss. </a:t>
            </a:r>
            <a:endParaRPr lang="en-US" sz="3200" dirty="0"/>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26</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146344918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VIII</a:t>
            </a:r>
            <a:endParaRPr lang="en-US" dirty="0"/>
          </a:p>
        </p:txBody>
      </p:sp>
      <p:sp>
        <p:nvSpPr>
          <p:cNvPr id="3" name="Content Placeholder 2"/>
          <p:cNvSpPr>
            <a:spLocks noGrp="1"/>
          </p:cNvSpPr>
          <p:nvPr>
            <p:ph idx="1"/>
          </p:nvPr>
        </p:nvSpPr>
        <p:spPr>
          <a:solidFill>
            <a:schemeClr val="tx1"/>
          </a:solidFill>
        </p:spPr>
        <p:txBody>
          <a:bodyPr/>
          <a:lstStyle/>
          <a:p>
            <a:r>
              <a:rPr lang="en-US" dirty="0" smtClean="0"/>
              <a:t>The </a:t>
            </a:r>
            <a:r>
              <a:rPr lang="en-US" dirty="0"/>
              <a:t>PDS4 </a:t>
            </a:r>
            <a:r>
              <a:rPr lang="en-US" sz="3200" dirty="0"/>
              <a:t>information</a:t>
            </a:r>
            <a:r>
              <a:rPr lang="en-US" dirty="0"/>
              <a:t> model is well-documented at a highly technical level. However, there is a critical need for broader documentation and training for all levels of users.</a:t>
            </a:r>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27</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25317732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IX</a:t>
            </a:r>
            <a:endParaRPr lang="en-US" dirty="0"/>
          </a:p>
        </p:txBody>
      </p:sp>
      <p:sp>
        <p:nvSpPr>
          <p:cNvPr id="3" name="Content Placeholder 2"/>
          <p:cNvSpPr>
            <a:spLocks noGrp="1"/>
          </p:cNvSpPr>
          <p:nvPr>
            <p:ph idx="1"/>
          </p:nvPr>
        </p:nvSpPr>
        <p:spPr>
          <a:solidFill>
            <a:schemeClr val="tx1"/>
          </a:solidFill>
        </p:spPr>
        <p:txBody>
          <a:bodyPr/>
          <a:lstStyle/>
          <a:p>
            <a:r>
              <a:rPr lang="en-US" sz="3200" dirty="0"/>
              <a:t>There is a need for PDS to both expand and focus its search services, with a view to making it easier for users to find and execute the search appropriate to their query.</a:t>
            </a:r>
          </a:p>
          <a:p>
            <a:endParaRPr lang="en-US" sz="3200" dirty="0"/>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28</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146203823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X</a:t>
            </a:r>
            <a:endParaRPr lang="en-US" dirty="0"/>
          </a:p>
        </p:txBody>
      </p:sp>
      <p:sp>
        <p:nvSpPr>
          <p:cNvPr id="3" name="Content Placeholder 2"/>
          <p:cNvSpPr>
            <a:spLocks noGrp="1"/>
          </p:cNvSpPr>
          <p:nvPr>
            <p:ph idx="1"/>
          </p:nvPr>
        </p:nvSpPr>
        <p:spPr>
          <a:solidFill>
            <a:schemeClr val="tx1"/>
          </a:solidFill>
        </p:spPr>
        <p:txBody>
          <a:bodyPr/>
          <a:lstStyle/>
          <a:p>
            <a:r>
              <a:rPr lang="en-US" sz="3200" dirty="0"/>
              <a:t>The PDS serves as the model for other national space mission data archives in ensuring future universal accessibility and </a:t>
            </a:r>
            <a:r>
              <a:rPr lang="en-US" sz="3200" dirty="0" err="1"/>
              <a:t>searchability</a:t>
            </a:r>
            <a:r>
              <a:rPr lang="en-US" sz="3200" dirty="0"/>
              <a:t>. The PDS is uniquely poised to lead efforts to make national and global archives </a:t>
            </a:r>
            <a:r>
              <a:rPr lang="en-US" sz="3200" dirty="0" smtClean="0"/>
              <a:t>interoperable</a:t>
            </a:r>
            <a:r>
              <a:rPr lang="en-US" sz="3200" dirty="0"/>
              <a:t>. </a:t>
            </a:r>
          </a:p>
          <a:p>
            <a:endParaRPr lang="en-US" sz="3200" dirty="0"/>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29</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96867625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 Being Worked</a:t>
            </a:r>
            <a:endParaRPr lang="en-US" dirty="0"/>
          </a:p>
        </p:txBody>
      </p:sp>
      <p:sp>
        <p:nvSpPr>
          <p:cNvPr id="3" name="Content Placeholder 2"/>
          <p:cNvSpPr>
            <a:spLocks noGrp="1"/>
          </p:cNvSpPr>
          <p:nvPr>
            <p:ph idx="1"/>
          </p:nvPr>
        </p:nvSpPr>
        <p:spPr>
          <a:xfrm>
            <a:off x="152400" y="1107310"/>
            <a:ext cx="8305799" cy="4825177"/>
          </a:xfrm>
          <a:solidFill>
            <a:schemeClr val="tx1"/>
          </a:solidFill>
        </p:spPr>
        <p:txBody>
          <a:bodyPr/>
          <a:lstStyle/>
          <a:p>
            <a:r>
              <a:rPr lang="en-US" dirty="0" smtClean="0"/>
              <a:t>The Roadmap is a written document in terms of “Findings” and “Remediations” </a:t>
            </a:r>
          </a:p>
          <a:p>
            <a:pPr lvl="1"/>
            <a:r>
              <a:rPr lang="en-US" dirty="0"/>
              <a:t>T</a:t>
            </a:r>
            <a:r>
              <a:rPr lang="en-US" dirty="0" smtClean="0"/>
              <a:t>he RST is not a FACA committee</a:t>
            </a:r>
          </a:p>
          <a:p>
            <a:pPr lvl="1"/>
            <a:r>
              <a:rPr lang="en-US" dirty="0" smtClean="0"/>
              <a:t>~40 page report with ~60 pages of Appendices</a:t>
            </a:r>
          </a:p>
          <a:p>
            <a:r>
              <a:rPr lang="en-US" dirty="0" smtClean="0"/>
              <a:t>Most of the document is complete</a:t>
            </a:r>
          </a:p>
          <a:p>
            <a:r>
              <a:rPr lang="en-US" dirty="0" smtClean="0"/>
              <a:t>Content and supporting language still being worked on 4 potential items – all interrelated</a:t>
            </a:r>
          </a:p>
          <a:p>
            <a:pPr lvl="1"/>
            <a:r>
              <a:rPr lang="en-US" dirty="0" smtClean="0"/>
              <a:t>3 Findings: “Node Structure,” “Governance,” and “Transparency”</a:t>
            </a:r>
          </a:p>
          <a:p>
            <a:pPr lvl="1"/>
            <a:r>
              <a:rPr lang="en-US" dirty="0" smtClean="0"/>
              <a:t>“Executive Summary”</a:t>
            </a:r>
          </a:p>
          <a:p>
            <a:endParaRPr lang="en-US" dirty="0"/>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3</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85435246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XI</a:t>
            </a:r>
            <a:endParaRPr lang="en-US" dirty="0"/>
          </a:p>
        </p:txBody>
      </p:sp>
      <p:sp>
        <p:nvSpPr>
          <p:cNvPr id="3" name="Content Placeholder 2"/>
          <p:cNvSpPr>
            <a:spLocks noGrp="1"/>
          </p:cNvSpPr>
          <p:nvPr>
            <p:ph idx="1"/>
          </p:nvPr>
        </p:nvSpPr>
        <p:spPr>
          <a:solidFill>
            <a:schemeClr val="tx1"/>
          </a:solidFill>
        </p:spPr>
        <p:txBody>
          <a:bodyPr/>
          <a:lstStyle/>
          <a:p>
            <a:r>
              <a:rPr lang="en-US" sz="3200" dirty="0"/>
              <a:t>PDS is actively involved in addressing the data citation issue, and is well-positioned to provide the essential links in the chain needed to enable clear, direct referencing of PDS products; but it cannot itself change the habits and attitudes of authors, referees, and journal editors when it comes to including data set references in publications</a:t>
            </a:r>
            <a:r>
              <a:rPr lang="en-US" sz="3200" dirty="0" smtClean="0"/>
              <a:t>.</a:t>
            </a:r>
            <a:endParaRPr lang="en-US" sz="3200" dirty="0"/>
          </a:p>
          <a:p>
            <a:endParaRPr lang="en-US" dirty="0"/>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30</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75552069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XII</a:t>
            </a:r>
            <a:endParaRPr lang="en-US" dirty="0"/>
          </a:p>
        </p:txBody>
      </p:sp>
      <p:sp>
        <p:nvSpPr>
          <p:cNvPr id="3" name="Content Placeholder 2"/>
          <p:cNvSpPr>
            <a:spLocks noGrp="1"/>
          </p:cNvSpPr>
          <p:nvPr>
            <p:ph idx="1"/>
          </p:nvPr>
        </p:nvSpPr>
        <p:spPr>
          <a:solidFill>
            <a:schemeClr val="tx1"/>
          </a:solidFill>
        </p:spPr>
        <p:txBody>
          <a:bodyPr/>
          <a:lstStyle/>
          <a:p>
            <a:r>
              <a:rPr lang="en-US" sz="3200" dirty="0" smtClean="0"/>
              <a:t>Higher-order </a:t>
            </a:r>
            <a:r>
              <a:rPr lang="en-US" sz="3200" dirty="0"/>
              <a:t>products produced by mission teams beyond what is in their original data management plans are extremely valuable additions to the archive, but are not always included due to lack of resources needed by the mission to complete the archiving </a:t>
            </a:r>
            <a:r>
              <a:rPr lang="en-US" sz="3200" dirty="0" smtClean="0"/>
              <a:t>process.</a:t>
            </a:r>
            <a:endParaRPr lang="en-US" sz="3200" dirty="0"/>
          </a:p>
          <a:p>
            <a:endParaRPr lang="en-US" dirty="0"/>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31</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183311811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XIII</a:t>
            </a:r>
            <a:endParaRPr lang="en-US" dirty="0"/>
          </a:p>
        </p:txBody>
      </p:sp>
      <p:sp>
        <p:nvSpPr>
          <p:cNvPr id="3" name="Content Placeholder 2"/>
          <p:cNvSpPr>
            <a:spLocks noGrp="1"/>
          </p:cNvSpPr>
          <p:nvPr>
            <p:ph idx="1"/>
          </p:nvPr>
        </p:nvSpPr>
        <p:spPr>
          <a:solidFill>
            <a:schemeClr val="tx1"/>
          </a:solidFill>
        </p:spPr>
        <p:txBody>
          <a:bodyPr/>
          <a:lstStyle/>
          <a:p>
            <a:r>
              <a:rPr lang="en-US" sz="3200" dirty="0"/>
              <a:t>The PDS has been and continues to be proactive in investigating information technology and adopting best practices</a:t>
            </a:r>
            <a:r>
              <a:rPr lang="en-US" sz="3200" dirty="0" smtClean="0"/>
              <a:t>.</a:t>
            </a:r>
            <a:endParaRPr lang="en-US" sz="3200" dirty="0"/>
          </a:p>
          <a:p>
            <a:endParaRPr lang="en-US" dirty="0"/>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32</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110669673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XIV</a:t>
            </a:r>
            <a:endParaRPr lang="en-US" dirty="0"/>
          </a:p>
        </p:txBody>
      </p:sp>
      <p:sp>
        <p:nvSpPr>
          <p:cNvPr id="3" name="Content Placeholder 2"/>
          <p:cNvSpPr>
            <a:spLocks noGrp="1"/>
          </p:cNvSpPr>
          <p:nvPr>
            <p:ph idx="1"/>
          </p:nvPr>
        </p:nvSpPr>
        <p:spPr>
          <a:solidFill>
            <a:schemeClr val="tx1"/>
          </a:solidFill>
        </p:spPr>
        <p:txBody>
          <a:bodyPr/>
          <a:lstStyle/>
          <a:p>
            <a:r>
              <a:rPr lang="en-US" sz="3200" dirty="0"/>
              <a:t>This Roadmap Study was initiated in the year immediately following a </a:t>
            </a:r>
            <a:r>
              <a:rPr lang="en-US" sz="3200" dirty="0" err="1"/>
              <a:t>recompetition</a:t>
            </a:r>
            <a:r>
              <a:rPr lang="en-US" sz="3200" dirty="0"/>
              <a:t> of the PDS Nodes, and will be completed at least 3 years and perhaps longer before the next </a:t>
            </a:r>
            <a:r>
              <a:rPr lang="en-US" sz="3200" dirty="0" err="1"/>
              <a:t>recompetition</a:t>
            </a:r>
            <a:r>
              <a:rPr lang="en-US" sz="3200" dirty="0"/>
              <a:t>, which limits the impact of a Roadmap Study activity on shaping the work of the PDS. </a:t>
            </a:r>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33</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43711160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XV</a:t>
            </a:r>
            <a:endParaRPr lang="en-US" dirty="0"/>
          </a:p>
        </p:txBody>
      </p:sp>
      <p:sp>
        <p:nvSpPr>
          <p:cNvPr id="3" name="Content Placeholder 2"/>
          <p:cNvSpPr>
            <a:spLocks noGrp="1"/>
          </p:cNvSpPr>
          <p:nvPr>
            <p:ph idx="1"/>
          </p:nvPr>
        </p:nvSpPr>
        <p:spPr>
          <a:solidFill>
            <a:schemeClr val="tx1"/>
          </a:solidFill>
        </p:spPr>
        <p:txBody>
          <a:bodyPr/>
          <a:lstStyle/>
          <a:p>
            <a:r>
              <a:rPr lang="en-US" sz="3200" dirty="0"/>
              <a:t>The PDS is not an appropriate archive or repository for </a:t>
            </a:r>
            <a:r>
              <a:rPr lang="en-US" sz="3200"/>
              <a:t>software</a:t>
            </a:r>
            <a:r>
              <a:rPr lang="en-US" sz="3200" smtClean="0"/>
              <a:t>.</a:t>
            </a:r>
            <a:endParaRPr lang="en-US" sz="3200" dirty="0"/>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34</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115638647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Appendices</a:t>
            </a:r>
            <a:endParaRPr lang="en-US" dirty="0"/>
          </a:p>
        </p:txBody>
      </p:sp>
      <p:sp>
        <p:nvSpPr>
          <p:cNvPr id="3" name="Content Placeholder 2"/>
          <p:cNvSpPr>
            <a:spLocks noGrp="1"/>
          </p:cNvSpPr>
          <p:nvPr>
            <p:ph idx="1"/>
          </p:nvPr>
        </p:nvSpPr>
        <p:spPr/>
        <p:txBody>
          <a:bodyPr/>
          <a:lstStyle/>
          <a:p>
            <a:r>
              <a:rPr lang="en-US" dirty="0" smtClean="0"/>
              <a:t>The Appendices contain supporting material considered by the RST over the course of its deliberations</a:t>
            </a:r>
          </a:p>
          <a:p>
            <a:r>
              <a:rPr lang="en-US" dirty="0" smtClean="0"/>
              <a:t>Much of this material is not easily accessible otherwise</a:t>
            </a:r>
          </a:p>
          <a:p>
            <a:r>
              <a:rPr lang="en-US" smtClean="0"/>
              <a:t>These </a:t>
            </a:r>
            <a:r>
              <a:rPr lang="en-US" dirty="0" smtClean="0"/>
              <a:t>are included both to support the conclusions and statements of fact reached by the RST in support of its findings and to promote the transparency of that effort</a:t>
            </a:r>
            <a:endParaRPr lang="en-US" dirty="0"/>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35</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74481738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for the Next Decade</a:t>
            </a:r>
            <a:endParaRPr lang="en-US" dirty="0"/>
          </a:p>
        </p:txBody>
      </p:sp>
      <p:sp>
        <p:nvSpPr>
          <p:cNvPr id="3" name="Content Placeholder 2"/>
          <p:cNvSpPr>
            <a:spLocks noGrp="1"/>
          </p:cNvSpPr>
          <p:nvPr>
            <p:ph idx="1"/>
          </p:nvPr>
        </p:nvSpPr>
        <p:spPr>
          <a:xfrm>
            <a:off x="0" y="1344613"/>
            <a:ext cx="8686800" cy="4394200"/>
          </a:xfrm>
          <a:solidFill>
            <a:schemeClr val="tx1"/>
          </a:solidFill>
        </p:spPr>
        <p:txBody>
          <a:bodyPr/>
          <a:lstStyle/>
          <a:p>
            <a:r>
              <a:rPr lang="en-US" sz="2000" dirty="0"/>
              <a:t>As with any such large endeavor, there have been both known and unknown challenges, exacerbated with sometimes marginal budgets and the overall – and continuing – rapid evolution of IT infrastructure and how it impacts not only the U.S. digital world but the increasingly interconnected, and world-wide, “digital universe</a:t>
            </a:r>
            <a:r>
              <a:rPr lang="en-US" sz="2000" dirty="0" smtClean="0"/>
              <a:t>.”</a:t>
            </a:r>
          </a:p>
          <a:p>
            <a:r>
              <a:rPr lang="en-US" sz="2000" dirty="0" smtClean="0"/>
              <a:t> </a:t>
            </a:r>
            <a:r>
              <a:rPr lang="en-US" sz="2000" dirty="0"/>
              <a:t>Such changes, in hardware, software, and middleware  continue to evolve</a:t>
            </a:r>
            <a:r>
              <a:rPr lang="en-US" sz="2000" dirty="0" smtClean="0"/>
              <a:t>.</a:t>
            </a:r>
          </a:p>
          <a:p>
            <a:r>
              <a:rPr lang="en-US" sz="2000" dirty="0" smtClean="0"/>
              <a:t> </a:t>
            </a:r>
            <a:r>
              <a:rPr lang="en-US" sz="2000" dirty="0"/>
              <a:t>Whether new approaches such as hyper-convergence  or others yet to be defined will set the new infrastructure will be driven by the IT innovators, dealing with data access, storage, and manipulation on much large scales than of relevance </a:t>
            </a:r>
            <a:r>
              <a:rPr lang="en-US" sz="2000" dirty="0" smtClean="0"/>
              <a:t>here.</a:t>
            </a:r>
          </a:p>
          <a:p>
            <a:r>
              <a:rPr lang="en-US" sz="2000" dirty="0" smtClean="0"/>
              <a:t>Nonetheless</a:t>
            </a:r>
            <a:r>
              <a:rPr lang="en-US" sz="2000" dirty="0"/>
              <a:t>, it is in the best interests of the PDS, and indeed of all of NASA’s SMD Data Centers to remain early adopters, so as not to be left behind. This requires continued vigilance and investment, both in people and technology.</a:t>
            </a:r>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36</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184005156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6172200" cy="1066800"/>
          </a:xfrm>
        </p:spPr>
        <p:txBody>
          <a:bodyPr/>
          <a:lstStyle/>
          <a:p>
            <a:r>
              <a:rPr lang="en-US" dirty="0" smtClean="0">
                <a:solidFill>
                  <a:schemeClr val="bg1"/>
                </a:solidFill>
              </a:rPr>
              <a:t>The Final Word –</a:t>
            </a:r>
            <a:br>
              <a:rPr lang="en-US" dirty="0" smtClean="0">
                <a:solidFill>
                  <a:schemeClr val="bg1"/>
                </a:solidFill>
              </a:rPr>
            </a:br>
            <a:r>
              <a:rPr lang="en-US" sz="3200" dirty="0" smtClean="0">
                <a:solidFill>
                  <a:schemeClr val="bg1"/>
                </a:solidFill>
              </a:rPr>
              <a:t>From </a:t>
            </a:r>
            <a:r>
              <a:rPr lang="en-US" sz="3200" dirty="0">
                <a:solidFill>
                  <a:schemeClr val="bg1"/>
                </a:solidFill>
              </a:rPr>
              <a:t>the Conclusion / Summary</a:t>
            </a:r>
          </a:p>
        </p:txBody>
      </p:sp>
      <p:pic>
        <p:nvPicPr>
          <p:cNvPr id="8" name="Picture 7"/>
          <p:cNvPicPr>
            <a:picLocks noChangeAspect="1"/>
          </p:cNvPicPr>
          <p:nvPr/>
        </p:nvPicPr>
        <p:blipFill rotWithShape="1">
          <a:blip r:embed="rId2">
            <a:alphaModFix amt="65000"/>
            <a:extLst>
              <a:ext uri="{28A0092B-C50C-407E-A947-70E740481C1C}">
                <a14:useLocalDpi xmlns:a14="http://schemas.microsoft.com/office/drawing/2010/main" val="0"/>
              </a:ext>
            </a:extLst>
          </a:blip>
          <a:srcRect l="4823" t="12200" r="5097" b="19955"/>
          <a:stretch/>
        </p:blipFill>
        <p:spPr>
          <a:xfrm>
            <a:off x="23835" y="1426368"/>
            <a:ext cx="8677230" cy="4359275"/>
          </a:xfrm>
          <a:prstGeom prst="rect">
            <a:avLst/>
          </a:prstGeom>
        </p:spPr>
      </p:pic>
      <p:sp>
        <p:nvSpPr>
          <p:cNvPr id="3" name="Content Placeholder 2"/>
          <p:cNvSpPr>
            <a:spLocks noGrp="1"/>
          </p:cNvSpPr>
          <p:nvPr>
            <p:ph idx="1"/>
          </p:nvPr>
        </p:nvSpPr>
        <p:spPr>
          <a:xfrm>
            <a:off x="228600" y="1493838"/>
            <a:ext cx="8458200" cy="4224337"/>
          </a:xfrm>
          <a:effectLst>
            <a:outerShdw blurRad="50800" dist="50800" dir="5400000" algn="ctr" rotWithShape="0">
              <a:schemeClr val="tx1"/>
            </a:outerShdw>
          </a:effectLst>
        </p:spPr>
        <p:txBody>
          <a:bodyPr/>
          <a:lstStyle/>
          <a:p>
            <a:pPr marL="0" indent="0">
              <a:buNone/>
            </a:pPr>
            <a:r>
              <a:rPr lang="en-US" sz="2800" dirty="0">
                <a:solidFill>
                  <a:srgbClr val="FFFF00"/>
                </a:solidFill>
              </a:rPr>
              <a:t>The Planetary Data System continues to fulfill a vital role in the preservation and curation of data obtained at great expense and with great effort from bodies other than Earth within the solar system. The risk of these data being lost forever, faced some 35 years ago has been averted. Upgrading PDS to PDS4 over the past decade has further enhanced the possibility of future preservation and use for the long term by securing the data collection to well-known and valued international standards for knowledge preservation and description.</a:t>
            </a:r>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37</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124024292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Library of Alexandria</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4500" y="906601"/>
            <a:ext cx="5029200" cy="5029200"/>
          </a:xfrm>
        </p:spPr>
      </p:pic>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38</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
        <p:nvSpPr>
          <p:cNvPr id="3" name="TextBox 2"/>
          <p:cNvSpPr txBox="1"/>
          <p:nvPr/>
        </p:nvSpPr>
        <p:spPr>
          <a:xfrm>
            <a:off x="609600" y="1139687"/>
            <a:ext cx="7239000" cy="1200329"/>
          </a:xfrm>
          <a:prstGeom prst="rect">
            <a:avLst/>
          </a:prstGeom>
          <a:noFill/>
        </p:spPr>
        <p:txBody>
          <a:bodyPr wrap="square" rtlCol="0">
            <a:spAutoFit/>
          </a:bodyPr>
          <a:lstStyle/>
          <a:p>
            <a:r>
              <a:rPr lang="en-US" dirty="0">
                <a:solidFill>
                  <a:schemeClr val="bg1"/>
                </a:solidFill>
                <a:latin typeface="+mn-lt"/>
              </a:rPr>
              <a:t>Ptolemy soon took advantage of Demetrius’s wide and versatile knowledge and, about 295 </a:t>
            </a:r>
            <a:r>
              <a:rPr lang="en-US" dirty="0" smtClean="0">
                <a:solidFill>
                  <a:schemeClr val="bg1"/>
                </a:solidFill>
                <a:latin typeface="+mn-lt"/>
              </a:rPr>
              <a:t>BCE, </a:t>
            </a:r>
            <a:r>
              <a:rPr lang="en-US" dirty="0">
                <a:solidFill>
                  <a:schemeClr val="bg1"/>
                </a:solidFill>
                <a:latin typeface="+mn-lt"/>
              </a:rPr>
              <a:t>charged him with the task of founding the library and the </a:t>
            </a:r>
            <a:r>
              <a:rPr lang="en-US" dirty="0" err="1">
                <a:solidFill>
                  <a:schemeClr val="bg1"/>
                </a:solidFill>
                <a:latin typeface="+mn-lt"/>
              </a:rPr>
              <a:t>Mouseion</a:t>
            </a:r>
            <a:r>
              <a:rPr lang="en-US" dirty="0"/>
              <a:t>.</a:t>
            </a:r>
          </a:p>
        </p:txBody>
      </p:sp>
      <p:sp>
        <p:nvSpPr>
          <p:cNvPr id="11" name="TextBox 10"/>
          <p:cNvSpPr txBox="1"/>
          <p:nvPr/>
        </p:nvSpPr>
        <p:spPr>
          <a:xfrm>
            <a:off x="685800" y="5105400"/>
            <a:ext cx="6858000" cy="276999"/>
          </a:xfrm>
          <a:prstGeom prst="rect">
            <a:avLst/>
          </a:prstGeom>
          <a:noFill/>
        </p:spPr>
        <p:txBody>
          <a:bodyPr wrap="square" rtlCol="0">
            <a:spAutoFit/>
          </a:bodyPr>
          <a:lstStyle/>
          <a:p>
            <a:r>
              <a:rPr lang="en-US" sz="1200" dirty="0">
                <a:solidFill>
                  <a:schemeClr val="bg1"/>
                </a:solidFill>
                <a:latin typeface="+mn-lt"/>
              </a:rPr>
              <a:t>From </a:t>
            </a:r>
            <a:r>
              <a:rPr lang="en-US" sz="1200" dirty="0">
                <a:solidFill>
                  <a:schemeClr val="bg1"/>
                </a:solidFill>
                <a:latin typeface="+mn-lt"/>
                <a:hlinkClick r:id="rId3"/>
              </a:rPr>
              <a:t>https://</a:t>
            </a:r>
            <a:r>
              <a:rPr lang="en-US" sz="1200" dirty="0" smtClean="0">
                <a:solidFill>
                  <a:schemeClr val="bg1"/>
                </a:solidFill>
                <a:latin typeface="+mn-lt"/>
                <a:hlinkClick r:id="rId3"/>
              </a:rPr>
              <a:t>www.britannica.com/topic/Library-of-Alexandria</a:t>
            </a:r>
            <a:r>
              <a:rPr lang="en-US" sz="1200" dirty="0" smtClean="0">
                <a:solidFill>
                  <a:schemeClr val="bg1"/>
                </a:solidFill>
                <a:latin typeface="+mn-lt"/>
              </a:rPr>
              <a:t> </a:t>
            </a:r>
            <a:endParaRPr lang="en-US" sz="1200" dirty="0">
              <a:solidFill>
                <a:schemeClr val="bg1"/>
              </a:solidFill>
              <a:latin typeface="+mn-lt"/>
            </a:endParaRPr>
          </a:p>
        </p:txBody>
      </p:sp>
    </p:spTree>
    <p:extLst>
      <p:ext uri="{BB962C8B-B14F-4D97-AF65-F5344CB8AC3E}">
        <p14:creationId xmlns:p14="http://schemas.microsoft.com/office/powerpoint/2010/main" val="15334844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Library of Alexandria</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4500" y="906601"/>
            <a:ext cx="5029200" cy="5029200"/>
          </a:xfrm>
        </p:spPr>
      </p:pic>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39</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
        <p:nvSpPr>
          <p:cNvPr id="11" name="TextBox 10"/>
          <p:cNvSpPr txBox="1"/>
          <p:nvPr/>
        </p:nvSpPr>
        <p:spPr>
          <a:xfrm>
            <a:off x="685800" y="5105400"/>
            <a:ext cx="6858000" cy="276999"/>
          </a:xfrm>
          <a:prstGeom prst="rect">
            <a:avLst/>
          </a:prstGeom>
          <a:noFill/>
        </p:spPr>
        <p:txBody>
          <a:bodyPr wrap="square" rtlCol="0">
            <a:spAutoFit/>
          </a:bodyPr>
          <a:lstStyle/>
          <a:p>
            <a:r>
              <a:rPr lang="en-US" sz="1200" dirty="0">
                <a:solidFill>
                  <a:schemeClr val="bg1"/>
                </a:solidFill>
                <a:latin typeface="+mn-lt"/>
              </a:rPr>
              <a:t>From </a:t>
            </a:r>
            <a:r>
              <a:rPr lang="en-US" sz="1200" dirty="0">
                <a:solidFill>
                  <a:schemeClr val="bg1"/>
                </a:solidFill>
                <a:latin typeface="+mn-lt"/>
                <a:hlinkClick r:id="rId3"/>
              </a:rPr>
              <a:t>https://</a:t>
            </a:r>
            <a:r>
              <a:rPr lang="en-US" sz="1200" dirty="0" smtClean="0">
                <a:solidFill>
                  <a:schemeClr val="bg1"/>
                </a:solidFill>
                <a:latin typeface="+mn-lt"/>
                <a:hlinkClick r:id="rId3"/>
              </a:rPr>
              <a:t>www.britannica.com/topic/Library-of-Alexandria</a:t>
            </a:r>
            <a:r>
              <a:rPr lang="en-US" sz="1200" dirty="0" smtClean="0">
                <a:solidFill>
                  <a:schemeClr val="bg1"/>
                </a:solidFill>
                <a:latin typeface="+mn-lt"/>
              </a:rPr>
              <a:t> </a:t>
            </a:r>
            <a:endParaRPr lang="en-US" sz="1200" dirty="0">
              <a:solidFill>
                <a:schemeClr val="bg1"/>
              </a:solidFill>
              <a:latin typeface="+mn-lt"/>
            </a:endParaRPr>
          </a:p>
        </p:txBody>
      </p:sp>
      <p:sp>
        <p:nvSpPr>
          <p:cNvPr id="9" name="TextBox 8"/>
          <p:cNvSpPr txBox="1"/>
          <p:nvPr/>
        </p:nvSpPr>
        <p:spPr>
          <a:xfrm>
            <a:off x="586990" y="1129639"/>
            <a:ext cx="7162800" cy="1938992"/>
          </a:xfrm>
          <a:prstGeom prst="rect">
            <a:avLst/>
          </a:prstGeom>
          <a:noFill/>
        </p:spPr>
        <p:txBody>
          <a:bodyPr wrap="square" rtlCol="0">
            <a:spAutoFit/>
          </a:bodyPr>
          <a:lstStyle/>
          <a:p>
            <a:r>
              <a:rPr lang="en-US" dirty="0">
                <a:solidFill>
                  <a:schemeClr val="bg1"/>
                </a:solidFill>
                <a:latin typeface="+mn-lt"/>
              </a:rPr>
              <a:t>Galen preserved the information that was recorded for each book; it included the work’s title, author, and editor as well as its place of origin, length (in lines), and whether the manuscript was mixed (containing more than one work) or unmixed (a single text).</a:t>
            </a:r>
          </a:p>
        </p:txBody>
      </p:sp>
    </p:spTree>
    <p:extLst>
      <p:ext uri="{BB962C8B-B14F-4D97-AF65-F5344CB8AC3E}">
        <p14:creationId xmlns:p14="http://schemas.microsoft.com/office/powerpoint/2010/main" val="188364596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38400" y="152400"/>
            <a:ext cx="4038600" cy="21378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838200" y="0"/>
            <a:ext cx="10565282" cy="6400800"/>
          </a:xfrm>
          <a:prstGeom prst="rect">
            <a:avLst/>
          </a:prstGeom>
          <a:ln>
            <a:solidFill>
              <a:schemeClr val="tx1"/>
            </a:solidFill>
          </a:ln>
        </p:spPr>
      </p:pic>
      <p:sp>
        <p:nvSpPr>
          <p:cNvPr id="17409" name="Title 1"/>
          <p:cNvSpPr txBox="1">
            <a:spLocks/>
          </p:cNvSpPr>
          <p:nvPr/>
        </p:nvSpPr>
        <p:spPr bwMode="auto">
          <a:xfrm>
            <a:off x="381000" y="2290212"/>
            <a:ext cx="7924800" cy="1229825"/>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210" tIns="43105" rIns="86210" bIns="43105"/>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Aft>
                <a:spcPts val="563"/>
              </a:spcAft>
              <a:defRPr/>
            </a:pPr>
            <a:r>
              <a:rPr lang="en-US" sz="3600" b="1" dirty="0" smtClean="0">
                <a:solidFill>
                  <a:srgbClr val="FFFF00"/>
                </a:solidFill>
                <a:latin typeface="+mj-lt"/>
                <a:cs typeface="Verdana"/>
              </a:rPr>
              <a:t>NASA Planetary Data System (PDS) Roadmap Progress Report</a:t>
            </a:r>
            <a:endParaRPr lang="en-US" sz="2500" dirty="0" smtClean="0">
              <a:latin typeface="Myriad Pro" charset="0"/>
              <a:cs typeface="Myriad Pro" charset="0"/>
            </a:endParaRPr>
          </a:p>
          <a:p>
            <a:pPr algn="ctr" eaLnBrk="1" hangingPunct="1">
              <a:lnSpc>
                <a:spcPct val="140000"/>
              </a:lnSpc>
              <a:spcAft>
                <a:spcPts val="563"/>
              </a:spcAft>
              <a:defRPr/>
            </a:pPr>
            <a:endParaRPr lang="en-US" sz="2500" dirty="0" smtClean="0">
              <a:latin typeface="Myriad Pro" charset="0"/>
              <a:cs typeface="Myriad Pro" charset="0"/>
            </a:endParaRPr>
          </a:p>
        </p:txBody>
      </p:sp>
      <p:sp>
        <p:nvSpPr>
          <p:cNvPr id="4" name="Subtitle 2"/>
          <p:cNvSpPr txBox="1">
            <a:spLocks/>
          </p:cNvSpPr>
          <p:nvPr/>
        </p:nvSpPr>
        <p:spPr>
          <a:xfrm>
            <a:off x="57486" y="3428999"/>
            <a:ext cx="8503701" cy="2125634"/>
          </a:xfrm>
          <a:prstGeom prst="rect">
            <a:avLst/>
          </a:prstGeom>
          <a:ln>
            <a:solidFill>
              <a:schemeClr val="bg1"/>
            </a:solidFill>
          </a:ln>
        </p:spPr>
        <p:txBody>
          <a:bodyPr>
            <a:normAutofit fontScale="85000" lnSpcReduction="10000"/>
          </a:bodyPr>
          <a:lstStyle>
            <a:lvl1pPr marL="322263" indent="-322263" algn="l" defTabSz="430213" rtl="0" eaLnBrk="0" fontAlgn="base" hangingPunct="0">
              <a:spcBef>
                <a:spcPct val="20000"/>
              </a:spcBef>
              <a:spcAft>
                <a:spcPct val="0"/>
              </a:spcAft>
              <a:buFont typeface="Arial" charset="0"/>
              <a:buChar char="•"/>
              <a:defRPr sz="3000" kern="1200">
                <a:solidFill>
                  <a:schemeClr val="tx1"/>
                </a:solidFill>
                <a:latin typeface="+mn-lt"/>
                <a:ea typeface="MS PGothic" pitchFamily="34" charset="-128"/>
                <a:cs typeface="MS PGothic" charset="0"/>
              </a:defRPr>
            </a:lvl1pPr>
            <a:lvl2pPr marL="700088" indent="-268288" algn="l" defTabSz="430213" rtl="0" eaLnBrk="0" fontAlgn="base" hangingPunct="0">
              <a:spcBef>
                <a:spcPct val="20000"/>
              </a:spcBef>
              <a:spcAft>
                <a:spcPct val="0"/>
              </a:spcAft>
              <a:buFont typeface="Arial" charset="0"/>
              <a:buChar char="–"/>
              <a:defRPr sz="2600" kern="1200">
                <a:solidFill>
                  <a:schemeClr val="tx1"/>
                </a:solidFill>
                <a:latin typeface="+mn-lt"/>
                <a:ea typeface="MS PGothic" pitchFamily="34" charset="-128"/>
                <a:cs typeface="MS PGothic" charset="0"/>
              </a:defRPr>
            </a:lvl2pPr>
            <a:lvl3pPr marL="1076325" indent="-214313" algn="l" defTabSz="430213" rtl="0" eaLnBrk="0" fontAlgn="base" hangingPunct="0">
              <a:spcBef>
                <a:spcPct val="20000"/>
              </a:spcBef>
              <a:spcAft>
                <a:spcPct val="0"/>
              </a:spcAft>
              <a:buFont typeface="Arial" charset="0"/>
              <a:buChar char="•"/>
              <a:defRPr sz="2300" kern="1200">
                <a:solidFill>
                  <a:schemeClr val="tx1"/>
                </a:solidFill>
                <a:latin typeface="+mn-lt"/>
                <a:ea typeface="MS PGothic" pitchFamily="34" charset="-128"/>
                <a:cs typeface="MS PGothic" charset="0"/>
              </a:defRPr>
            </a:lvl3pPr>
            <a:lvl4pPr marL="1508125" indent="-214313" algn="l" defTabSz="430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S PGothic" charset="0"/>
              </a:defRPr>
            </a:lvl4pPr>
            <a:lvl5pPr marL="1938338" indent="-214313" algn="l" defTabSz="430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S PGothic" charset="0"/>
              </a:defRPr>
            </a:lvl5pPr>
            <a:lvl6pPr marL="2370765" indent="-215524" algn="l" defTabSz="431048" rtl="0" eaLnBrk="1" latinLnBrk="0" hangingPunct="1">
              <a:spcBef>
                <a:spcPct val="20000"/>
              </a:spcBef>
              <a:buFont typeface="Arial"/>
              <a:buChar char="•"/>
              <a:defRPr sz="1900" kern="1200">
                <a:solidFill>
                  <a:schemeClr val="tx1"/>
                </a:solidFill>
                <a:latin typeface="+mn-lt"/>
                <a:ea typeface="+mn-ea"/>
                <a:cs typeface="+mn-cs"/>
              </a:defRPr>
            </a:lvl6pPr>
            <a:lvl7pPr marL="2801813" indent="-215524" algn="l" defTabSz="431048" rtl="0" eaLnBrk="1" latinLnBrk="0" hangingPunct="1">
              <a:spcBef>
                <a:spcPct val="20000"/>
              </a:spcBef>
              <a:buFont typeface="Arial"/>
              <a:buChar char="•"/>
              <a:defRPr sz="1900" kern="1200">
                <a:solidFill>
                  <a:schemeClr val="tx1"/>
                </a:solidFill>
                <a:latin typeface="+mn-lt"/>
                <a:ea typeface="+mn-ea"/>
                <a:cs typeface="+mn-cs"/>
              </a:defRPr>
            </a:lvl7pPr>
            <a:lvl8pPr marL="3232861" indent="-215524" algn="l" defTabSz="431048" rtl="0" eaLnBrk="1" latinLnBrk="0" hangingPunct="1">
              <a:spcBef>
                <a:spcPct val="20000"/>
              </a:spcBef>
              <a:buFont typeface="Arial"/>
              <a:buChar char="•"/>
              <a:defRPr sz="1900" kern="1200">
                <a:solidFill>
                  <a:schemeClr val="tx1"/>
                </a:solidFill>
                <a:latin typeface="+mn-lt"/>
                <a:ea typeface="+mn-ea"/>
                <a:cs typeface="+mn-cs"/>
              </a:defRPr>
            </a:lvl8pPr>
            <a:lvl9pPr marL="3663909" indent="-215524" algn="l" defTabSz="431048" rtl="0" eaLnBrk="1" latinLnBrk="0" hangingPunct="1">
              <a:spcBef>
                <a:spcPct val="20000"/>
              </a:spcBef>
              <a:buFont typeface="Arial"/>
              <a:buChar char="•"/>
              <a:defRPr sz="1900" kern="1200">
                <a:solidFill>
                  <a:schemeClr val="tx1"/>
                </a:solidFill>
                <a:latin typeface="+mn-lt"/>
                <a:ea typeface="+mn-ea"/>
                <a:cs typeface="+mn-cs"/>
              </a:defRPr>
            </a:lvl9pPr>
          </a:lstStyle>
          <a:p>
            <a:pPr marL="0" indent="0">
              <a:buNone/>
            </a:pPr>
            <a:r>
              <a:rPr lang="en-US" sz="2400" b="1" dirty="0">
                <a:solidFill>
                  <a:srgbClr val="FFFFFF"/>
                </a:solidFill>
              </a:rPr>
              <a:t>Ralph L. McNutt</a:t>
            </a:r>
            <a:r>
              <a:rPr lang="en-US" sz="2400" b="1" dirty="0">
                <a:solidFill>
                  <a:schemeClr val="bg1"/>
                </a:solidFill>
              </a:rPr>
              <a:t>, Jr.</a:t>
            </a:r>
            <a:r>
              <a:rPr lang="en-US" sz="2400" b="1" baseline="30000" dirty="0">
                <a:solidFill>
                  <a:schemeClr val="bg1"/>
                </a:solidFill>
              </a:rPr>
              <a:t>1</a:t>
            </a:r>
            <a:r>
              <a:rPr lang="en-US" sz="2400" b="1" dirty="0">
                <a:solidFill>
                  <a:schemeClr val="bg1"/>
                </a:solidFill>
              </a:rPr>
              <a:t>, </a:t>
            </a:r>
            <a:r>
              <a:rPr lang="en-US" sz="2400" b="1" dirty="0" smtClean="0">
                <a:solidFill>
                  <a:schemeClr val="bg1"/>
                </a:solidFill>
              </a:rPr>
              <a:t>Ross A. Beyer</a:t>
            </a:r>
            <a:r>
              <a:rPr lang="en-US" sz="2400" b="1" baseline="30000" dirty="0" smtClean="0">
                <a:solidFill>
                  <a:schemeClr val="bg1"/>
                </a:solidFill>
              </a:rPr>
              <a:t>2,3</a:t>
            </a:r>
            <a:r>
              <a:rPr lang="en-US" sz="2400" b="1" dirty="0">
                <a:solidFill>
                  <a:schemeClr val="bg1"/>
                </a:solidFill>
              </a:rPr>
              <a:t>, </a:t>
            </a:r>
            <a:r>
              <a:rPr lang="en-US" sz="2400" b="1" dirty="0" smtClean="0">
                <a:solidFill>
                  <a:schemeClr val="bg1"/>
                </a:solidFill>
              </a:rPr>
              <a:t>M. Katherine Crombie</a:t>
            </a:r>
            <a:r>
              <a:rPr lang="en-US" sz="2400" b="1" baseline="30000" dirty="0" smtClean="0">
                <a:solidFill>
                  <a:schemeClr val="bg1"/>
                </a:solidFill>
              </a:rPr>
              <a:t>4</a:t>
            </a:r>
            <a:r>
              <a:rPr lang="en-US" sz="2400" b="1" dirty="0" smtClean="0">
                <a:solidFill>
                  <a:schemeClr val="bg1"/>
                </a:solidFill>
              </a:rPr>
              <a:t>, Denton Ebel</a:t>
            </a:r>
            <a:r>
              <a:rPr lang="en-US" sz="2400" b="1" baseline="30000" dirty="0" smtClean="0">
                <a:solidFill>
                  <a:schemeClr val="bg1"/>
                </a:solidFill>
              </a:rPr>
              <a:t>5</a:t>
            </a:r>
            <a:r>
              <a:rPr lang="en-US" sz="2400" b="1" dirty="0" smtClean="0">
                <a:solidFill>
                  <a:schemeClr val="bg1"/>
                </a:solidFill>
              </a:rPr>
              <a:t>,</a:t>
            </a:r>
          </a:p>
          <a:p>
            <a:pPr marL="0" indent="0">
              <a:buNone/>
            </a:pPr>
            <a:r>
              <a:rPr lang="en-US" sz="2400" b="1" dirty="0" smtClean="0">
                <a:solidFill>
                  <a:schemeClr val="bg1"/>
                </a:solidFill>
              </a:rPr>
              <a:t>Lisa R. Gaddis</a:t>
            </a:r>
            <a:r>
              <a:rPr lang="en-US" sz="2400" b="1" baseline="30000" dirty="0" smtClean="0">
                <a:solidFill>
                  <a:schemeClr val="bg1"/>
                </a:solidFill>
              </a:rPr>
              <a:t>6</a:t>
            </a:r>
            <a:r>
              <a:rPr lang="en-US" sz="2400" b="1" dirty="0">
                <a:solidFill>
                  <a:schemeClr val="bg1"/>
                </a:solidFill>
              </a:rPr>
              <a:t>, </a:t>
            </a:r>
            <a:r>
              <a:rPr lang="en-US" sz="2400" b="1" dirty="0" err="1">
                <a:solidFill>
                  <a:schemeClr val="bg1"/>
                </a:solidFill>
              </a:rPr>
              <a:t>Amitabha</a:t>
            </a:r>
            <a:r>
              <a:rPr lang="en-US" sz="2400" b="1" dirty="0">
                <a:solidFill>
                  <a:schemeClr val="bg1"/>
                </a:solidFill>
              </a:rPr>
              <a:t> </a:t>
            </a:r>
            <a:r>
              <a:rPr lang="en-US" sz="2400" b="1" dirty="0" smtClean="0">
                <a:solidFill>
                  <a:schemeClr val="bg1"/>
                </a:solidFill>
              </a:rPr>
              <a:t>Ghosh</a:t>
            </a:r>
            <a:r>
              <a:rPr lang="en-US" sz="2400" b="1" baseline="30000" dirty="0" smtClean="0">
                <a:solidFill>
                  <a:schemeClr val="bg1"/>
                </a:solidFill>
              </a:rPr>
              <a:t>7</a:t>
            </a:r>
            <a:r>
              <a:rPr lang="en-US" sz="2400" b="1" dirty="0" smtClean="0">
                <a:solidFill>
                  <a:schemeClr val="bg1"/>
                </a:solidFill>
              </a:rPr>
              <a:t>, Emily S. Law</a:t>
            </a:r>
            <a:r>
              <a:rPr lang="en-US" sz="2400" b="1" baseline="30000" dirty="0" smtClean="0">
                <a:solidFill>
                  <a:schemeClr val="bg1"/>
                </a:solidFill>
              </a:rPr>
              <a:t>8</a:t>
            </a:r>
            <a:r>
              <a:rPr lang="en-US" sz="2400" b="1" dirty="0" smtClean="0">
                <a:solidFill>
                  <a:schemeClr val="bg1"/>
                </a:solidFill>
              </a:rPr>
              <a:t>, Thomas H. Morgan</a:t>
            </a:r>
            <a:r>
              <a:rPr lang="en-US" sz="2400" b="1" baseline="30000" dirty="0" smtClean="0">
                <a:solidFill>
                  <a:schemeClr val="bg1"/>
                </a:solidFill>
              </a:rPr>
              <a:t>9</a:t>
            </a:r>
            <a:r>
              <a:rPr lang="en-US" sz="2400" b="1" dirty="0" smtClean="0">
                <a:solidFill>
                  <a:schemeClr val="bg1"/>
                </a:solidFill>
              </a:rPr>
              <a:t>,</a:t>
            </a:r>
          </a:p>
          <a:p>
            <a:pPr marL="0" indent="0">
              <a:buNone/>
            </a:pPr>
            <a:r>
              <a:rPr lang="en-US" sz="2400" b="1" dirty="0" smtClean="0">
                <a:solidFill>
                  <a:schemeClr val="bg1"/>
                </a:solidFill>
              </a:rPr>
              <a:t>Flora Paganelli</a:t>
            </a:r>
            <a:r>
              <a:rPr lang="en-US" sz="2400" b="1" baseline="30000" dirty="0" smtClean="0">
                <a:solidFill>
                  <a:schemeClr val="bg1"/>
                </a:solidFill>
              </a:rPr>
              <a:t>3,10</a:t>
            </a:r>
            <a:r>
              <a:rPr lang="en-US" sz="2400" b="1" dirty="0" smtClean="0">
                <a:solidFill>
                  <a:schemeClr val="bg1"/>
                </a:solidFill>
              </a:rPr>
              <a:t>, Anne C. Raugh</a:t>
            </a:r>
            <a:r>
              <a:rPr lang="en-US" sz="2400" b="1" baseline="30000" dirty="0" smtClean="0">
                <a:solidFill>
                  <a:schemeClr val="bg1"/>
                </a:solidFill>
              </a:rPr>
              <a:t>11</a:t>
            </a:r>
            <a:r>
              <a:rPr lang="en-US" sz="2400" b="1" dirty="0">
                <a:solidFill>
                  <a:schemeClr val="bg1"/>
                </a:solidFill>
              </a:rPr>
              <a:t>, Matthew S. </a:t>
            </a:r>
            <a:r>
              <a:rPr lang="en-US" sz="2400" b="1" dirty="0" smtClean="0">
                <a:solidFill>
                  <a:schemeClr val="bg1"/>
                </a:solidFill>
              </a:rPr>
              <a:t>Tiscareno</a:t>
            </a:r>
            <a:r>
              <a:rPr lang="en-US" sz="2400" b="1" baseline="30000" dirty="0" smtClean="0">
                <a:solidFill>
                  <a:schemeClr val="bg1"/>
                </a:solidFill>
              </a:rPr>
              <a:t>3</a:t>
            </a:r>
            <a:r>
              <a:rPr lang="en-US" sz="2400" b="1" dirty="0">
                <a:solidFill>
                  <a:schemeClr val="bg1"/>
                </a:solidFill>
              </a:rPr>
              <a:t>, </a:t>
            </a:r>
            <a:r>
              <a:rPr lang="en-US" sz="2400" b="1" dirty="0" smtClean="0">
                <a:solidFill>
                  <a:schemeClr val="bg1"/>
                </a:solidFill>
              </a:rPr>
              <a:t>Thomas C. Stein</a:t>
            </a:r>
            <a:r>
              <a:rPr lang="en-US" sz="2400" b="1" baseline="30000" dirty="0" smtClean="0">
                <a:solidFill>
                  <a:schemeClr val="bg1"/>
                </a:solidFill>
              </a:rPr>
              <a:t>12</a:t>
            </a:r>
            <a:endParaRPr lang="en-US" sz="1800" dirty="0">
              <a:solidFill>
                <a:schemeClr val="bg1"/>
              </a:solidFill>
            </a:endParaRPr>
          </a:p>
          <a:p>
            <a:pPr marL="0" indent="0">
              <a:buNone/>
            </a:pPr>
            <a:r>
              <a:rPr lang="en-US" sz="1900" i="1" baseline="30000" dirty="0">
                <a:solidFill>
                  <a:srgbClr val="FFFF00"/>
                </a:solidFill>
              </a:rPr>
              <a:t>1</a:t>
            </a:r>
            <a:r>
              <a:rPr lang="en-US" sz="1900" i="1" dirty="0">
                <a:solidFill>
                  <a:srgbClr val="FFFF00"/>
                </a:solidFill>
              </a:rPr>
              <a:t>The John Hopkins University Applied Physics </a:t>
            </a:r>
            <a:r>
              <a:rPr lang="en-US" sz="1900" i="1" dirty="0" smtClean="0">
                <a:solidFill>
                  <a:srgbClr val="FFFF00"/>
                </a:solidFill>
              </a:rPr>
              <a:t>Laboratory, </a:t>
            </a:r>
            <a:r>
              <a:rPr lang="en-US" sz="1900" i="1" baseline="30000" dirty="0" smtClean="0">
                <a:solidFill>
                  <a:srgbClr val="FFFF00"/>
                </a:solidFill>
              </a:rPr>
              <a:t>2</a:t>
            </a:r>
            <a:r>
              <a:rPr lang="en-US" sz="1900" i="1" dirty="0" smtClean="0">
                <a:solidFill>
                  <a:srgbClr val="FFFF00"/>
                </a:solidFill>
              </a:rPr>
              <a:t>NASA </a:t>
            </a:r>
            <a:r>
              <a:rPr lang="en-US" sz="1900" i="1" dirty="0">
                <a:solidFill>
                  <a:srgbClr val="FFFF00"/>
                </a:solidFill>
              </a:rPr>
              <a:t>Ames Research </a:t>
            </a:r>
            <a:r>
              <a:rPr lang="en-US" sz="1900" i="1" dirty="0" smtClean="0">
                <a:solidFill>
                  <a:srgbClr val="FFFF00"/>
                </a:solidFill>
              </a:rPr>
              <a:t>Center, </a:t>
            </a:r>
            <a:r>
              <a:rPr lang="en-US" sz="1900" i="1" baseline="30000" dirty="0" smtClean="0">
                <a:solidFill>
                  <a:srgbClr val="FFFF00"/>
                </a:solidFill>
              </a:rPr>
              <a:t>3</a:t>
            </a:r>
            <a:r>
              <a:rPr lang="en-US" sz="1900" i="1" dirty="0" smtClean="0">
                <a:solidFill>
                  <a:srgbClr val="FFFF00"/>
                </a:solidFill>
              </a:rPr>
              <a:t>SETI  Institute, </a:t>
            </a:r>
            <a:r>
              <a:rPr lang="en-US" sz="1900" i="1" baseline="30000" dirty="0" smtClean="0">
                <a:solidFill>
                  <a:srgbClr val="FFFF00"/>
                </a:solidFill>
              </a:rPr>
              <a:t>4</a:t>
            </a:r>
            <a:r>
              <a:rPr lang="en-US" sz="1900" i="1" dirty="0" smtClean="0">
                <a:solidFill>
                  <a:srgbClr val="FFFF00"/>
                </a:solidFill>
              </a:rPr>
              <a:t>Indigo </a:t>
            </a:r>
            <a:r>
              <a:rPr lang="en-US" sz="1900" i="1" dirty="0">
                <a:solidFill>
                  <a:srgbClr val="FFFF00"/>
                </a:solidFill>
              </a:rPr>
              <a:t>Information Services, </a:t>
            </a:r>
            <a:r>
              <a:rPr lang="en-US" sz="1900" i="1" dirty="0" smtClean="0">
                <a:solidFill>
                  <a:srgbClr val="FFFF00"/>
                </a:solidFill>
              </a:rPr>
              <a:t>LLC, </a:t>
            </a:r>
            <a:r>
              <a:rPr lang="en-US" sz="1900" i="1" baseline="30000" dirty="0" smtClean="0">
                <a:solidFill>
                  <a:srgbClr val="FFFF00"/>
                </a:solidFill>
              </a:rPr>
              <a:t>5</a:t>
            </a:r>
            <a:r>
              <a:rPr lang="en-US" sz="1900" i="1" dirty="0">
                <a:solidFill>
                  <a:srgbClr val="FFFF00"/>
                </a:solidFill>
              </a:rPr>
              <a:t>American Museum of Natural </a:t>
            </a:r>
            <a:r>
              <a:rPr lang="en-US" sz="1900" i="1" dirty="0" smtClean="0">
                <a:solidFill>
                  <a:srgbClr val="FFFF00"/>
                </a:solidFill>
              </a:rPr>
              <a:t>History, </a:t>
            </a:r>
            <a:r>
              <a:rPr lang="en-US" sz="1900" i="1" baseline="30000" dirty="0" smtClean="0">
                <a:solidFill>
                  <a:srgbClr val="FFFF00"/>
                </a:solidFill>
              </a:rPr>
              <a:t>6</a:t>
            </a:r>
            <a:r>
              <a:rPr lang="en-US" sz="1900" i="1" dirty="0">
                <a:solidFill>
                  <a:srgbClr val="FFFF00"/>
                </a:solidFill>
              </a:rPr>
              <a:t>Astrogeology Science </a:t>
            </a:r>
            <a:r>
              <a:rPr lang="en-US" sz="1900" i="1" dirty="0" smtClean="0">
                <a:solidFill>
                  <a:srgbClr val="FFFF00"/>
                </a:solidFill>
              </a:rPr>
              <a:t>Center U</a:t>
            </a:r>
            <a:r>
              <a:rPr lang="en-US" sz="1900" i="1" dirty="0">
                <a:solidFill>
                  <a:srgbClr val="FFFF00"/>
                </a:solidFill>
              </a:rPr>
              <a:t>. S. Geological </a:t>
            </a:r>
            <a:r>
              <a:rPr lang="en-US" sz="1900" i="1" dirty="0" smtClean="0">
                <a:solidFill>
                  <a:srgbClr val="FFFF00"/>
                </a:solidFill>
              </a:rPr>
              <a:t>Survey, </a:t>
            </a:r>
            <a:r>
              <a:rPr lang="en-US" sz="1900" i="1" baseline="30000" dirty="0">
                <a:solidFill>
                  <a:srgbClr val="FFFF00"/>
                </a:solidFill>
              </a:rPr>
              <a:t>7</a:t>
            </a:r>
            <a:r>
              <a:rPr lang="en-US" sz="1900" i="1" dirty="0">
                <a:solidFill>
                  <a:srgbClr val="FFFF00"/>
                </a:solidFill>
              </a:rPr>
              <a:t>Tharsis </a:t>
            </a:r>
            <a:r>
              <a:rPr lang="en-US" sz="1900" i="1" dirty="0" smtClean="0">
                <a:solidFill>
                  <a:srgbClr val="FFFF00"/>
                </a:solidFill>
              </a:rPr>
              <a:t>Inc., </a:t>
            </a:r>
            <a:r>
              <a:rPr lang="en-US" sz="1900" i="1" baseline="30000" dirty="0" smtClean="0">
                <a:solidFill>
                  <a:srgbClr val="FFFF00"/>
                </a:solidFill>
              </a:rPr>
              <a:t>8</a:t>
            </a:r>
            <a:r>
              <a:rPr lang="en-US" sz="1900" i="1" dirty="0" smtClean="0">
                <a:solidFill>
                  <a:srgbClr val="FFFF00"/>
                </a:solidFill>
              </a:rPr>
              <a:t>Jet Propulsion Laboratory, </a:t>
            </a:r>
            <a:r>
              <a:rPr lang="en-US" sz="1900" i="1" baseline="30000" dirty="0" smtClean="0">
                <a:solidFill>
                  <a:srgbClr val="FFFF00"/>
                </a:solidFill>
              </a:rPr>
              <a:t>9</a:t>
            </a:r>
            <a:r>
              <a:rPr lang="en-US" sz="1900" i="1" dirty="0" smtClean="0">
                <a:solidFill>
                  <a:srgbClr val="FFFF00"/>
                </a:solidFill>
              </a:rPr>
              <a:t>Goddard Space Flight Center, </a:t>
            </a:r>
            <a:r>
              <a:rPr lang="en-US" sz="1900" i="1" baseline="30000" dirty="0" smtClean="0">
                <a:solidFill>
                  <a:srgbClr val="FFFF00"/>
                </a:solidFill>
              </a:rPr>
              <a:t>10</a:t>
            </a:r>
            <a:r>
              <a:rPr lang="en-US" sz="1900" i="1" dirty="0" smtClean="0">
                <a:solidFill>
                  <a:srgbClr val="FFFF00"/>
                </a:solidFill>
              </a:rPr>
              <a:t>American Public University System, </a:t>
            </a:r>
            <a:r>
              <a:rPr lang="en-US" sz="1900" i="1" baseline="30000" dirty="0" smtClean="0">
                <a:solidFill>
                  <a:srgbClr val="FFFF00"/>
                </a:solidFill>
              </a:rPr>
              <a:t>11 </a:t>
            </a:r>
            <a:r>
              <a:rPr lang="en-US" sz="1900" i="1" dirty="0" smtClean="0">
                <a:solidFill>
                  <a:srgbClr val="FFFF00"/>
                </a:solidFill>
              </a:rPr>
              <a:t>University of Maryland, </a:t>
            </a:r>
            <a:r>
              <a:rPr lang="en-US" sz="1900" i="1" baseline="30000" dirty="0" smtClean="0">
                <a:solidFill>
                  <a:srgbClr val="FFFF00"/>
                </a:solidFill>
              </a:rPr>
              <a:t>12</a:t>
            </a:r>
            <a:r>
              <a:rPr lang="en-US" sz="1900" i="1" dirty="0" smtClean="0">
                <a:solidFill>
                  <a:srgbClr val="FFFF00"/>
                </a:solidFill>
              </a:rPr>
              <a:t>Washington University</a:t>
            </a:r>
            <a:endParaRPr lang="en-US" sz="4200" dirty="0">
              <a:solidFill>
                <a:srgbClr val="FFFF00"/>
              </a:solidFill>
            </a:endParaRPr>
          </a:p>
        </p:txBody>
      </p:sp>
      <p:sp>
        <p:nvSpPr>
          <p:cNvPr id="5" name="TextBox 4"/>
          <p:cNvSpPr txBox="1"/>
          <p:nvPr/>
        </p:nvSpPr>
        <p:spPr>
          <a:xfrm>
            <a:off x="57487" y="5685329"/>
            <a:ext cx="2656318" cy="584775"/>
          </a:xfrm>
          <a:prstGeom prst="rect">
            <a:avLst/>
          </a:prstGeom>
          <a:noFill/>
          <a:ln>
            <a:solidFill>
              <a:schemeClr val="bg1"/>
            </a:solidFill>
          </a:ln>
        </p:spPr>
        <p:txBody>
          <a:bodyPr wrap="square" rtlCol="0">
            <a:spAutoFit/>
          </a:bodyPr>
          <a:lstStyle/>
          <a:p>
            <a:r>
              <a:rPr lang="en-US" sz="1600" b="1" dirty="0" smtClean="0">
                <a:solidFill>
                  <a:schemeClr val="bg1"/>
                </a:solidFill>
                <a:latin typeface="+mj-lt"/>
              </a:rPr>
              <a:t>Tuesday, 4 April 2017</a:t>
            </a:r>
          </a:p>
          <a:p>
            <a:r>
              <a:rPr lang="en-US" sz="1600" b="1" dirty="0" smtClean="0">
                <a:solidFill>
                  <a:schemeClr val="bg1"/>
                </a:solidFill>
                <a:latin typeface="+mj-lt"/>
              </a:rPr>
              <a:t>2:00 PM – 3:00 PM</a:t>
            </a:r>
            <a:endParaRPr lang="en-US" sz="1600" b="1" dirty="0">
              <a:solidFill>
                <a:schemeClr val="bg1"/>
              </a:solidFill>
              <a:latin typeface="+mj-lt"/>
            </a:endParaRPr>
          </a:p>
        </p:txBody>
      </p:sp>
      <p:sp>
        <p:nvSpPr>
          <p:cNvPr id="6" name="TextBox 5"/>
          <p:cNvSpPr txBox="1"/>
          <p:nvPr/>
        </p:nvSpPr>
        <p:spPr>
          <a:xfrm>
            <a:off x="4724401" y="5685329"/>
            <a:ext cx="3836788" cy="584775"/>
          </a:xfrm>
          <a:prstGeom prst="rect">
            <a:avLst/>
          </a:prstGeom>
          <a:noFill/>
          <a:ln>
            <a:solidFill>
              <a:schemeClr val="bg1"/>
            </a:solidFill>
          </a:ln>
        </p:spPr>
        <p:txBody>
          <a:bodyPr wrap="square" rtlCol="0">
            <a:spAutoFit/>
          </a:bodyPr>
          <a:lstStyle/>
          <a:p>
            <a:pPr algn="r"/>
            <a:r>
              <a:rPr lang="en-US" sz="1600" b="1" dirty="0" smtClean="0">
                <a:solidFill>
                  <a:schemeClr val="bg1"/>
                </a:solidFill>
                <a:latin typeface="+mj-lt"/>
              </a:rPr>
              <a:t>NASA Headquarters MIC 3B (3J42 – B)</a:t>
            </a:r>
          </a:p>
          <a:p>
            <a:pPr algn="r"/>
            <a:r>
              <a:rPr lang="en-US" sz="1600" b="1" dirty="0" smtClean="0">
                <a:solidFill>
                  <a:schemeClr val="bg1"/>
                </a:solidFill>
                <a:latin typeface="+mj-lt"/>
              </a:rPr>
              <a:t>Washington, D.C.</a:t>
            </a:r>
            <a:endParaRPr lang="en-US" sz="1600" b="1" dirty="0">
              <a:solidFill>
                <a:schemeClr val="bg1"/>
              </a:solidFill>
              <a:latin typeface="+mj-lt"/>
            </a:endParaRPr>
          </a:p>
        </p:txBody>
      </p:sp>
      <p:pic>
        <p:nvPicPr>
          <p:cNvPr id="9" name="Picture 6" descr="2000px-NASA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9937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PDSLogo_Planets_std_from_Lynn_Scaleable.png"/>
          <p:cNvPicPr>
            <a:picLocks noChangeAspect="1"/>
          </p:cNvPicPr>
          <p:nvPr/>
        </p:nvPicPr>
        <p:blipFill>
          <a:blip r:embed="rId4">
            <a:clrChange>
              <a:clrFrom>
                <a:srgbClr val="000000">
                  <a:alpha val="0"/>
                </a:srgbClr>
              </a:clrFrom>
              <a:clrTo>
                <a:srgbClr val="000000">
                  <a:alpha val="0"/>
                </a:srgbClr>
              </a:clrTo>
            </a:clrChange>
            <a:alphaModFix/>
            <a:extLst>
              <a:ext uri="{BEBA8EAE-BF5A-486C-A8C5-ECC9F3942E4B}">
                <a14:imgProps xmlns:a14="http://schemas.microsoft.com/office/drawing/2010/main">
                  <a14:imgLayer r:embed="rId5">
                    <a14:imgEffect>
                      <a14:saturation sat="115000"/>
                    </a14:imgEffect>
                  </a14:imgLayer>
                </a14:imgProps>
              </a:ext>
              <a:ext uri="{28A0092B-C50C-407E-A947-70E740481C1C}">
                <a14:useLocalDpi xmlns:a14="http://schemas.microsoft.com/office/drawing/2010/main" val="0"/>
              </a:ext>
            </a:extLst>
          </a:blip>
          <a:srcRect/>
          <a:stretch>
            <a:fillRect/>
          </a:stretch>
        </p:blipFill>
        <p:spPr bwMode="auto">
          <a:xfrm>
            <a:off x="2466416" y="227544"/>
            <a:ext cx="3505200"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376953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Library of Alexandria</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4500" y="906601"/>
            <a:ext cx="5029200" cy="5029200"/>
          </a:xfrm>
        </p:spPr>
      </p:pic>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40</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
        <p:nvSpPr>
          <p:cNvPr id="8" name="TextBox 7"/>
          <p:cNvSpPr txBox="1"/>
          <p:nvPr/>
        </p:nvSpPr>
        <p:spPr>
          <a:xfrm>
            <a:off x="602902" y="1139687"/>
            <a:ext cx="7162800" cy="2308324"/>
          </a:xfrm>
          <a:prstGeom prst="rect">
            <a:avLst/>
          </a:prstGeom>
          <a:noFill/>
        </p:spPr>
        <p:txBody>
          <a:bodyPr wrap="square" rtlCol="0">
            <a:spAutoFit/>
          </a:bodyPr>
          <a:lstStyle/>
          <a:p>
            <a:r>
              <a:rPr lang="en-US" dirty="0">
                <a:solidFill>
                  <a:schemeClr val="bg1"/>
                </a:solidFill>
                <a:latin typeface="+mn-lt"/>
              </a:rPr>
              <a:t>Estimates of the total number of books in the library vary. The earliest surviving figure, from the 3rd century </a:t>
            </a:r>
            <a:r>
              <a:rPr lang="en-US" dirty="0" smtClean="0">
                <a:solidFill>
                  <a:schemeClr val="bg1"/>
                </a:solidFill>
                <a:latin typeface="+mn-lt"/>
              </a:rPr>
              <a:t>BCE, </a:t>
            </a:r>
            <a:r>
              <a:rPr lang="en-US" dirty="0">
                <a:solidFill>
                  <a:schemeClr val="bg1"/>
                </a:solidFill>
                <a:latin typeface="+mn-lt"/>
              </a:rPr>
              <a:t>is reported as “more than 200,000 books,” whereas the medieval text of John </a:t>
            </a:r>
            <a:r>
              <a:rPr lang="en-US" dirty="0" err="1">
                <a:solidFill>
                  <a:schemeClr val="bg1"/>
                </a:solidFill>
                <a:latin typeface="+mn-lt"/>
              </a:rPr>
              <a:t>Tzetzes</a:t>
            </a:r>
            <a:r>
              <a:rPr lang="en-US" dirty="0">
                <a:solidFill>
                  <a:schemeClr val="bg1"/>
                </a:solidFill>
                <a:latin typeface="+mn-lt"/>
              </a:rPr>
              <a:t> mentions “42,000 books in the outer library; in the inner (Royal) Library 400,000 mixed books, plus 90,000 unmixed books.”</a:t>
            </a:r>
          </a:p>
        </p:txBody>
      </p:sp>
      <p:sp>
        <p:nvSpPr>
          <p:cNvPr id="11" name="TextBox 10"/>
          <p:cNvSpPr txBox="1"/>
          <p:nvPr/>
        </p:nvSpPr>
        <p:spPr>
          <a:xfrm>
            <a:off x="685800" y="5105400"/>
            <a:ext cx="6858000" cy="276999"/>
          </a:xfrm>
          <a:prstGeom prst="rect">
            <a:avLst/>
          </a:prstGeom>
          <a:noFill/>
        </p:spPr>
        <p:txBody>
          <a:bodyPr wrap="square" rtlCol="0">
            <a:spAutoFit/>
          </a:bodyPr>
          <a:lstStyle/>
          <a:p>
            <a:r>
              <a:rPr lang="en-US" sz="1200" dirty="0">
                <a:solidFill>
                  <a:schemeClr val="bg1"/>
                </a:solidFill>
                <a:latin typeface="+mn-lt"/>
              </a:rPr>
              <a:t>From </a:t>
            </a:r>
            <a:r>
              <a:rPr lang="en-US" sz="1200" dirty="0">
                <a:solidFill>
                  <a:schemeClr val="bg1"/>
                </a:solidFill>
                <a:latin typeface="+mn-lt"/>
                <a:hlinkClick r:id="rId3"/>
              </a:rPr>
              <a:t>https://</a:t>
            </a:r>
            <a:r>
              <a:rPr lang="en-US" sz="1200" dirty="0" smtClean="0">
                <a:solidFill>
                  <a:schemeClr val="bg1"/>
                </a:solidFill>
                <a:latin typeface="+mn-lt"/>
                <a:hlinkClick r:id="rId3"/>
              </a:rPr>
              <a:t>www.britannica.com/topic/Library-of-Alexandria</a:t>
            </a:r>
            <a:r>
              <a:rPr lang="en-US" sz="1200" dirty="0" smtClean="0">
                <a:solidFill>
                  <a:schemeClr val="bg1"/>
                </a:solidFill>
                <a:latin typeface="+mn-lt"/>
              </a:rPr>
              <a:t> </a:t>
            </a:r>
            <a:endParaRPr lang="en-US" sz="1200" dirty="0">
              <a:solidFill>
                <a:schemeClr val="bg1"/>
              </a:solidFill>
              <a:latin typeface="+mn-lt"/>
            </a:endParaRPr>
          </a:p>
        </p:txBody>
      </p:sp>
    </p:spTree>
    <p:extLst>
      <p:ext uri="{BB962C8B-B14F-4D97-AF65-F5344CB8AC3E}">
        <p14:creationId xmlns:p14="http://schemas.microsoft.com/office/powerpoint/2010/main" val="47934195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Library of Alexandria</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4500" y="906601"/>
            <a:ext cx="5029200" cy="5029200"/>
          </a:xfrm>
        </p:spPr>
      </p:pic>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41</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
        <p:nvSpPr>
          <p:cNvPr id="10" name="TextBox 9"/>
          <p:cNvSpPr txBox="1"/>
          <p:nvPr/>
        </p:nvSpPr>
        <p:spPr>
          <a:xfrm>
            <a:off x="602902" y="1129639"/>
            <a:ext cx="7162800" cy="3785652"/>
          </a:xfrm>
          <a:prstGeom prst="rect">
            <a:avLst/>
          </a:prstGeom>
          <a:noFill/>
        </p:spPr>
        <p:txBody>
          <a:bodyPr wrap="square" rtlCol="0">
            <a:spAutoFit/>
          </a:bodyPr>
          <a:lstStyle/>
          <a:p>
            <a:r>
              <a:rPr lang="en-US" dirty="0" smtClean="0">
                <a:solidFill>
                  <a:schemeClr val="bg1"/>
                </a:solidFill>
                <a:latin typeface="+mn-lt"/>
              </a:rPr>
              <a:t>Plutarch … after </a:t>
            </a:r>
            <a:r>
              <a:rPr lang="en-US" dirty="0">
                <a:solidFill>
                  <a:schemeClr val="bg1"/>
                </a:solidFill>
                <a:latin typeface="+mn-lt"/>
              </a:rPr>
              <a:t>a personal visit to Alexandria, explained that “Caesar was forced to repel the danger by using fire, which spread from the dockyards and destroyed the Great Library.” Equally indicative is a statement by Strabo who, during a long stay in the city (c. 25–20 </a:t>
            </a:r>
            <a:r>
              <a:rPr lang="en-US" dirty="0" smtClean="0">
                <a:solidFill>
                  <a:schemeClr val="bg1"/>
                </a:solidFill>
                <a:latin typeface="+mn-lt"/>
              </a:rPr>
              <a:t>BCE), </a:t>
            </a:r>
            <a:r>
              <a:rPr lang="en-US" dirty="0">
                <a:solidFill>
                  <a:schemeClr val="bg1"/>
                </a:solidFill>
                <a:latin typeface="+mn-lt"/>
              </a:rPr>
              <a:t>expressed in an indirect manner his regrets over the loss of that great library that had once supplied Eratosthenes and Hipparchus with the original reports of earlier discoveries, sources that were no longer there for him to consult.</a:t>
            </a:r>
          </a:p>
        </p:txBody>
      </p:sp>
      <p:sp>
        <p:nvSpPr>
          <p:cNvPr id="11" name="TextBox 10"/>
          <p:cNvSpPr txBox="1"/>
          <p:nvPr/>
        </p:nvSpPr>
        <p:spPr>
          <a:xfrm>
            <a:off x="685800" y="5105400"/>
            <a:ext cx="6858000" cy="276999"/>
          </a:xfrm>
          <a:prstGeom prst="rect">
            <a:avLst/>
          </a:prstGeom>
          <a:noFill/>
        </p:spPr>
        <p:txBody>
          <a:bodyPr wrap="square" rtlCol="0">
            <a:spAutoFit/>
          </a:bodyPr>
          <a:lstStyle/>
          <a:p>
            <a:r>
              <a:rPr lang="en-US" sz="1200" dirty="0">
                <a:solidFill>
                  <a:schemeClr val="bg1"/>
                </a:solidFill>
                <a:latin typeface="+mn-lt"/>
              </a:rPr>
              <a:t>From </a:t>
            </a:r>
            <a:r>
              <a:rPr lang="en-US" sz="1200" dirty="0">
                <a:solidFill>
                  <a:schemeClr val="bg1"/>
                </a:solidFill>
                <a:latin typeface="+mn-lt"/>
                <a:hlinkClick r:id="rId3"/>
              </a:rPr>
              <a:t>https://</a:t>
            </a:r>
            <a:r>
              <a:rPr lang="en-US" sz="1200" dirty="0" smtClean="0">
                <a:solidFill>
                  <a:schemeClr val="bg1"/>
                </a:solidFill>
                <a:latin typeface="+mn-lt"/>
                <a:hlinkClick r:id="rId3"/>
              </a:rPr>
              <a:t>www.britannica.com/topic/Library-of-Alexandria</a:t>
            </a:r>
            <a:r>
              <a:rPr lang="en-US" sz="1200" dirty="0" smtClean="0">
                <a:solidFill>
                  <a:schemeClr val="bg1"/>
                </a:solidFill>
                <a:latin typeface="+mn-lt"/>
              </a:rPr>
              <a:t> </a:t>
            </a:r>
            <a:endParaRPr lang="en-US" sz="1200" dirty="0">
              <a:solidFill>
                <a:schemeClr val="bg1"/>
              </a:solidFill>
              <a:latin typeface="+mn-lt"/>
            </a:endParaRPr>
          </a:p>
        </p:txBody>
      </p:sp>
    </p:spTree>
    <p:extLst>
      <p:ext uri="{BB962C8B-B14F-4D97-AF65-F5344CB8AC3E}">
        <p14:creationId xmlns:p14="http://schemas.microsoft.com/office/powerpoint/2010/main" val="1096768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p:txBody>
          <a:bodyPr/>
          <a:lstStyle/>
          <a:p>
            <a:r>
              <a:rPr lang="en-US" b="1" dirty="0" smtClean="0">
                <a:latin typeface="Calibri" charset="0"/>
                <a:ea typeface="MS PGothic" charset="0"/>
              </a:rPr>
              <a:t>Status</a:t>
            </a:r>
            <a:endParaRPr lang="en-US" b="1" dirty="0">
              <a:latin typeface="Calibri" charset="0"/>
              <a:ea typeface="MS PGothic" charset="0"/>
            </a:endParaRPr>
          </a:p>
        </p:txBody>
      </p:sp>
      <p:sp>
        <p:nvSpPr>
          <p:cNvPr id="8195" name="Content Placeholder 2"/>
          <p:cNvSpPr txBox="1">
            <a:spLocks/>
          </p:cNvSpPr>
          <p:nvPr/>
        </p:nvSpPr>
        <p:spPr bwMode="auto">
          <a:xfrm>
            <a:off x="304800" y="1143000"/>
            <a:ext cx="8001000" cy="4572000"/>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210" tIns="43105" rIns="86210" bIns="43105"/>
          <a:lstStyle>
            <a:lvl1pPr marL="322263" indent="-322263" defTabSz="430213">
              <a:defRPr sz="2400">
                <a:solidFill>
                  <a:schemeClr val="tx1"/>
                </a:solidFill>
                <a:latin typeface="Times New Roman" charset="0"/>
                <a:ea typeface="MS PGothic" charset="0"/>
                <a:cs typeface="MS PGothic" charset="0"/>
              </a:defRPr>
            </a:lvl1pPr>
            <a:lvl2pPr marL="742950" indent="-285750" defTabSz="430213">
              <a:defRPr sz="2400">
                <a:solidFill>
                  <a:schemeClr val="tx1"/>
                </a:solidFill>
                <a:latin typeface="Times New Roman" charset="0"/>
                <a:ea typeface="MS PGothic" charset="0"/>
                <a:cs typeface="MS PGothic" charset="0"/>
              </a:defRPr>
            </a:lvl2pPr>
            <a:lvl3pPr marL="1143000" indent="-228600" defTabSz="430213">
              <a:defRPr sz="2400">
                <a:solidFill>
                  <a:schemeClr val="tx1"/>
                </a:solidFill>
                <a:latin typeface="Times New Roman" charset="0"/>
                <a:ea typeface="MS PGothic" charset="0"/>
                <a:cs typeface="MS PGothic" charset="0"/>
              </a:defRPr>
            </a:lvl3pPr>
            <a:lvl4pPr marL="1600200" indent="-228600" defTabSz="430213">
              <a:defRPr sz="2400">
                <a:solidFill>
                  <a:schemeClr val="tx1"/>
                </a:solidFill>
                <a:latin typeface="Times New Roman" charset="0"/>
                <a:ea typeface="MS PGothic" charset="0"/>
                <a:cs typeface="MS PGothic" charset="0"/>
              </a:defRPr>
            </a:lvl4pPr>
            <a:lvl5pPr marL="2057400" indent="-228600" defTabSz="430213">
              <a:defRPr sz="2400">
                <a:solidFill>
                  <a:schemeClr val="tx1"/>
                </a:solidFill>
                <a:latin typeface="Times New Roman" charset="0"/>
                <a:ea typeface="MS PGothic" charset="0"/>
                <a:cs typeface="MS PGothic" charset="0"/>
              </a:defRPr>
            </a:lvl5pPr>
            <a:lvl6pPr marL="2514600" indent="-228600" defTabSz="4302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302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302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302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spcBef>
                <a:spcPct val="20000"/>
              </a:spcBef>
              <a:buFont typeface="Arial" charset="0"/>
              <a:buChar char="•"/>
            </a:pPr>
            <a:r>
              <a:rPr lang="en-US" sz="2600" b="1" dirty="0" smtClean="0">
                <a:solidFill>
                  <a:schemeClr val="bg1"/>
                </a:solidFill>
                <a:latin typeface="Calibri" charset="0"/>
              </a:rPr>
              <a:t>Roadmap Study Team (RST) is up and running</a:t>
            </a:r>
          </a:p>
          <a:p>
            <a:pPr>
              <a:spcBef>
                <a:spcPct val="20000"/>
              </a:spcBef>
              <a:buFont typeface="Arial" charset="0"/>
              <a:buChar char="•"/>
            </a:pPr>
            <a:r>
              <a:rPr lang="en-US" sz="2600" b="1" dirty="0">
                <a:solidFill>
                  <a:schemeClr val="bg1"/>
                </a:solidFill>
                <a:latin typeface="Calibri" charset="0"/>
              </a:rPr>
              <a:t>T</a:t>
            </a:r>
            <a:r>
              <a:rPr lang="en-US" sz="2600" b="1" dirty="0" smtClean="0">
                <a:solidFill>
                  <a:schemeClr val="bg1"/>
                </a:solidFill>
                <a:latin typeface="Calibri" charset="0"/>
              </a:rPr>
              <a:t>elecoms now held every week (except for LPSC)</a:t>
            </a:r>
          </a:p>
          <a:p>
            <a:pPr>
              <a:spcBef>
                <a:spcPct val="20000"/>
              </a:spcBef>
              <a:buFont typeface="Arial" charset="0"/>
              <a:buChar char="•"/>
            </a:pPr>
            <a:r>
              <a:rPr lang="en-US" sz="2600" b="1" dirty="0" smtClean="0">
                <a:solidFill>
                  <a:schemeClr val="bg1"/>
                </a:solidFill>
                <a:latin typeface="Calibri" charset="0"/>
              </a:rPr>
              <a:t>Face-to-Face meetings held 13-14 October 2016 and 8-10 February 2017 in Towson, Maryland</a:t>
            </a:r>
          </a:p>
          <a:p>
            <a:pPr>
              <a:spcBef>
                <a:spcPct val="20000"/>
              </a:spcBef>
              <a:buFont typeface="Arial" charset="0"/>
              <a:buChar char="•"/>
            </a:pPr>
            <a:r>
              <a:rPr lang="en-US" sz="2600" b="1" dirty="0" smtClean="0">
                <a:solidFill>
                  <a:schemeClr val="bg1"/>
                </a:solidFill>
                <a:latin typeface="Calibri" charset="0"/>
              </a:rPr>
              <a:t>Current Draft report is 44 pages plus 57 pages of Appendices</a:t>
            </a:r>
          </a:p>
          <a:p>
            <a:pPr>
              <a:spcBef>
                <a:spcPct val="20000"/>
              </a:spcBef>
              <a:buFont typeface="Arial" charset="0"/>
              <a:buChar char="•"/>
            </a:pPr>
            <a:r>
              <a:rPr lang="en-US" sz="2600" b="1" dirty="0" smtClean="0">
                <a:solidFill>
                  <a:schemeClr val="bg1"/>
                </a:solidFill>
                <a:latin typeface="Calibri" charset="0"/>
              </a:rPr>
              <a:t>Poster on progress presented at Lunar and Planetary Science Conference </a:t>
            </a:r>
          </a:p>
          <a:p>
            <a:pPr>
              <a:spcBef>
                <a:spcPct val="20000"/>
              </a:spcBef>
              <a:buFont typeface="Arial" charset="0"/>
              <a:buChar char="•"/>
            </a:pPr>
            <a:r>
              <a:rPr lang="en-US" sz="2600" b="1" dirty="0" smtClean="0">
                <a:solidFill>
                  <a:schemeClr val="bg1"/>
                </a:solidFill>
                <a:latin typeface="Calibri" charset="0"/>
              </a:rPr>
              <a:t>Target completion of written report for April 2017 – prior to next PPBE – and still on track</a:t>
            </a:r>
          </a:p>
          <a:p>
            <a:pPr>
              <a:spcBef>
                <a:spcPct val="20000"/>
              </a:spcBef>
              <a:buFont typeface="Arial" charset="0"/>
              <a:buChar char="•"/>
            </a:pPr>
            <a:endParaRPr lang="en-US" sz="2800" b="1" dirty="0" smtClean="0">
              <a:solidFill>
                <a:schemeClr val="bg1"/>
              </a:solidFill>
              <a:latin typeface="Calibri" charset="0"/>
            </a:endParaRPr>
          </a:p>
        </p:txBody>
      </p:sp>
      <p:sp>
        <p:nvSpPr>
          <p:cNvPr id="2" name="Date Placeholder 1"/>
          <p:cNvSpPr>
            <a:spLocks noGrp="1"/>
          </p:cNvSpPr>
          <p:nvPr>
            <p:ph type="dt" sz="half" idx="10"/>
          </p:nvPr>
        </p:nvSpPr>
        <p:spPr/>
        <p:txBody>
          <a:bodyPr/>
          <a:lstStyle/>
          <a:p>
            <a:pPr>
              <a:defRPr/>
            </a:pPr>
            <a:r>
              <a:rPr lang="en-US" smtClean="0"/>
              <a:t>19 April 2017</a:t>
            </a:r>
            <a:endParaRPr lang="en-US" dirty="0"/>
          </a:p>
        </p:txBody>
      </p:sp>
      <p:sp>
        <p:nvSpPr>
          <p:cNvPr id="4" name="Footer Placeholder 3"/>
          <p:cNvSpPr>
            <a:spLocks noGrp="1"/>
          </p:cNvSpPr>
          <p:nvPr>
            <p:ph type="ftr" sz="quarter" idx="12"/>
          </p:nvPr>
        </p:nvSpPr>
        <p:spPr/>
        <p:txBody>
          <a:bodyPr/>
          <a:lstStyle/>
          <a:p>
            <a:pPr>
              <a:defRPr/>
            </a:pPr>
            <a:r>
              <a:rPr lang="en-US" smtClean="0"/>
              <a:t>PDS Management Council Face-to-Face Meeting</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5</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Planetary Data System</a:t>
            </a:r>
            <a:br>
              <a:rPr lang="en-US" dirty="0" smtClean="0"/>
            </a:br>
            <a:r>
              <a:rPr lang="en-US" dirty="0" smtClean="0"/>
              <a:t>aka PDS</a:t>
            </a:r>
            <a:endParaRPr lang="en-US" dirty="0"/>
          </a:p>
        </p:txBody>
      </p:sp>
      <p:sp>
        <p:nvSpPr>
          <p:cNvPr id="3" name="Content Placeholder 2"/>
          <p:cNvSpPr>
            <a:spLocks noGrp="1"/>
          </p:cNvSpPr>
          <p:nvPr>
            <p:ph idx="1"/>
          </p:nvPr>
        </p:nvSpPr>
        <p:spPr/>
        <p:txBody>
          <a:bodyPr/>
          <a:lstStyle/>
          <a:p>
            <a:r>
              <a:rPr lang="en-US" sz="2800" dirty="0" smtClean="0"/>
              <a:t>Up and running since 1990</a:t>
            </a:r>
          </a:p>
          <a:p>
            <a:r>
              <a:rPr lang="en-US" sz="2800" dirty="0" smtClean="0"/>
              <a:t>Responded to concerns raised that planetary data </a:t>
            </a:r>
            <a:r>
              <a:rPr lang="en-US" sz="2800" dirty="0"/>
              <a:t>being returned by scientific satellites was in danger of being </a:t>
            </a:r>
            <a:r>
              <a:rPr lang="en-US" sz="2800" dirty="0" smtClean="0"/>
              <a:t>lost</a:t>
            </a:r>
          </a:p>
          <a:p>
            <a:r>
              <a:rPr lang="en-US" sz="2800" dirty="0" smtClean="0"/>
              <a:t>The Committee </a:t>
            </a:r>
            <a:r>
              <a:rPr lang="en-US" sz="2800" dirty="0"/>
              <a:t>on Data Management and Computation (CODMAC) </a:t>
            </a:r>
            <a:r>
              <a:rPr lang="en-US" sz="2800" dirty="0" smtClean="0"/>
              <a:t>was chartered by the National Academies to </a:t>
            </a:r>
            <a:r>
              <a:rPr lang="en-US" sz="2800" dirty="0"/>
              <a:t>address </a:t>
            </a:r>
            <a:r>
              <a:rPr lang="en-US" sz="2800" dirty="0" smtClean="0"/>
              <a:t>the issue</a:t>
            </a:r>
          </a:p>
          <a:p>
            <a:r>
              <a:rPr lang="en-US" sz="2800" dirty="0" smtClean="0"/>
              <a:t>On </a:t>
            </a:r>
            <a:r>
              <a:rPr lang="en-US" sz="2800" dirty="0"/>
              <a:t>the basis of peer-reviewed proposals, discipline-oriented nodes were selected to form the core of the PDS.</a:t>
            </a:r>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6</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9231096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PDS Functionality</a:t>
            </a:r>
            <a:endParaRPr lang="en-US" dirty="0"/>
          </a:p>
        </p:txBody>
      </p:sp>
      <p:sp>
        <p:nvSpPr>
          <p:cNvPr id="3" name="Content Placeholder 2"/>
          <p:cNvSpPr>
            <a:spLocks noGrp="1"/>
          </p:cNvSpPr>
          <p:nvPr>
            <p:ph idx="1"/>
          </p:nvPr>
        </p:nvSpPr>
        <p:spPr>
          <a:xfrm>
            <a:off x="171450" y="1143000"/>
            <a:ext cx="8382000" cy="4789488"/>
          </a:xfrm>
        </p:spPr>
        <p:txBody>
          <a:bodyPr/>
          <a:lstStyle/>
          <a:p>
            <a:r>
              <a:rPr lang="en-US" sz="2200" dirty="0" smtClean="0"/>
              <a:t>Archives </a:t>
            </a:r>
            <a:r>
              <a:rPr lang="en-US" sz="2200" dirty="0"/>
              <a:t>electronic data products from NASA planetary missions, sponsored by NASA's Science Mission </a:t>
            </a:r>
            <a:r>
              <a:rPr lang="en-US" sz="2200" dirty="0" smtClean="0"/>
              <a:t>Directorate</a:t>
            </a:r>
          </a:p>
          <a:p>
            <a:r>
              <a:rPr lang="en-US" sz="2200" dirty="0" smtClean="0"/>
              <a:t>Makes peer-reviewed</a:t>
            </a:r>
            <a:r>
              <a:rPr lang="en-US" sz="2200" dirty="0"/>
              <a:t>, </a:t>
            </a:r>
            <a:r>
              <a:rPr lang="en-US" sz="2200" dirty="0" smtClean="0"/>
              <a:t>documented, data available </a:t>
            </a:r>
            <a:r>
              <a:rPr lang="en-US" sz="2200" dirty="0"/>
              <a:t>online to scientists and to the public without charge </a:t>
            </a:r>
            <a:endParaRPr lang="en-US" sz="2200" dirty="0" smtClean="0"/>
          </a:p>
          <a:p>
            <a:r>
              <a:rPr lang="en-US" sz="2200" dirty="0" smtClean="0"/>
              <a:t>Works </a:t>
            </a:r>
            <a:r>
              <a:rPr lang="en-US" sz="2200" dirty="0"/>
              <a:t>closely with project teams to help them design well-engineered products that can be released </a:t>
            </a:r>
            <a:r>
              <a:rPr lang="en-US" sz="2200" dirty="0" smtClean="0"/>
              <a:t>quickly</a:t>
            </a:r>
          </a:p>
          <a:p>
            <a:r>
              <a:rPr lang="en-US" sz="2200" dirty="0" smtClean="0"/>
              <a:t>Works </a:t>
            </a:r>
            <a:r>
              <a:rPr lang="en-US" sz="2200" dirty="0"/>
              <a:t>closely with the community to provide higher order data products (and new archive materials) by supporting investigators in NASA’s Planetary Data Archiving, Restoration, and Tools Program (PDART</a:t>
            </a:r>
            <a:r>
              <a:rPr lang="en-US" sz="2200" dirty="0" smtClean="0"/>
              <a:t>).</a:t>
            </a:r>
          </a:p>
          <a:p>
            <a:r>
              <a:rPr lang="en-US" sz="2200" dirty="0" smtClean="0"/>
              <a:t>Provides </a:t>
            </a:r>
            <a:r>
              <a:rPr lang="en-US" sz="2200" dirty="0"/>
              <a:t>teams of scientists to help users select and understand the </a:t>
            </a:r>
            <a:r>
              <a:rPr lang="en-US" sz="2200" dirty="0" smtClean="0"/>
              <a:t>data and offers </a:t>
            </a:r>
            <a:r>
              <a:rPr lang="en-US" sz="2200" dirty="0"/>
              <a:t>special processing for products tailored to the needs of individual users.</a:t>
            </a:r>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7</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169044288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Organizational Structure</a:t>
            </a:r>
            <a:endParaRPr lang="en-US" dirty="0"/>
          </a:p>
        </p:txBody>
      </p:sp>
      <p:sp>
        <p:nvSpPr>
          <p:cNvPr id="3" name="Content Placeholder 2"/>
          <p:cNvSpPr>
            <a:spLocks noGrp="1"/>
          </p:cNvSpPr>
          <p:nvPr>
            <p:ph idx="1"/>
          </p:nvPr>
        </p:nvSpPr>
        <p:spPr>
          <a:xfrm>
            <a:off x="57150" y="1447800"/>
            <a:ext cx="2552700" cy="4317551"/>
          </a:xfrm>
          <a:noFill/>
          <a:ln>
            <a:solidFill>
              <a:schemeClr val="bg1"/>
            </a:solidFill>
          </a:ln>
        </p:spPr>
        <p:txBody>
          <a:bodyPr/>
          <a:lstStyle/>
          <a:p>
            <a:r>
              <a:rPr lang="en-US" sz="2400" dirty="0" smtClean="0"/>
              <a:t>Federated system</a:t>
            </a:r>
          </a:p>
          <a:p>
            <a:r>
              <a:rPr lang="en-US" sz="2400" dirty="0" smtClean="0"/>
              <a:t>Eight </a:t>
            </a:r>
            <a:r>
              <a:rPr lang="en-US" sz="2400" i="1" dirty="0" smtClean="0"/>
              <a:t>Discipline Nodes </a:t>
            </a:r>
            <a:r>
              <a:rPr lang="en-US" sz="2400" dirty="0" smtClean="0"/>
              <a:t>(competed and distributed)</a:t>
            </a:r>
          </a:p>
          <a:p>
            <a:r>
              <a:rPr lang="en-US" sz="2400" dirty="0" smtClean="0"/>
              <a:t>Two technical support nodes (JPL)</a:t>
            </a:r>
          </a:p>
          <a:p>
            <a:r>
              <a:rPr lang="en-US" sz="2400" dirty="0" smtClean="0"/>
              <a:t>Project Office (GSFC)</a:t>
            </a:r>
          </a:p>
          <a:p>
            <a:endParaRPr lang="en-US" dirty="0" smtClean="0"/>
          </a:p>
          <a:p>
            <a:endParaRPr lang="en-US" dirty="0"/>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8</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1441480"/>
            <a:ext cx="5629048" cy="4349719"/>
          </a:xfrm>
          <a:prstGeom prst="rect">
            <a:avLst/>
          </a:prstGeom>
          <a:solidFill>
            <a:schemeClr val="bg1"/>
          </a:solidFill>
        </p:spPr>
      </p:pic>
    </p:spTree>
    <p:extLst>
      <p:ext uri="{BB962C8B-B14F-4D97-AF65-F5344CB8AC3E}">
        <p14:creationId xmlns:p14="http://schemas.microsoft.com/office/powerpoint/2010/main" val="16719994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PDS Requirements</a:t>
            </a:r>
            <a:endParaRPr lang="en-US" dirty="0"/>
          </a:p>
        </p:txBody>
      </p:sp>
      <p:sp>
        <p:nvSpPr>
          <p:cNvPr id="3" name="Content Placeholder 2"/>
          <p:cNvSpPr>
            <a:spLocks noGrp="1"/>
          </p:cNvSpPr>
          <p:nvPr>
            <p:ph idx="1"/>
          </p:nvPr>
        </p:nvSpPr>
        <p:spPr>
          <a:xfrm>
            <a:off x="228600" y="1313656"/>
            <a:ext cx="8305800" cy="4477544"/>
          </a:xfrm>
        </p:spPr>
        <p:txBody>
          <a:bodyPr/>
          <a:lstStyle/>
          <a:p>
            <a:pPr marL="457200" lvl="0" indent="-457200">
              <a:buFont typeface="+mj-lt"/>
              <a:buAutoNum type="arabicParenR"/>
            </a:pPr>
            <a:r>
              <a:rPr lang="en-US" sz="2000" dirty="0"/>
              <a:t>PDS will provide expertise to guide and assist missions, programs, and individuals to organize and document digital data supporting NASA's goals in planetary science and solar system exploration</a:t>
            </a:r>
            <a:r>
              <a:rPr lang="en-US" sz="2000" dirty="0" smtClean="0"/>
              <a:t>.</a:t>
            </a:r>
          </a:p>
          <a:p>
            <a:pPr marL="457200" lvl="0" indent="-457200">
              <a:buFont typeface="+mj-lt"/>
              <a:buAutoNum type="arabicParenR"/>
            </a:pPr>
            <a:endParaRPr lang="en-US" sz="2000" dirty="0"/>
          </a:p>
          <a:p>
            <a:pPr marL="457200" lvl="0" indent="-457200">
              <a:buFont typeface="+mj-lt"/>
              <a:buAutoNum type="arabicParenR"/>
            </a:pPr>
            <a:r>
              <a:rPr lang="en-US" sz="2000" dirty="0"/>
              <a:t>PDS will collect suitably organized and well-documented data into archives that are peer reviewed and maintained by members of the scientific community</a:t>
            </a:r>
            <a:r>
              <a:rPr lang="en-US" sz="2000" dirty="0" smtClean="0"/>
              <a:t>.</a:t>
            </a:r>
          </a:p>
          <a:p>
            <a:pPr marL="457200" lvl="0" indent="-457200">
              <a:buFont typeface="+mj-lt"/>
              <a:buAutoNum type="arabicParenR"/>
            </a:pPr>
            <a:endParaRPr lang="en-US" sz="2000" dirty="0"/>
          </a:p>
          <a:p>
            <a:pPr marL="457200" lvl="0" indent="-457200">
              <a:buFont typeface="+mj-lt"/>
              <a:buAutoNum type="arabicParenR"/>
            </a:pPr>
            <a:r>
              <a:rPr lang="en-US" sz="2000" dirty="0"/>
              <a:t>PDS will make these data accessible to users seeking to achieve NASA's goals for exploration and science</a:t>
            </a:r>
            <a:r>
              <a:rPr lang="en-US" sz="2000" dirty="0" smtClean="0"/>
              <a:t>.</a:t>
            </a:r>
          </a:p>
          <a:p>
            <a:pPr marL="457200" lvl="0" indent="-457200">
              <a:buFont typeface="+mj-lt"/>
              <a:buAutoNum type="arabicParenR"/>
            </a:pPr>
            <a:endParaRPr lang="en-US" sz="2000" dirty="0"/>
          </a:p>
          <a:p>
            <a:pPr marL="457200" lvl="0" indent="-457200">
              <a:buFont typeface="+mj-lt"/>
              <a:buAutoNum type="arabicParenR"/>
            </a:pPr>
            <a:r>
              <a:rPr lang="en-US" sz="2000" dirty="0"/>
              <a:t>PDS will ensure the long-term preservation of the data and maintain their usability.</a:t>
            </a:r>
            <a:endParaRPr lang="en-US" sz="2000" u="none" strike="noStrike" dirty="0">
              <a:effectLst/>
            </a:endParaRPr>
          </a:p>
        </p:txBody>
      </p:sp>
      <p:sp>
        <p:nvSpPr>
          <p:cNvPr id="4" name="Date Placeholder 3"/>
          <p:cNvSpPr>
            <a:spLocks noGrp="1"/>
          </p:cNvSpPr>
          <p:nvPr>
            <p:ph type="dt" sz="half" idx="10"/>
          </p:nvPr>
        </p:nvSpPr>
        <p:spPr/>
        <p:txBody>
          <a:bodyPr/>
          <a:lstStyle/>
          <a:p>
            <a:pPr>
              <a:defRPr/>
            </a:pPr>
            <a:r>
              <a:rPr lang="en-US" smtClean="0"/>
              <a:t>19 April 2017</a:t>
            </a:r>
            <a:endParaRPr lang="en-US" dirty="0"/>
          </a:p>
        </p:txBody>
      </p:sp>
      <p:sp>
        <p:nvSpPr>
          <p:cNvPr id="5" name="Slide Number Placeholder 4"/>
          <p:cNvSpPr>
            <a:spLocks noGrp="1"/>
          </p:cNvSpPr>
          <p:nvPr>
            <p:ph type="sldNum" sz="quarter" idx="11"/>
          </p:nvPr>
        </p:nvSpPr>
        <p:spPr/>
        <p:txBody>
          <a:bodyPr/>
          <a:lstStyle/>
          <a:p>
            <a:pPr>
              <a:defRPr/>
            </a:pPr>
            <a:fld id="{9A8912D1-84CD-ED47-93F9-E73F204A4D12}" type="slidenum">
              <a:rPr lang="en-US" smtClean="0"/>
              <a:pPr>
                <a:defRPr/>
              </a:pPr>
              <a:t>9</a:t>
            </a:fld>
            <a:endParaRPr lang="en-US" dirty="0"/>
          </a:p>
        </p:txBody>
      </p:sp>
      <p:sp>
        <p:nvSpPr>
          <p:cNvPr id="6" name="Footer Placeholder 5"/>
          <p:cNvSpPr>
            <a:spLocks noGrp="1"/>
          </p:cNvSpPr>
          <p:nvPr>
            <p:ph type="ftr" sz="quarter" idx="12"/>
          </p:nvPr>
        </p:nvSpPr>
        <p:spPr/>
        <p:txBody>
          <a:bodyPr/>
          <a:lstStyle/>
          <a:p>
            <a:pPr>
              <a:defRPr/>
            </a:pPr>
            <a:r>
              <a:rPr lang="en-US" smtClean="0"/>
              <a:t>PDS Management Council Face-to-Face Meeting</a:t>
            </a:r>
            <a:endParaRPr lang="en-US" dirty="0"/>
          </a:p>
        </p:txBody>
      </p:sp>
    </p:spTree>
    <p:extLst>
      <p:ext uri="{BB962C8B-B14F-4D97-AF65-F5344CB8AC3E}">
        <p14:creationId xmlns:p14="http://schemas.microsoft.com/office/powerpoint/2010/main" val="169012559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DS4 ORR Template-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PDS4 ORR Template-EN.potx</Template>
  <TotalTime>2080584404</TotalTime>
  <Words>2834</Words>
  <Application>Microsoft Macintosh PowerPoint</Application>
  <PresentationFormat>Custom</PresentationFormat>
  <Paragraphs>300</Paragraphs>
  <Slides>41</Slides>
  <Notes>2</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PDS4 ORR Template-EN</vt:lpstr>
      <vt:lpstr>PowerPoint Presentation</vt:lpstr>
      <vt:lpstr>Roadmap Study Status</vt:lpstr>
      <vt:lpstr>Issues Being Worked</vt:lpstr>
      <vt:lpstr>PowerPoint Presentation</vt:lpstr>
      <vt:lpstr>Status</vt:lpstr>
      <vt:lpstr>The Planetary Data System aka PDS</vt:lpstr>
      <vt:lpstr>PDS Functionality</vt:lpstr>
      <vt:lpstr>Current Organizational Structure</vt:lpstr>
      <vt:lpstr>PDS Requirements</vt:lpstr>
      <vt:lpstr>What Is PDS Not Intended to Do?</vt:lpstr>
      <vt:lpstr>What PDS does not do (1)</vt:lpstr>
      <vt:lpstr>What PDS does not do (2)</vt:lpstr>
      <vt:lpstr>PowerPoint Presentation</vt:lpstr>
      <vt:lpstr>Establishment of the Roadmap Activity </vt:lpstr>
      <vt:lpstr>Roadmap Study and Report</vt:lpstr>
      <vt:lpstr>Contents</vt:lpstr>
      <vt:lpstr>Activities Guided by Findings</vt:lpstr>
      <vt:lpstr>Status of Findings</vt:lpstr>
      <vt:lpstr>Finding 0</vt:lpstr>
      <vt:lpstr>Finding I</vt:lpstr>
      <vt:lpstr>Finding II</vt:lpstr>
      <vt:lpstr>Finding III</vt:lpstr>
      <vt:lpstr>Finding IV</vt:lpstr>
      <vt:lpstr>Finding V</vt:lpstr>
      <vt:lpstr>Finding VI</vt:lpstr>
      <vt:lpstr>Finding VII</vt:lpstr>
      <vt:lpstr>Finding VIII</vt:lpstr>
      <vt:lpstr>Finding IX</vt:lpstr>
      <vt:lpstr>Finding X</vt:lpstr>
      <vt:lpstr>Finding XI</vt:lpstr>
      <vt:lpstr>Finding XII</vt:lpstr>
      <vt:lpstr>Finding XIII</vt:lpstr>
      <vt:lpstr>Finding XIV</vt:lpstr>
      <vt:lpstr>Finding XV</vt:lpstr>
      <vt:lpstr>Appendices</vt:lpstr>
      <vt:lpstr>Challenge for the Next Decade</vt:lpstr>
      <vt:lpstr>The Final Word – From the Conclusion / Summary</vt:lpstr>
      <vt:lpstr>The Library of Alexandria</vt:lpstr>
      <vt:lpstr>The Library of Alexandria</vt:lpstr>
      <vt:lpstr>The Library of Alexandria</vt:lpstr>
      <vt:lpstr>The Library of Alexandria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Gaddis, Lisa R.</dc:creator>
  <cp:lastModifiedBy>Emily S Law</cp:lastModifiedBy>
  <cp:revision>1532</cp:revision>
  <cp:lastPrinted>2014-07-31T14:51:29Z</cp:lastPrinted>
  <dcterms:created xsi:type="dcterms:W3CDTF">2013-08-30T20:56:29Z</dcterms:created>
  <dcterms:modified xsi:type="dcterms:W3CDTF">2017-04-18T05:28:10Z</dcterms:modified>
</cp:coreProperties>
</file>