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300" r:id="rId2"/>
    <p:sldId id="708" r:id="rId3"/>
    <p:sldId id="671" r:id="rId4"/>
    <p:sldId id="676" r:id="rId5"/>
    <p:sldId id="709" r:id="rId6"/>
    <p:sldId id="707" r:id="rId7"/>
  </p:sldIdLst>
  <p:sldSz cx="9601200" cy="6858000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pluser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9B03"/>
    <a:srgbClr val="0000FF"/>
    <a:srgbClr val="00279F"/>
    <a:srgbClr val="474747"/>
    <a:srgbClr val="CECECE"/>
    <a:srgbClr val="DADADA"/>
    <a:srgbClr val="FCFEB9"/>
    <a:srgbClr val="C8FEC8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4597" autoAdjust="0"/>
  </p:normalViewPr>
  <p:slideViewPr>
    <p:cSldViewPr snapToGrid="0">
      <p:cViewPr varScale="1">
        <p:scale>
          <a:sx n="78" d="100"/>
          <a:sy n="78" d="100"/>
        </p:scale>
        <p:origin x="-672" y="-112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87688" y="8777288"/>
            <a:ext cx="760412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131" tIns="44868" rIns="88131" bIns="44868">
            <a:spAutoFit/>
          </a:bodyPr>
          <a:lstStyle>
            <a:lvl1pPr defTabSz="8763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39738" defTabSz="8763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76300" defTabSz="8763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16038" defTabSz="8763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54188" defTabSz="8763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11388" defTabSz="876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68588" defTabSz="876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25788" defTabSz="876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582988" defTabSz="876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dirty="0">
                <a:latin typeface="Arial" charset="0"/>
              </a:rPr>
              <a:t>Page </a:t>
            </a:r>
            <a:fld id="{C3F262BE-D8B9-4C72-ACD5-9A2B5C9881C1}" type="slidenum">
              <a:rPr lang="en-US" altLang="en-US" sz="1200">
                <a:latin typeface="Arial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82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86100" y="8777288"/>
            <a:ext cx="76041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131" tIns="44868" rIns="88131" bIns="44868">
            <a:spAutoFit/>
          </a:bodyPr>
          <a:lstStyle>
            <a:lvl1pPr defTabSz="8763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39738" defTabSz="8763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876300" defTabSz="8763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16038" defTabSz="8763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754188" defTabSz="8763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11388" defTabSz="876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668588" defTabSz="876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25788" defTabSz="876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582988" defTabSz="876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dirty="0">
                <a:latin typeface="Arial" charset="0"/>
              </a:rPr>
              <a:t>Page </a:t>
            </a:r>
            <a:fld id="{D69438D8-00E2-4C6C-A753-A3CFE114473C}" type="slidenum">
              <a:rPr lang="en-US" altLang="en-US" sz="1200">
                <a:latin typeface="Arial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3425" y="468313"/>
            <a:ext cx="5467350" cy="3905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8325"/>
            <a:ext cx="5083175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6" tIns="44868" rIns="91336" bIns="44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956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  </a:t>
            </a:r>
            <a:endParaRPr lang="en-US" altLang="en-US" sz="13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788" y="336550"/>
            <a:ext cx="5260975" cy="604838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6100" y="1304925"/>
            <a:ext cx="4171950" cy="454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0450" y="1304925"/>
            <a:ext cx="4173538" cy="454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  </a:t>
            </a:r>
            <a:endParaRPr lang="en-US" altLang="en-US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910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788" y="336550"/>
            <a:ext cx="5260975" cy="604838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46100" y="1304925"/>
            <a:ext cx="8497888" cy="4549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 userDrawn="1"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  </a:t>
            </a:r>
            <a:endParaRPr lang="en-US" altLang="en-US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66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6012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680960" y="0"/>
            <a:ext cx="192024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80060" y="274638"/>
            <a:ext cx="784098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80060" y="1600201"/>
            <a:ext cx="784098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922" y="158764"/>
            <a:ext cx="17986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38125" y="627474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April 2017</a:t>
            </a:r>
            <a:endParaRPr lang="en-US" sz="1200" dirty="0">
              <a:latin typeface="+mn-lt"/>
            </a:endParaRPr>
          </a:p>
        </p:txBody>
      </p:sp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  </a:t>
            </a:r>
            <a:endParaRPr lang="en-US" altLang="en-US" sz="1300" dirty="0"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75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aje.Korth@jhuapl.edu" TargetMode="External"/><Relationship Id="rId3" Type="http://schemas.openxmlformats.org/officeDocument/2006/relationships/hyperlink" Target="mailto:Elmain.Martinez@jpl.nasa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1436" y="1718941"/>
            <a:ext cx="7099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00B0F0"/>
                </a:solidFill>
                <a:latin typeface="+mn-lt"/>
              </a:rPr>
              <a:t>Europa Clipper Mission:</a:t>
            </a:r>
          </a:p>
          <a:p>
            <a:pPr algn="r"/>
            <a:r>
              <a:rPr lang="en-US" sz="3600" dirty="0" smtClean="0">
                <a:solidFill>
                  <a:srgbClr val="00B0F0"/>
                </a:solidFill>
                <a:latin typeface="+mn-lt"/>
              </a:rPr>
              <a:t>Status of Mission Interface</a:t>
            </a:r>
            <a:endParaRPr lang="en-US" sz="36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15987" y="3710692"/>
            <a:ext cx="7584674" cy="1752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endParaRPr lang="en-US" sz="2000" b="1" dirty="0" smtClean="0"/>
          </a:p>
          <a:p>
            <a:pPr marL="36576" indent="0" algn="r" fontAlgn="auto">
              <a:spcAft>
                <a:spcPts val="0"/>
              </a:spcAft>
              <a:buNone/>
            </a:pPr>
            <a:r>
              <a:rPr lang="en-US" sz="2400" b="1" dirty="0" smtClean="0"/>
              <a:t>Lisa Gaddis</a:t>
            </a:r>
          </a:p>
          <a:p>
            <a:pPr marL="36576" indent="0" algn="r" fontAlgn="auto"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PDS IMG: USGS, Astrogeology</a:t>
            </a:r>
          </a:p>
          <a:p>
            <a:pPr marL="36576" indent="0" algn="r" fontAlgn="auto">
              <a:spcAft>
                <a:spcPts val="0"/>
              </a:spcAft>
              <a:buNone/>
            </a:pPr>
            <a:endParaRPr lang="en-US" sz="1800" b="1" i="1" dirty="0">
              <a:solidFill>
                <a:srgbClr val="FFFF00"/>
              </a:solidFill>
            </a:endParaRPr>
          </a:p>
          <a:p>
            <a:pPr marL="36576" indent="0" algn="r" fontAlgn="auto">
              <a:spcAft>
                <a:spcPts val="0"/>
              </a:spcAft>
              <a:buNone/>
            </a:pPr>
            <a:r>
              <a:rPr lang="en-US" sz="1800" b="1" i="1" dirty="0" smtClean="0"/>
              <a:t>PDSMC F2F, April 20, 2017</a:t>
            </a:r>
            <a:endParaRPr lang="en-US" sz="18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1133"/>
              </p:ext>
            </p:extLst>
          </p:nvPr>
        </p:nvGraphicFramePr>
        <p:xfrm>
          <a:off x="0" y="1378"/>
          <a:ext cx="9601200" cy="120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3" imgW="9663120" imgH="1157040" progId="">
                  <p:embed/>
                </p:oleObj>
              </mc:Choice>
              <mc:Fallback>
                <p:oleObj r:id="rId3" imgW="9663120" imgH="11570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378"/>
                        <a:ext cx="9601200" cy="1203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67" y="164571"/>
            <a:ext cx="7840980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Europa Clipper Mission MI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723971" name="Rectangle 3"/>
          <p:cNvSpPr>
            <a:spLocks noGrp="1" noChangeArrowheads="1"/>
          </p:cNvSpPr>
          <p:nvPr>
            <p:ph idx="1"/>
          </p:nvPr>
        </p:nvSpPr>
        <p:spPr>
          <a:xfrm>
            <a:off x="338667" y="1417639"/>
            <a:ext cx="8763000" cy="4974694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1" dirty="0" err="1" smtClean="0"/>
              <a:t>Haje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Korth</a:t>
            </a:r>
            <a:r>
              <a:rPr lang="en-US" altLang="en-US" b="1" dirty="0" smtClean="0"/>
              <a:t> (</a:t>
            </a:r>
            <a:r>
              <a:rPr lang="en-US" b="1" dirty="0" smtClean="0">
                <a:hlinkClick r:id="rId2"/>
              </a:rPr>
              <a:t>Haje.Korth@jhuapl.edu</a:t>
            </a:r>
            <a:r>
              <a:rPr lang="en-US" b="1" dirty="0" smtClean="0"/>
              <a:t>) </a:t>
            </a:r>
            <a:r>
              <a:rPr lang="en-US" altLang="en-US" b="1" dirty="0" smtClean="0"/>
              <a:t>replaces Louise </a:t>
            </a:r>
            <a:r>
              <a:rPr lang="en-US" altLang="en-US" b="1" dirty="0" err="1" smtClean="0"/>
              <a:t>Prockter</a:t>
            </a:r>
            <a:r>
              <a:rPr lang="en-US" altLang="en-US" b="1" dirty="0" smtClean="0"/>
              <a:t> as Deputy PI and leadership POC for data archiving</a:t>
            </a:r>
          </a:p>
          <a:p>
            <a:r>
              <a:rPr lang="en-US" altLang="en-US" b="1" dirty="0" err="1" smtClean="0"/>
              <a:t>Elmain</a:t>
            </a:r>
            <a:r>
              <a:rPr lang="en-US" altLang="en-US" b="1" dirty="0" smtClean="0"/>
              <a:t> </a:t>
            </a:r>
            <a:r>
              <a:rPr lang="en-US" altLang="en-US" b="1" dirty="0"/>
              <a:t>Martinez </a:t>
            </a:r>
            <a:r>
              <a:rPr lang="en-US" altLang="en-US" b="1" dirty="0" smtClean="0"/>
              <a:t>is </a:t>
            </a:r>
            <a:r>
              <a:rPr lang="en-US" altLang="en-US" b="1" dirty="0"/>
              <a:t>Archive </a:t>
            </a:r>
            <a:r>
              <a:rPr lang="en-US" altLang="en-US" b="1" dirty="0" smtClean="0"/>
              <a:t>Lead at JPL</a:t>
            </a:r>
            <a:endParaRPr lang="en-US" altLang="en-US" b="1" dirty="0"/>
          </a:p>
          <a:p>
            <a:pPr lvl="1"/>
            <a:r>
              <a:rPr lang="en-US" altLang="en-US" dirty="0">
                <a:hlinkClick r:id="rId3"/>
              </a:rPr>
              <a:t>Elmain.Martinez@jpl.nasa.gov</a:t>
            </a:r>
            <a:endParaRPr lang="en-US" altLang="en-US" dirty="0"/>
          </a:p>
          <a:p>
            <a:pPr lvl="1"/>
            <a:r>
              <a:rPr lang="en-US" altLang="en-US" dirty="0" smtClean="0"/>
              <a:t>Manages DAWG, collaboration Web site</a:t>
            </a:r>
            <a:endParaRPr lang="en-US" altLang="en-US" dirty="0"/>
          </a:p>
          <a:p>
            <a:r>
              <a:rPr lang="en-US" altLang="en-US" b="1" dirty="0" smtClean="0"/>
              <a:t>Delivered PDS information in April, 2016</a:t>
            </a:r>
          </a:p>
          <a:p>
            <a:pPr lvl="1"/>
            <a:r>
              <a:rPr lang="en-US" altLang="en-US" dirty="0" smtClean="0"/>
              <a:t>PDS and PDS4 information and contacts, sample docs</a:t>
            </a:r>
          </a:p>
          <a:p>
            <a:pPr lvl="1"/>
            <a:r>
              <a:rPr lang="en-US" altLang="en-US" dirty="0" smtClean="0"/>
              <a:t>Proposed schedule</a:t>
            </a:r>
          </a:p>
          <a:p>
            <a:pPr lvl="1"/>
            <a:r>
              <a:rPr lang="en-US" altLang="en-US" dirty="0" smtClean="0"/>
              <a:t>PDS Instrument Leads (POCs)</a:t>
            </a:r>
          </a:p>
          <a:p>
            <a:r>
              <a:rPr lang="en-US" altLang="en-US" b="1" dirty="0" smtClean="0"/>
              <a:t>ECM identified instrument POCs in July 2016</a:t>
            </a:r>
            <a:endParaRPr lang="en-US" altLang="en-US" b="1" dirty="0"/>
          </a:p>
          <a:p>
            <a:r>
              <a:rPr lang="en-US" altLang="en-US" b="1" dirty="0" smtClean="0"/>
              <a:t>MOU signed by IMG and ECM representatives in early April 2017 </a:t>
            </a:r>
            <a:endParaRPr lang="en-US" altLang="en-US" b="1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  2</a:t>
            </a:r>
            <a:endParaRPr lang="en-US" altLang="en-US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4708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67" y="164571"/>
            <a:ext cx="7840980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Europa Clipper Mission MI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723971" name="Rectangle 3"/>
          <p:cNvSpPr>
            <a:spLocks noGrp="1" noChangeArrowheads="1"/>
          </p:cNvSpPr>
          <p:nvPr>
            <p:ph idx="1"/>
          </p:nvPr>
        </p:nvSpPr>
        <p:spPr>
          <a:xfrm>
            <a:off x="338667" y="1417639"/>
            <a:ext cx="8763000" cy="4974694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1" dirty="0" smtClean="0"/>
              <a:t>Updated archiving schedule available</a:t>
            </a:r>
          </a:p>
          <a:p>
            <a:pPr lvl="1"/>
            <a:r>
              <a:rPr lang="en-US" altLang="en-US" dirty="0" smtClean="0"/>
              <a:t>Delayed because of budget reductions</a:t>
            </a:r>
          </a:p>
          <a:p>
            <a:pPr lvl="1"/>
            <a:r>
              <a:rPr lang="en-US" altLang="en-US" dirty="0" smtClean="0"/>
              <a:t>IMG continues informal monthly </a:t>
            </a:r>
            <a:r>
              <a:rPr lang="en-US" altLang="en-US" dirty="0" err="1" smtClean="0"/>
              <a:t>telecons</a:t>
            </a:r>
            <a:r>
              <a:rPr lang="en-US" altLang="en-US" dirty="0" smtClean="0"/>
              <a:t> with </a:t>
            </a:r>
            <a:r>
              <a:rPr lang="en-US" altLang="en-US" dirty="0" err="1" smtClean="0"/>
              <a:t>Elmain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Pre-PSG DAWG meeting TBD </a:t>
            </a:r>
            <a:r>
              <a:rPr lang="en-US" altLang="en-US" dirty="0" smtClean="0">
                <a:solidFill>
                  <a:srgbClr val="FE9B03"/>
                </a:solidFill>
              </a:rPr>
              <a:t>(soon?)</a:t>
            </a:r>
          </a:p>
          <a:p>
            <a:pPr lvl="2"/>
            <a:r>
              <a:rPr lang="en-US" altLang="en-US" dirty="0" smtClean="0"/>
              <a:t>ECM and PDS Instrument POCs, if possible</a:t>
            </a:r>
          </a:p>
          <a:p>
            <a:pPr lvl="1"/>
            <a:r>
              <a:rPr lang="en-US" altLang="en-US" dirty="0" smtClean="0"/>
              <a:t>ECM PSG </a:t>
            </a:r>
            <a:r>
              <a:rPr lang="en-US" altLang="en-US" dirty="0"/>
              <a:t>meeting in May 17-19 in Columbia, </a:t>
            </a:r>
            <a:r>
              <a:rPr lang="en-US" altLang="en-US" dirty="0" smtClean="0"/>
              <a:t>MD</a:t>
            </a:r>
          </a:p>
          <a:p>
            <a:pPr lvl="2"/>
            <a:r>
              <a:rPr lang="en-US" altLang="en-US" dirty="0" smtClean="0"/>
              <a:t>I </a:t>
            </a:r>
            <a:r>
              <a:rPr lang="en-US" altLang="en-US" dirty="0"/>
              <a:t>will </a:t>
            </a:r>
            <a:r>
              <a:rPr lang="en-US" altLang="en-US" dirty="0" smtClean="0"/>
              <a:t>attend for PDS</a:t>
            </a:r>
          </a:p>
          <a:p>
            <a:pPr lvl="1"/>
            <a:r>
              <a:rPr lang="en-US" altLang="en-US" dirty="0" smtClean="0"/>
              <a:t>First formal DAWG scheduled for ~</a:t>
            </a:r>
            <a:r>
              <a:rPr lang="en-US" altLang="en-US" dirty="0" smtClean="0">
                <a:solidFill>
                  <a:srgbClr val="FE9B03"/>
                </a:solidFill>
              </a:rPr>
              <a:t>Sept 2017</a:t>
            </a:r>
          </a:p>
          <a:p>
            <a:r>
              <a:rPr lang="en-US" altLang="en-US" b="1" dirty="0" err="1" smtClean="0"/>
              <a:t>Elmain</a:t>
            </a:r>
            <a:r>
              <a:rPr lang="en-US" altLang="en-US" b="1" dirty="0" smtClean="0"/>
              <a:t> now working on:</a:t>
            </a:r>
          </a:p>
          <a:p>
            <a:pPr lvl="1"/>
            <a:r>
              <a:rPr lang="en-US" altLang="en-US" dirty="0"/>
              <a:t>U</a:t>
            </a:r>
            <a:r>
              <a:rPr lang="en-US" altLang="en-US" dirty="0" smtClean="0"/>
              <a:t>pdates to </a:t>
            </a:r>
            <a:r>
              <a:rPr lang="en-US" dirty="0"/>
              <a:t>Europa Clipper Science Data Sharing, Management, and Archive Plan (DSMAP</a:t>
            </a:r>
            <a:r>
              <a:rPr lang="en-US" dirty="0" smtClean="0"/>
              <a:t>)</a:t>
            </a:r>
          </a:p>
          <a:p>
            <a:pPr lvl="1"/>
            <a:r>
              <a:rPr lang="en-US" altLang="en-US" dirty="0" smtClean="0"/>
              <a:t>Setting up collaboration Web site</a:t>
            </a:r>
          </a:p>
          <a:p>
            <a:pPr lvl="1"/>
            <a:r>
              <a:rPr lang="en-US" altLang="en-US" dirty="0" smtClean="0"/>
              <a:t>Will attend PDS4 training at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Planetary Data Workshop on June 14, 2017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  3</a:t>
            </a:r>
            <a:endParaRPr lang="en-US" altLang="en-US" sz="1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9062" y="304021"/>
            <a:ext cx="7249693" cy="604838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Current Archiving Schedule</a:t>
            </a:r>
            <a:endParaRPr lang="en-US" altLang="en-US" sz="4000" b="1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</a:t>
            </a:r>
            <a:r>
              <a:rPr lang="en-US" altLang="en-US" sz="1300" dirty="0">
                <a:latin typeface="+mn-lt"/>
              </a:rPr>
              <a:t>4</a:t>
            </a:r>
          </a:p>
        </p:txBody>
      </p:sp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/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46" y="1254675"/>
            <a:ext cx="9000595" cy="4887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98" y="355801"/>
            <a:ext cx="7784882" cy="604838"/>
          </a:xfrm>
        </p:spPr>
        <p:txBody>
          <a:bodyPr>
            <a:no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ECM: Instrument Team POC Assignments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15</a:t>
            </a:r>
            <a:endParaRPr lang="en-US" altLang="en-US" sz="1300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041898"/>
              </p:ext>
            </p:extLst>
          </p:nvPr>
        </p:nvGraphicFramePr>
        <p:xfrm>
          <a:off x="358141" y="1196343"/>
          <a:ext cx="8958896" cy="5352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836">
                  <a:extLst>
                    <a:ext uri="{9D8B030D-6E8A-4147-A177-3AD203B41FA5}">
                      <a16:colId xmlns:a16="http://schemas.microsoft.com/office/drawing/2014/main" xmlns="" val="1714112148"/>
                    </a:ext>
                  </a:extLst>
                </a:gridCol>
                <a:gridCol w="2159525">
                  <a:extLst>
                    <a:ext uri="{9D8B030D-6E8A-4147-A177-3AD203B41FA5}">
                      <a16:colId xmlns:a16="http://schemas.microsoft.com/office/drawing/2014/main" xmlns="" val="3341523548"/>
                    </a:ext>
                  </a:extLst>
                </a:gridCol>
                <a:gridCol w="563354">
                  <a:extLst>
                    <a:ext uri="{9D8B030D-6E8A-4147-A177-3AD203B41FA5}">
                      <a16:colId xmlns:a16="http://schemas.microsoft.com/office/drawing/2014/main" xmlns="" val="1573222342"/>
                    </a:ext>
                  </a:extLst>
                </a:gridCol>
                <a:gridCol w="2362957">
                  <a:extLst>
                    <a:ext uri="{9D8B030D-6E8A-4147-A177-3AD203B41FA5}">
                      <a16:colId xmlns:a16="http://schemas.microsoft.com/office/drawing/2014/main" xmlns="" val="3682029900"/>
                    </a:ext>
                  </a:extLst>
                </a:gridCol>
                <a:gridCol w="1549224">
                  <a:extLst>
                    <a:ext uri="{9D8B030D-6E8A-4147-A177-3AD203B41FA5}">
                      <a16:colId xmlns:a16="http://schemas.microsoft.com/office/drawing/2014/main" xmlns="" val="2538969991"/>
                    </a:ext>
                  </a:extLst>
                </a:gridCol>
              </a:tblGrid>
              <a:tr h="156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Instrument Team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Instrument Archiving Lead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PDS Node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Primary Node POC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Secondary Node POC (if any)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4191315727"/>
                  </a:ext>
                </a:extLst>
              </a:tr>
              <a:tr h="308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Plasma Instrument for Magnetic Sounding (PIMS)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Joe Westlake (sjoy@igpp.ucla.edu)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PPI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Joe Mafi (jmafi@igpp.ucla.edu 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3661768365"/>
                  </a:ext>
                </a:extLst>
              </a:tr>
              <a:tr h="308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Interior Characterization of Europa using Magnetometry (ICEMAG)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Steve Joy (BTrantham@swri.edu)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PPI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Joe Mafi (jmafi@igpp.ucla.edu 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662424970"/>
                  </a:ext>
                </a:extLst>
              </a:tr>
              <a:tr h="308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Mapping Imaging Spectrometer for Europa (MISE)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Sarah Lundeen (sarah.r.lundeen@jpl.nasa.gov)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 Guinness (guinness@wunder.wustl.edu)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Matt Tiscareno (matt@seti.org)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1904955438"/>
                  </a:ext>
                </a:extLst>
              </a:tr>
              <a:tr h="308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Europa Imaging System (EIS)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Wes Patterson (Gerald.Patterson@jhuapl.edu)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IMG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Moses Milazzo (moses@usgs.gov)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Matt Tiscareno (matt@seti.org)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160268421"/>
                  </a:ext>
                </a:extLst>
              </a:tr>
              <a:tr h="308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Radar for Europa Assessment and Sounding: Ocean to Near-Surface (REASON)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Duncan Young (duncan@ig.utexas.edu)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 Guinness (guinness@wunder.wustl.edu)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3864192469"/>
                  </a:ext>
                </a:extLst>
              </a:tr>
              <a:tr h="308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Europa Thermal Emission Imaging System (E-THEMIS)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Kim Murray (kim.murray@asu.edu)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IMG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Jordam Padams (Jordan.H.Padams@jpl.nasa.gov)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Matt Tiscareno (matt@seti.org)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2981815862"/>
                  </a:ext>
                </a:extLst>
              </a:tr>
              <a:tr h="308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Mass Spectrometer for Planetary Exploration/Europa (MASPEX)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Rebecca Perryman (rperryman@swri.edu)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Lyle Huber (lhuber@nmsu.edu)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2282534506"/>
                  </a:ext>
                </a:extLst>
              </a:tr>
              <a:tr h="156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Ultraviolet Spectrograph/Europa (UVS)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Brad Trantham (BTrantham@swri.edu)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Lyle Huber (lhuber@nmsu.edu)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2890513534"/>
                  </a:ext>
                </a:extLst>
              </a:tr>
              <a:tr h="308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Surface Dust Mass Analyzer (SUDA)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David James (David.James@lasp.colorado.edu)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SBN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Carol Neese (neese@psi.edu)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224988027"/>
                  </a:ext>
                </a:extLst>
              </a:tr>
              <a:tr h="495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TECH DEVELOPMENT: Space Environmental and Composition Investigation near the Europan Surface (SPECIES)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(ATM)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Lyle Huber (lhuber@nmsu.edu)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3191046752"/>
                  </a:ext>
                </a:extLst>
              </a:tr>
              <a:tr h="156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Gravity Science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TBD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Richard Simpson (radiosci@att.net)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9" marR="4109" marT="4109" marB="0" anchor="b"/>
                </a:tc>
                <a:extLst>
                  <a:ext uri="{0D108BD9-81ED-4DB2-BD59-A6C34878D82A}">
                    <a16:rowId xmlns:a16="http://schemas.microsoft.com/office/drawing/2014/main" xmlns="" val="539019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26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215371"/>
            <a:ext cx="7840980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Europa Mission: PDS TBD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723971" name="Rectangle 3"/>
          <p:cNvSpPr>
            <a:spLocks noGrp="1" noChangeArrowheads="1"/>
          </p:cNvSpPr>
          <p:nvPr>
            <p:ph idx="1"/>
          </p:nvPr>
        </p:nvSpPr>
        <p:spPr>
          <a:xfrm>
            <a:off x="668866" y="1358371"/>
            <a:ext cx="8424333" cy="4842145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PDS POCs to contact Instrument POCs</a:t>
            </a:r>
            <a:endParaRPr lang="en-US" altLang="en-US" dirty="0"/>
          </a:p>
          <a:p>
            <a:pPr lvl="1"/>
            <a:r>
              <a:rPr lang="en-US" altLang="en-US" dirty="0" smtClean="0"/>
              <a:t>Additional examples of docs (ICDs, etc.)</a:t>
            </a:r>
          </a:p>
          <a:p>
            <a:pPr lvl="1"/>
            <a:r>
              <a:rPr lang="en-US" altLang="en-US" dirty="0" smtClean="0"/>
              <a:t>Assistance with reviewing</a:t>
            </a:r>
          </a:p>
          <a:p>
            <a:pPr lvl="1"/>
            <a:r>
              <a:rPr lang="en-US" altLang="en-US" dirty="0" smtClean="0"/>
              <a:t>Any sample labels, PDS4 guidance, tools</a:t>
            </a:r>
          </a:p>
          <a:p>
            <a:r>
              <a:rPr lang="en-US" altLang="en-US" dirty="0" smtClean="0"/>
              <a:t>Stay tuned for information on</a:t>
            </a:r>
          </a:p>
          <a:p>
            <a:pPr lvl="1"/>
            <a:r>
              <a:rPr lang="en-US" altLang="en-US" dirty="0" smtClean="0"/>
              <a:t>Introductory DAWG in </a:t>
            </a:r>
            <a:r>
              <a:rPr lang="en-US" altLang="en-US" dirty="0" smtClean="0">
                <a:solidFill>
                  <a:srgbClr val="FE9B03"/>
                </a:solidFill>
              </a:rPr>
              <a:t>April/May 2017 (?)</a:t>
            </a:r>
          </a:p>
          <a:p>
            <a:pPr lvl="1"/>
            <a:r>
              <a:rPr lang="en-US" altLang="en-US" dirty="0" smtClean="0"/>
              <a:t>Collaboration Web site or Wiki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7431087" y="6200516"/>
            <a:ext cx="1809750" cy="425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sz="1300" dirty="0" smtClean="0">
                <a:latin typeface="Times" panose="02020603050405020304" pitchFamily="18" charset="0"/>
              </a:rPr>
              <a:t>	</a:t>
            </a:r>
            <a:r>
              <a:rPr lang="en-US" altLang="en-US" sz="1300" dirty="0" smtClean="0">
                <a:latin typeface="+mn-lt"/>
              </a:rPr>
              <a:t>             6</a:t>
            </a:r>
            <a:endParaRPr lang="en-US" altLang="en-US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231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3546</TotalTime>
  <Pages>1</Pages>
  <Words>558</Words>
  <Application>Microsoft Macintosh PowerPoint</Application>
  <PresentationFormat>Custom</PresentationFormat>
  <Paragraphs>106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PowerPoint Presentation</vt:lpstr>
      <vt:lpstr>Europa Clipper Mission MI</vt:lpstr>
      <vt:lpstr>Europa Clipper Mission MI</vt:lpstr>
      <vt:lpstr>Current Archiving Schedule</vt:lpstr>
      <vt:lpstr>ECM: Instrument Team POC Assignments</vt:lpstr>
      <vt:lpstr>Europa Mission: PDS TBD</vt:lpstr>
    </vt:vector>
  </TitlesOfParts>
  <Company>Washington University in St. Louis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Slavney</dc:creator>
  <dc:description>New Color Logo</dc:description>
  <cp:lastModifiedBy>Emily S Law</cp:lastModifiedBy>
  <cp:revision>135</cp:revision>
  <cp:lastPrinted>2002-01-02T16:47:42Z</cp:lastPrinted>
  <dcterms:created xsi:type="dcterms:W3CDTF">2005-07-14T16:29:51Z</dcterms:created>
  <dcterms:modified xsi:type="dcterms:W3CDTF">2017-04-17T18:52:23Z</dcterms:modified>
</cp:coreProperties>
</file>