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6" r:id="rId2"/>
    <p:sldId id="269" r:id="rId3"/>
    <p:sldId id="270" r:id="rId4"/>
    <p:sldId id="272" r:id="rId5"/>
    <p:sldId id="267" r:id="rId6"/>
    <p:sldId id="268" r:id="rId7"/>
    <p:sldId id="271" r:id="rId8"/>
    <p:sldId id="273" r:id="rId9"/>
    <p:sldId id="276" r:id="rId10"/>
    <p:sldId id="274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B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9" autoAdjust="0"/>
  </p:normalViewPr>
  <p:slideViewPr>
    <p:cSldViewPr snapToGrid="0" snapToObjects="1">
      <p:cViewPr varScale="1">
        <p:scale>
          <a:sx n="66" d="100"/>
          <a:sy n="66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PDART14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ATM</c:v>
                </c:pt>
                <c:pt idx="1">
                  <c:v>GEO</c:v>
                </c:pt>
                <c:pt idx="2">
                  <c:v>IMG</c:v>
                </c:pt>
                <c:pt idx="3">
                  <c:v>NAIF</c:v>
                </c:pt>
                <c:pt idx="4">
                  <c:v>PPI</c:v>
                </c:pt>
                <c:pt idx="5">
                  <c:v>RMS</c:v>
                </c:pt>
                <c:pt idx="6">
                  <c:v>SBN</c:v>
                </c:pt>
                <c:pt idx="7">
                  <c:v>USGS Mapping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6.0</c:v>
                </c:pt>
                <c:pt idx="1">
                  <c:v>7.0</c:v>
                </c:pt>
                <c:pt idx="2">
                  <c:v>4.0</c:v>
                </c:pt>
                <c:pt idx="3">
                  <c:v>0.5</c:v>
                </c:pt>
                <c:pt idx="4">
                  <c:v>1.0</c:v>
                </c:pt>
                <c:pt idx="5">
                  <c:v>3.5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PDART15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ATM</c:v>
                </c:pt>
                <c:pt idx="1">
                  <c:v>GEO</c:v>
                </c:pt>
                <c:pt idx="2">
                  <c:v>IMG</c:v>
                </c:pt>
                <c:pt idx="3">
                  <c:v>NAIF</c:v>
                </c:pt>
                <c:pt idx="4">
                  <c:v>PPI</c:v>
                </c:pt>
                <c:pt idx="5">
                  <c:v>RMS</c:v>
                </c:pt>
                <c:pt idx="6">
                  <c:v>SBN</c:v>
                </c:pt>
                <c:pt idx="7">
                  <c:v>USGS Mapping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5.0</c:v>
                </c:pt>
                <c:pt idx="1">
                  <c:v>7.0</c:v>
                </c:pt>
                <c:pt idx="2">
                  <c:v>5.0</c:v>
                </c:pt>
                <c:pt idx="3">
                  <c:v>0.5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PDART16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ATM</c:v>
                </c:pt>
                <c:pt idx="1">
                  <c:v>GEO</c:v>
                </c:pt>
                <c:pt idx="2">
                  <c:v>IMG</c:v>
                </c:pt>
                <c:pt idx="3">
                  <c:v>NAIF</c:v>
                </c:pt>
                <c:pt idx="4">
                  <c:v>PPI</c:v>
                </c:pt>
                <c:pt idx="5">
                  <c:v>RMS</c:v>
                </c:pt>
                <c:pt idx="6">
                  <c:v>SBN</c:v>
                </c:pt>
                <c:pt idx="7">
                  <c:v>USGS Mapping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4.0</c:v>
                </c:pt>
                <c:pt idx="1">
                  <c:v>4.0</c:v>
                </c:pt>
                <c:pt idx="2">
                  <c:v>3.0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  <c:pt idx="6">
                  <c:v>4.0</c:v>
                </c:pt>
                <c:pt idx="7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774472"/>
        <c:axId val="-2129771496"/>
      </c:barChart>
      <c:catAx>
        <c:axId val="-21297744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9771496"/>
        <c:crosses val="autoZero"/>
        <c:auto val="1"/>
        <c:lblAlgn val="ctr"/>
        <c:lblOffset val="100"/>
        <c:noMultiLvlLbl val="0"/>
      </c:catAx>
      <c:valAx>
        <c:axId val="-2129771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9774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50127-9F9B-EF4E-B894-480A314D5240}" type="datetimeFigureOut">
              <a:rPr lang="en-US" smtClean="0"/>
              <a:pPr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17AC3-CED9-DC45-94B7-84D8A1473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3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127BA-0CFA-8B4E-95CB-CDBC28ACDC35}" type="datetimeFigureOut">
              <a:rPr lang="en-US" smtClean="0"/>
              <a:pPr/>
              <a:t>4/18/17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91B8-DFC2-314D-8DF9-E0ECAB0F2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5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0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8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1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3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5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11/9/15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Discovery Briefing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3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128C-13E4-FA45-96A5-62B4296D77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msu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312" y="173692"/>
            <a:ext cx="944938" cy="1079929"/>
          </a:xfrm>
          <a:prstGeom prst="rect">
            <a:avLst/>
          </a:prstGeom>
        </p:spPr>
      </p:pic>
      <p:pic>
        <p:nvPicPr>
          <p:cNvPr id="9" name="Picture 8" descr="PDS_Planets-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5" y="54280"/>
            <a:ext cx="2002799" cy="119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5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3416"/>
            <a:ext cx="7772400" cy="1470025"/>
          </a:xfrm>
        </p:spPr>
        <p:txBody>
          <a:bodyPr/>
          <a:lstStyle/>
          <a:p>
            <a:r>
              <a:rPr lang="en-US" dirty="0" smtClean="0"/>
              <a:t>Experiences with Data Providers from PDART/DAP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5314"/>
            <a:ext cx="6400800" cy="27010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Nancy Chanover &amp; Lynn </a:t>
            </a:r>
            <a:r>
              <a:rPr lang="en-US" dirty="0" err="1" smtClean="0"/>
              <a:t>Neakrase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PDS MC F2F Meeting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Pasadena, CA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19-20 April 2017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1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8" y="67190"/>
            <a:ext cx="6045461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Q1 Take-Away Points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The data providers don’t always know which node they should be talking to!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Should we consider standardizing our initial contact letter once they have been notified of selection?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Frequent contact/reminders tend to work well for keeping the archiving task on their radar.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5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8" y="67190"/>
            <a:ext cx="6045461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Q2: </a:t>
            </a:r>
            <a:r>
              <a:rPr lang="en-US" sz="2400" i="1" dirty="0" smtClean="0">
                <a:solidFill>
                  <a:srgbClr val="0000FF"/>
                </a:solidFill>
              </a:rPr>
              <a:t>Have you provided label </a:t>
            </a:r>
            <a:r>
              <a:rPr lang="en-US" sz="2400" i="1" dirty="0">
                <a:solidFill>
                  <a:srgbClr val="0000FF"/>
                </a:solidFill>
              </a:rPr>
              <a:t>t</a:t>
            </a:r>
            <a:r>
              <a:rPr lang="en-US" sz="2400" i="1" dirty="0" smtClean="0">
                <a:solidFill>
                  <a:srgbClr val="0000FF"/>
                </a:solidFill>
              </a:rPr>
              <a:t>emplates and/or PDS4 training for Your data </a:t>
            </a:r>
            <a:r>
              <a:rPr lang="en-US" sz="2400" i="1" dirty="0">
                <a:solidFill>
                  <a:srgbClr val="0000FF"/>
                </a:solidFill>
              </a:rPr>
              <a:t>p</a:t>
            </a:r>
            <a:r>
              <a:rPr lang="en-US" sz="2400" i="1" dirty="0" smtClean="0">
                <a:solidFill>
                  <a:srgbClr val="0000FF"/>
                </a:solidFill>
              </a:rPr>
              <a:t>roviders?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136"/>
            <a:ext cx="8229600" cy="485021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ATM: label templates, partially filled in references, 3 actively producing labels on schedule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NAIF: No, plan to work one-on-one w/provider (@ JPL)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IMG: label templates for the 2 on schedule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GEO: label templates (asked for samples of data and designed labels for them), also offer in-house label generation software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RMS: No, but effectively yes for 2 (as members of proposal team, not as PDS)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SBN: have training and sample data for OLAF so don’t need special PDS4 training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1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8" y="67190"/>
            <a:ext cx="6045461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Q2 Take-Away Points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Hands-on PDS4 training to support PDART/DAP archiving efforts is needed!  This will be offered at the upcoming Planetary Data Workshop.  </a:t>
            </a:r>
            <a:r>
              <a:rPr lang="en-US" sz="2600" dirty="0" smtClean="0">
                <a:solidFill>
                  <a:srgbClr val="FF0000"/>
                </a:solidFill>
              </a:rPr>
              <a:t>Should the PDS consider offering these trainings every ~ 6 months?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The PDS4 documentation is not mature enough yet for data providers to be expected to do this on their own.  [Susie has been revising the DPH to help address this!]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68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928" y="31916"/>
            <a:ext cx="6221843" cy="135555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Q3: </a:t>
            </a:r>
            <a:r>
              <a:rPr lang="en-US" sz="2400" i="1" dirty="0" smtClean="0">
                <a:solidFill>
                  <a:srgbClr val="0000FF"/>
                </a:solidFill>
              </a:rPr>
              <a:t>Have your interactions w/derived data providers necessitated an adjustment in FTEs dedicated to this task?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136"/>
            <a:ext cx="8229600" cy="4850214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ATM: Yes, 2 students for ELSA development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NAIF: N/A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IMG: Yes, 1 new FTE @ USGS, 3 new hires at JPL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GEO: Yes, hired a student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RMS: Yes, estimate 0.2 FTE/DAP recipient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SBN: dedicating 2.5 FTE over next 2 </a:t>
            </a:r>
            <a:r>
              <a:rPr lang="en-US" sz="2600" dirty="0" err="1" smtClean="0"/>
              <a:t>yrs</a:t>
            </a:r>
            <a:r>
              <a:rPr lang="en-US" sz="2600" dirty="0" smtClean="0"/>
              <a:t> for OLAF overhaul to support R&amp;A archiving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1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9" y="67190"/>
            <a:ext cx="5563346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Q3 Take-Away Points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Mission requirements have not gone away so the work associated with supporting PDART/other DAP archiving is in addition to (not replacing) other node tasks.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Providers of derived data generally do not have the instrument team infrastructure that mission data providers would have; they are frequently working alone or with one other person (potentially a student) on the archiving tasks.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There is a learning curve associated with PDS4 so the nodes naturally need to provide a substantial amount of support at this stage.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72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928" y="31916"/>
            <a:ext cx="6221843" cy="135555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Q4: </a:t>
            </a:r>
            <a:r>
              <a:rPr lang="en-US" sz="2400" i="1" dirty="0" smtClean="0">
                <a:solidFill>
                  <a:srgbClr val="0000FF"/>
                </a:solidFill>
              </a:rPr>
              <a:t>How helpful was it to receive the selection list from NASA HQ, and did it result in earlier communication with the data providers?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136"/>
            <a:ext cx="8229600" cy="4850214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ATM: Very helpful; node initiated contact in all cases</a:t>
            </a:r>
            <a:endParaRPr lang="en-US" sz="2600" b="1" dirty="0" smtClean="0"/>
          </a:p>
          <a:p>
            <a:pPr>
              <a:spcAft>
                <a:spcPts val="1800"/>
              </a:spcAft>
            </a:pPr>
            <a:r>
              <a:rPr lang="en-US" sz="2600" dirty="0" smtClean="0"/>
              <a:t>NAIF: Useful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IMG: Very helpful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GEO: </a:t>
            </a:r>
            <a:r>
              <a:rPr lang="en-US" sz="2600" dirty="0"/>
              <a:t>Very helpful; node initiated contact in all </a:t>
            </a:r>
            <a:r>
              <a:rPr lang="en-US" sz="2600" dirty="0" smtClean="0"/>
              <a:t>cases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RMS: </a:t>
            </a:r>
            <a:r>
              <a:rPr lang="en-US" sz="2600" dirty="0"/>
              <a:t>Very helpful; node initiated contact in all cases</a:t>
            </a:r>
            <a:endParaRPr lang="en-US" sz="2600" dirty="0" smtClean="0"/>
          </a:p>
          <a:p>
            <a:pPr>
              <a:spcAft>
                <a:spcPts val="1800"/>
              </a:spcAft>
            </a:pPr>
            <a:r>
              <a:rPr lang="en-US" sz="2600" dirty="0" smtClean="0"/>
              <a:t>SBN: list not communicated to PSI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3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9" y="67190"/>
            <a:ext cx="5563346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Q4 Take-Away Points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58" y="1600200"/>
            <a:ext cx="858538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Everyone agrees that it is incredibly useful for the nodes to receive the selection lists ASAP.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The nodes would like to receive these lists for other R&amp;A programs besides just PDART!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Who decides what node is assigned as the contact node? Presumably this is done at the pre-proposal stage when proposers request letters of support, but there have been a few mix-ups.  We should all agree on the final list of assignments shortly after the selections are made!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Can we add a question in the Program Specific Information section of the cover sheets for non-PDART programs that would flag a proposer’s plans to submit derived data to the PDS? (this would then require program officers to communicate this to the PDS or individual nodes)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9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928" y="31916"/>
            <a:ext cx="6221843" cy="135555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Q5: </a:t>
            </a:r>
            <a:r>
              <a:rPr lang="en-US" sz="2400" i="1" dirty="0" smtClean="0">
                <a:solidFill>
                  <a:srgbClr val="0000FF"/>
                </a:solidFill>
              </a:rPr>
              <a:t>Describe interactions with other (non-PDART14) providers of derived data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136"/>
            <a:ext cx="8229600" cy="485021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ATM: several CDAPs (15,16) and a few other submissions with emails concentrated at beginning and end of work; provided most of the PDS4 expertise for generating templates with providers for 2 completed last year; several other small non-funded/non-R&amp;A projects waiting to be completed</a:t>
            </a: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NAIF: N/A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IMG: contacted all of them; responses vary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GEO: of 7 PDART15, 4 PDART16, 9 misc.: 2 completed archives, others range from starting to lien resolution, a few others turned up after receiving funding but without having made initial contact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RMS: several CDAPS, contacts range from introductory to extensive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SBN: no contact from PDART15 or PDART16 awardees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93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9" y="67190"/>
            <a:ext cx="5563346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Q5 Take-Away Points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There is a strong desire for the nodes to be made aware of all selections from </a:t>
            </a:r>
            <a:r>
              <a:rPr lang="en-US" sz="2600" i="1" u="sng" dirty="0" smtClean="0"/>
              <a:t>all</a:t>
            </a:r>
            <a:r>
              <a:rPr lang="en-US" sz="2600" dirty="0" smtClean="0"/>
              <a:t> R&amp;A programs that involve PDS archiving shortly after selections are made.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15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133" y="31916"/>
            <a:ext cx="5810283" cy="117918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Q6: </a:t>
            </a:r>
            <a:r>
              <a:rPr lang="en-US" sz="2400" i="1" dirty="0" smtClean="0">
                <a:solidFill>
                  <a:srgbClr val="0000FF"/>
                </a:solidFill>
              </a:rPr>
              <a:t>Other comments or lessons learned from working with providers of derived data?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1" y="1329762"/>
            <a:ext cx="8503067" cy="485021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ATM: working top-down for bundle development provides most of the needed references early on for filling out templates; our interactions have been showing small providers understand the bulk PDS4 structure quicker</a:t>
            </a: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NAIF: N/A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IMG: nodes need to coordinate training tool development better and need to schedule regular training opportunities for user community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GEO: we need better documentation, examples and tools (esp. to generate labels from a template and validate a complete archive bundle), designed for non-programmers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RMS: need more integrated approach for PDS4 training for small data providers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SBN: need more PDS4 training for providers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8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4759"/>
            <a:ext cx="8229601" cy="489343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/>
              <a:t>This is the right time to start comparing notes about our interactions with providers of derived data, given that PDART14 selections are in their final year of funding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We don’t want to reinvent the wheel across all nodes – need to discuss what’s working and what isn’t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Want to optimize efficiency given that the magnitude of the archiving requirement for derived data was not recognized at the time of the PDS CAN proposals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Have already done lots of PDS4 “PR” – what information still seems to be lacking among data providers?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39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9" y="67190"/>
            <a:ext cx="5563346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Q6 Take-Away Points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The need for more/better tools and training seems to be a common theme that emerged from the comments received so far.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Frequent communication (in both directions) is the most effective way to ensure that the archiving gets done correctly.  This is hard because EVERYONE IS BUSY.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36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9" y="67190"/>
            <a:ext cx="5563346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Where do we go from here?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/>
              <a:t>Training: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Planetary Data Workshop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Regular offerings at DPS, LPSC, AGU?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Longer term: online training pages like NAIF has for SPICE?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Tools:</a:t>
            </a:r>
          </a:p>
          <a:p>
            <a:pPr lvl="1">
              <a:spcAft>
                <a:spcPts val="1800"/>
              </a:spcAft>
            </a:pPr>
            <a:r>
              <a:rPr lang="en-US" sz="2200" dirty="0" smtClean="0"/>
              <a:t>PLAID, OLAF, ELSA, … ??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Requests for more info from NASA HQ program managers</a:t>
            </a:r>
          </a:p>
          <a:p>
            <a:pPr lvl="1">
              <a:spcAft>
                <a:spcPts val="1800"/>
              </a:spcAft>
            </a:pPr>
            <a:r>
              <a:rPr lang="en-US" sz="2200" dirty="0" smtClean="0"/>
              <a:t>Who (among selected proposals) is promising to archive in PDS?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Feedback to NASA HQ re: what information we need (and perhaps what else the proposers/awardees need)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Discussion &amp; sharing of strategies for dealing effectively with providers of derived data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Understanding of most common issues/areas of concern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Development of plan for future communications to potential data providers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4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I sent around some questions to collect some basic information about your interactions with providers of derived data (so far)… received responses from all nodes but one.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I will present a synthesis of your responses, and we can either discuss them point by point or I can go through the complete set of questions and then we can discuss them as a group.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First, some context…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3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93331"/>
              </p:ext>
            </p:extLst>
          </p:nvPr>
        </p:nvGraphicFramePr>
        <p:xfrm>
          <a:off x="552504" y="1503797"/>
          <a:ext cx="8134296" cy="4688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615"/>
                <a:gridCol w="6507681"/>
              </a:tblGrid>
              <a:tr h="6319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When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</a:t>
                      </a:r>
                      <a:endParaRPr lang="en-US" sz="2400" dirty="0"/>
                    </a:p>
                  </a:txBody>
                  <a:tcPr anchor="ctr"/>
                </a:tc>
              </a:tr>
              <a:tr h="6319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Release of ROSES-14,</a:t>
                      </a:r>
                      <a:r>
                        <a:rPr lang="en-US" baseline="0" dirty="0" smtClean="0"/>
                        <a:t> containing first PDART solicitation</a:t>
                      </a:r>
                      <a:endParaRPr lang="en-US" dirty="0"/>
                    </a:p>
                  </a:txBody>
                  <a:tcPr anchor="ctr"/>
                </a:tc>
              </a:tr>
              <a:tr h="6319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Release of </a:t>
                      </a:r>
                      <a:r>
                        <a:rPr lang="en-US" i="1" dirty="0" smtClean="0"/>
                        <a:t>NASA Plan</a:t>
                      </a:r>
                      <a:r>
                        <a:rPr lang="en-US" i="1" baseline="0" dirty="0" smtClean="0"/>
                        <a:t> for Increasing Access to the Results of Scientific Research</a:t>
                      </a:r>
                      <a:endParaRPr lang="en-US" dirty="0"/>
                    </a:p>
                  </a:txBody>
                  <a:tcPr anchor="ctr"/>
                </a:tc>
              </a:tr>
              <a:tr h="6319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PDART-14</a:t>
                      </a:r>
                      <a:r>
                        <a:rPr lang="en-US" baseline="0" dirty="0" smtClean="0"/>
                        <a:t> selections announced; 25 proposals selected for funding</a:t>
                      </a:r>
                      <a:endParaRPr lang="en-US" dirty="0"/>
                    </a:p>
                  </a:txBody>
                  <a:tcPr anchor="ctr"/>
                </a:tc>
              </a:tr>
              <a:tr h="6319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Release</a:t>
                      </a:r>
                      <a:r>
                        <a:rPr lang="en-US" baseline="0" dirty="0" smtClean="0"/>
                        <a:t> of ROSES-15, containing first requirement for Data Management Plan</a:t>
                      </a:r>
                    </a:p>
                  </a:txBody>
                  <a:tcPr anchor="ctr"/>
                </a:tc>
              </a:tr>
              <a:tr h="6319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PDART-15 selections announced; 24 proposals selected for funding</a:t>
                      </a:r>
                    </a:p>
                  </a:txBody>
                  <a:tcPr anchor="ctr"/>
                </a:tc>
              </a:tr>
              <a:tr h="8804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PDART-16 selections announced; 20 proposals selected for funding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4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19" y="173628"/>
            <a:ext cx="7768611" cy="1122362"/>
          </a:xfrm>
        </p:spPr>
        <p:txBody>
          <a:bodyPr/>
          <a:lstStyle/>
          <a:p>
            <a:r>
              <a:rPr lang="en-US" dirty="0" smtClean="0"/>
              <a:t>PDART Selections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75272739"/>
              </p:ext>
            </p:extLst>
          </p:nvPr>
        </p:nvGraphicFramePr>
        <p:xfrm>
          <a:off x="903456" y="1397000"/>
          <a:ext cx="7322355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07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488"/>
            <a:ext cx="8229600" cy="1143000"/>
          </a:xfrm>
        </p:spPr>
        <p:txBody>
          <a:bodyPr/>
          <a:lstStyle/>
          <a:p>
            <a:r>
              <a:rPr lang="en-US" dirty="0" smtClean="0"/>
              <a:t>Additional Programs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681294"/>
              </p:ext>
            </p:extLst>
          </p:nvPr>
        </p:nvGraphicFramePr>
        <p:xfrm>
          <a:off x="2418784" y="2435189"/>
          <a:ext cx="3953786" cy="38590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53786"/>
              </a:tblGrid>
              <a:tr h="51879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CDAP</a:t>
                      </a:r>
                      <a:endParaRPr lang="en-US" sz="2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PMDAP ➞ DDAP</a:t>
                      </a:r>
                      <a:endParaRPr lang="en-US" sz="2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MDAP</a:t>
                      </a:r>
                      <a:endParaRPr lang="en-US" sz="2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LDAP</a:t>
                      </a:r>
                      <a:endParaRPr lang="en-US" sz="2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SSO</a:t>
                      </a:r>
                      <a:endParaRPr lang="en-US" sz="2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SSW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Others?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7781" y="1374348"/>
            <a:ext cx="8474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Providers of derived data are receiving funding from other programs aside from PDART: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20700000">
            <a:off x="6728183" y="4536351"/>
            <a:ext cx="2119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Marker Felt"/>
                <a:cs typeface="Marker Felt"/>
              </a:rPr>
              <a:t>Plus unsolicited and/or “encouraged” submissions of derived data</a:t>
            </a:r>
            <a:endParaRPr lang="en-US" sz="2000" dirty="0">
              <a:solidFill>
                <a:srgbClr val="FF0000"/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69431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685" y="62989"/>
            <a:ext cx="5822043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00FF"/>
                </a:solidFill>
              </a:rPr>
              <a:t>Q1a: </a:t>
            </a:r>
            <a:r>
              <a:rPr lang="en-US" sz="2800" i="1" dirty="0" smtClean="0">
                <a:solidFill>
                  <a:srgbClr val="0000FF"/>
                </a:solidFill>
              </a:rPr>
              <a:t>Describe your </a:t>
            </a:r>
            <a:r>
              <a:rPr lang="en-US" sz="2800" i="1" dirty="0">
                <a:solidFill>
                  <a:srgbClr val="0000FF"/>
                </a:solidFill>
              </a:rPr>
              <a:t>l</a:t>
            </a:r>
            <a:r>
              <a:rPr lang="en-US" sz="2800" i="1" dirty="0" smtClean="0">
                <a:solidFill>
                  <a:srgbClr val="0000FF"/>
                </a:solidFill>
              </a:rPr>
              <a:t>evel of contact with PDART14 </a:t>
            </a:r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i="1" dirty="0" smtClean="0">
                <a:solidFill>
                  <a:srgbClr val="0000FF"/>
                </a:solidFill>
              </a:rPr>
              <a:t>ata </a:t>
            </a:r>
            <a:r>
              <a:rPr lang="en-US" sz="2800" i="1" dirty="0">
                <a:solidFill>
                  <a:srgbClr val="0000FF"/>
                </a:solidFill>
              </a:rPr>
              <a:t>p</a:t>
            </a:r>
            <a:r>
              <a:rPr lang="en-US" sz="2800" i="1" dirty="0" smtClean="0">
                <a:solidFill>
                  <a:srgbClr val="0000FF"/>
                </a:solidFill>
              </a:rPr>
              <a:t>roviders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ATM: extensive, monthly-bimonthly emails, met F2F w/3 at LPSC and other conferences in the last year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NAIF: none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IMG: initially once/yr, then twice/yr ,then monthly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GEO: initial contact requesting timeframe for completion of archiving tasks, then ongoing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RMS: ongoing contact, substantial involvement in 2/3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SBN: no PDART14 providers, but in contact with 4 others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5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8" y="67190"/>
            <a:ext cx="6045461" cy="11430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rgbClr val="0000FF"/>
                </a:solidFill>
              </a:rPr>
              <a:t>Q1b: </a:t>
            </a:r>
            <a:r>
              <a:rPr lang="en-US" sz="2600" i="1" dirty="0" smtClean="0">
                <a:solidFill>
                  <a:srgbClr val="0000FF"/>
                </a:solidFill>
              </a:rPr>
              <a:t>How far </a:t>
            </a:r>
            <a:r>
              <a:rPr lang="en-US" sz="2600" i="1" dirty="0">
                <a:solidFill>
                  <a:srgbClr val="0000FF"/>
                </a:solidFill>
              </a:rPr>
              <a:t>a</a:t>
            </a:r>
            <a:r>
              <a:rPr lang="en-US" sz="2600" i="1" dirty="0" smtClean="0">
                <a:solidFill>
                  <a:srgbClr val="0000FF"/>
                </a:solidFill>
              </a:rPr>
              <a:t>long in the archiving </a:t>
            </a:r>
            <a:r>
              <a:rPr lang="en-US" sz="2600" i="1" dirty="0">
                <a:solidFill>
                  <a:srgbClr val="0000FF"/>
                </a:solidFill>
              </a:rPr>
              <a:t>p</a:t>
            </a:r>
            <a:r>
              <a:rPr lang="en-US" sz="2600" i="1" dirty="0" smtClean="0">
                <a:solidFill>
                  <a:srgbClr val="0000FF"/>
                </a:solidFill>
              </a:rPr>
              <a:t>rocess are your PDART14 data </a:t>
            </a:r>
            <a:r>
              <a:rPr lang="en-US" sz="2600" i="1" dirty="0">
                <a:solidFill>
                  <a:srgbClr val="0000FF"/>
                </a:solidFill>
              </a:rPr>
              <a:t>p</a:t>
            </a:r>
            <a:r>
              <a:rPr lang="en-US" sz="2600" i="1" dirty="0" smtClean="0">
                <a:solidFill>
                  <a:srgbClr val="0000FF"/>
                </a:solidFill>
              </a:rPr>
              <a:t>roviders?</a:t>
            </a:r>
            <a:endParaRPr lang="en-US" sz="26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/>
              <a:t>ATM: 4 likely to submit by end of summer, 1 working with RMS, 1 may request NCE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IMG: 2 on schedule to deliver this year, 3 in NCE w/archiving still pending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GEO: 1 completed peer review of first of two deliveries, 2 in label design process, 3 not ready to start archiving until FY18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RMS: 2 making satisfactory progress, 1 hasn’t sent detailed delivery plans or schedules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SBN: one peer reviewed and in lien resolution, 1 regularly archiving already, others in development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PDART/DAP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128C-13E4-FA45-96A5-62B4296D771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10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4929</TotalTime>
  <Words>1892</Words>
  <Application>Microsoft Macintosh PowerPoint</Application>
  <PresentationFormat>On-screen Show (4:3)</PresentationFormat>
  <Paragraphs>188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Experiences with Data Providers from PDART/DAP Program</vt:lpstr>
      <vt:lpstr>Motivation</vt:lpstr>
      <vt:lpstr>Desired Outcomes</vt:lpstr>
      <vt:lpstr>The Process</vt:lpstr>
      <vt:lpstr>Relevant Timeline</vt:lpstr>
      <vt:lpstr>PDART Selections</vt:lpstr>
      <vt:lpstr>Additional Programs</vt:lpstr>
      <vt:lpstr>Q1a: Describe your level of contact with PDART14 data providers</vt:lpstr>
      <vt:lpstr>Q1b: How far along in the archiving process are your PDART14 data providers?</vt:lpstr>
      <vt:lpstr>Q1 Take-Away Points</vt:lpstr>
      <vt:lpstr>Q2: Have you provided label templates and/or PDS4 training for Your data providers?</vt:lpstr>
      <vt:lpstr>Q2 Take-Away Points</vt:lpstr>
      <vt:lpstr>Q3: Have your interactions w/derived data providers necessitated an adjustment in FTEs dedicated to this task?</vt:lpstr>
      <vt:lpstr>Q3 Take-Away Points</vt:lpstr>
      <vt:lpstr>Q4: How helpful was it to receive the selection list from NASA HQ, and did it result in earlier communication with the data providers?</vt:lpstr>
      <vt:lpstr>Q4 Take-Away Points</vt:lpstr>
      <vt:lpstr>Q5: Describe interactions with other (non-PDART14) providers of derived data</vt:lpstr>
      <vt:lpstr>Q5 Take-Away Points</vt:lpstr>
      <vt:lpstr>Q6: Other comments or lessons learned from working with providers of derived data?</vt:lpstr>
      <vt:lpstr>Q6 Take-Away Points</vt:lpstr>
      <vt:lpstr>Where do we go from here?</vt:lpstr>
    </vt:vector>
  </TitlesOfParts>
  <Company>NMSU/Atmospheres Node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DAVINCI Archiving</dc:title>
  <dc:creator>Reta Beebe</dc:creator>
  <cp:lastModifiedBy>Emily S Law</cp:lastModifiedBy>
  <cp:revision>72</cp:revision>
  <dcterms:created xsi:type="dcterms:W3CDTF">2017-04-18T03:09:05Z</dcterms:created>
  <dcterms:modified xsi:type="dcterms:W3CDTF">2017-04-19T06:52:33Z</dcterms:modified>
</cp:coreProperties>
</file>