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Default Extension="tiff" ContentType="image/tiff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9" r:id="rId3"/>
    <p:sldId id="260" r:id="rId4"/>
    <p:sldId id="261" r:id="rId5"/>
    <p:sldId id="263" r:id="rId6"/>
    <p:sldId id="264" r:id="rId7"/>
    <p:sldId id="268" r:id="rId8"/>
    <p:sldId id="265" r:id="rId9"/>
    <p:sldId id="266" r:id="rId10"/>
    <p:sldId id="267" r:id="rId11"/>
    <p:sldId id="269" r:id="rId12"/>
    <p:sldId id="270" r:id="rId13"/>
    <p:sldId id="272" r:id="rId14"/>
    <p:sldId id="273" r:id="rId15"/>
    <p:sldId id="271" r:id="rId16"/>
    <p:sldId id="275" r:id="rId17"/>
    <p:sldId id="277" r:id="rId18"/>
    <p:sldId id="278" r:id="rId19"/>
    <p:sldId id="281" r:id="rId20"/>
    <p:sldId id="288" r:id="rId21"/>
    <p:sldId id="289" r:id="rId22"/>
    <p:sldId id="282" r:id="rId23"/>
    <p:sldId id="283" r:id="rId24"/>
    <p:sldId id="284" r:id="rId25"/>
    <p:sldId id="285" r:id="rId26"/>
    <p:sldId id="286" r:id="rId27"/>
    <p:sldId id="287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54" d="100"/>
          <a:sy n="154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5AE1B-301C-4A43-BF4B-B13556995279}" type="datetimeFigureOut">
              <a:rPr lang="en-US" smtClean="0"/>
              <a:pPr/>
              <a:t>2/23/11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AF04F-0B88-534D-A875-6616160E12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4FB6E-5B03-8A4C-A4DB-AF9897A80965}" type="datetimeFigureOut">
              <a:rPr lang="en-US" smtClean="0"/>
              <a:pPr/>
              <a:t>2/23/11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DD870-C4ED-0B42-AB99-6648FD116F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2011-02-23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DDWG - Simpson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A9E8-F79E-1248-A8AA-5FB49147D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2011-02-23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DDWG - Simpson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A9E8-F79E-1248-A8AA-5FB49147D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2011-02-23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DDWG - Simpson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A9E8-F79E-1248-A8AA-5FB49147D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2011-02-23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DDWG - Simpson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A9E8-F79E-1248-A8AA-5FB49147D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2011-02-23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DDWG - Simpson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A9E8-F79E-1248-A8AA-5FB49147D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2011-02-23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DDWG - Simpson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A9E8-F79E-1248-A8AA-5FB49147D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2011-02-23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DDWG - Simpson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A9E8-F79E-1248-A8AA-5FB49147D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2011-02-23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DDWG - Simpson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A9E8-F79E-1248-A8AA-5FB49147D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2011-02-23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DDWG - Simpson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A9E8-F79E-1248-A8AA-5FB49147D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2011-02-23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DDWG - Simpson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A9E8-F79E-1248-A8AA-5FB49147D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2011-02-23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DDWG - Simpson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A9E8-F79E-1248-A8AA-5FB49147D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2011-02-23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DDWG - Simpson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0A9E8-F79E-1248-A8AA-5FB49147D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d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Relationship Id="rId3" Type="http://schemas.openxmlformats.org/officeDocument/2006/relationships/image" Target="../media/image9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Macintosh%20HD:Users:simpson:PB170:PDS:PDS4:BUILD_1B:ASSESSMENT:ZZ_RESULTS:PPI:King_Notes.docx!OLE_LINK1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Macintosh%20HD:Users:simpson:PB170:PDS:PDS4:BUILD_1B:ASSESSMENT:ZZ_RESULTS:PPI:King_Notes.docx!OLE_LINK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df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8107"/>
            <a:ext cx="7772400" cy="775171"/>
          </a:xfrm>
        </p:spPr>
        <p:txBody>
          <a:bodyPr/>
          <a:lstStyle/>
          <a:p>
            <a:r>
              <a:rPr lang="en-US" dirty="0" smtClean="0"/>
              <a:t>PDS4 Glossary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581" y="1278207"/>
            <a:ext cx="8161303" cy="5261271"/>
          </a:xfrm>
        </p:spPr>
        <p:txBody>
          <a:bodyPr>
            <a:normAutofit fontScale="85000" lnSpcReduction="20000"/>
          </a:bodyPr>
          <a:lstStyle/>
          <a:p>
            <a:pPr algn="l">
              <a:buFont typeface="Arial"/>
              <a:buChar char="•"/>
            </a:pPr>
            <a:r>
              <a:rPr lang="en-US" dirty="0" smtClean="0"/>
              <a:t>Purpose</a:t>
            </a:r>
          </a:p>
          <a:p>
            <a:pPr lvl="1" algn="l">
              <a:buFont typeface="Arial"/>
              <a:buChar char="•"/>
            </a:pPr>
            <a:r>
              <a:rPr lang="en-US" dirty="0" smtClean="0"/>
              <a:t>Establish common terms, definitions, and </a:t>
            </a:r>
            <a:r>
              <a:rPr lang="en-US" dirty="0" smtClean="0"/>
              <a:t>usage</a:t>
            </a:r>
          </a:p>
          <a:p>
            <a:pPr lvl="1" algn="l">
              <a:buFont typeface="Arial"/>
              <a:buChar char="•"/>
            </a:pPr>
            <a:r>
              <a:rPr lang="en-US" dirty="0" smtClean="0"/>
              <a:t>For incorporation into PDS4 documents as they are written</a:t>
            </a:r>
            <a:endParaRPr lang="en-US" dirty="0" smtClean="0"/>
          </a:p>
          <a:p>
            <a:pPr algn="l">
              <a:buFont typeface="Arial"/>
              <a:buChar char="•"/>
            </a:pPr>
            <a:r>
              <a:rPr lang="en-US" dirty="0" smtClean="0"/>
              <a:t>Logistics</a:t>
            </a:r>
            <a:endParaRPr lang="en-US" dirty="0" smtClean="0"/>
          </a:p>
          <a:p>
            <a:pPr lvl="1" algn="l">
              <a:buFont typeface="Arial"/>
              <a:buChar char="•"/>
            </a:pPr>
            <a:r>
              <a:rPr lang="en-US" dirty="0" smtClean="0"/>
              <a:t>Glossary will be on-line, available to all</a:t>
            </a:r>
            <a:endParaRPr lang="en-US" dirty="0" smtClean="0"/>
          </a:p>
          <a:p>
            <a:pPr algn="l">
              <a:buFont typeface="Arial"/>
              <a:buChar char="•"/>
            </a:pPr>
            <a:r>
              <a:rPr lang="en-US" dirty="0" smtClean="0"/>
              <a:t>Status</a:t>
            </a:r>
            <a:r>
              <a:rPr lang="en-US" dirty="0" smtClean="0"/>
              <a:t>:</a:t>
            </a:r>
          </a:p>
          <a:p>
            <a:pPr lvl="1" algn="l">
              <a:buFont typeface="Arial"/>
              <a:buChar char="•"/>
            </a:pPr>
            <a:r>
              <a:rPr lang="en-US" dirty="0" smtClean="0"/>
              <a:t>December draft</a:t>
            </a:r>
            <a:r>
              <a:rPr lang="en-US" dirty="0" smtClean="0"/>
              <a:t> p</a:t>
            </a:r>
            <a:r>
              <a:rPr lang="en-US" dirty="0" smtClean="0"/>
              <a:t>artly </a:t>
            </a:r>
            <a:r>
              <a:rPr lang="en-US" dirty="0" smtClean="0"/>
              <a:t>included in Internal Assessment</a:t>
            </a:r>
            <a:endParaRPr lang="en-US" dirty="0" smtClean="0"/>
          </a:p>
          <a:p>
            <a:pPr lvl="1" algn="l">
              <a:buFont typeface="Arial"/>
              <a:buChar char="•"/>
            </a:pPr>
            <a:r>
              <a:rPr lang="en-US" dirty="0" smtClean="0"/>
              <a:t>Near final draft now, </a:t>
            </a:r>
            <a:r>
              <a:rPr lang="en-US" dirty="0" smtClean="0"/>
              <a:t>so </a:t>
            </a:r>
            <a:r>
              <a:rPr lang="en-US" dirty="0" smtClean="0"/>
              <a:t>documents can </a:t>
            </a:r>
            <a:r>
              <a:rPr lang="en-US" dirty="0" smtClean="0"/>
              <a:t>proceed</a:t>
            </a:r>
          </a:p>
          <a:p>
            <a:pPr lvl="1" algn="l">
              <a:buFont typeface="Arial"/>
              <a:buChar char="•"/>
            </a:pPr>
            <a:r>
              <a:rPr lang="en-US" dirty="0" smtClean="0"/>
              <a:t>But it will always be a work-in-progress</a:t>
            </a:r>
            <a:endParaRPr lang="en-US" dirty="0" smtClean="0"/>
          </a:p>
          <a:p>
            <a:pPr algn="l">
              <a:buFont typeface="Arial"/>
              <a:buChar char="•"/>
            </a:pPr>
            <a:r>
              <a:rPr lang="en-US" dirty="0" smtClean="0"/>
              <a:t>Issues</a:t>
            </a:r>
            <a:endParaRPr lang="en-US" dirty="0" smtClean="0"/>
          </a:p>
          <a:p>
            <a:pPr lvl="1" algn="l">
              <a:buFont typeface="Arial"/>
              <a:buChar char="•"/>
            </a:pPr>
            <a:r>
              <a:rPr lang="en-US" dirty="0" smtClean="0"/>
              <a:t>Internal (</a:t>
            </a:r>
            <a:r>
              <a:rPr lang="en-US" dirty="0" err="1" smtClean="0"/>
              <a:t>dis)a</a:t>
            </a:r>
            <a:r>
              <a:rPr lang="en-US" dirty="0" err="1" smtClean="0"/>
              <a:t>greements</a:t>
            </a:r>
            <a:r>
              <a:rPr lang="en-US" dirty="0" smtClean="0"/>
              <a:t> </a:t>
            </a:r>
            <a:r>
              <a:rPr lang="en-US" dirty="0" smtClean="0"/>
              <a:t>within PDS</a:t>
            </a:r>
            <a:endParaRPr lang="en-US" dirty="0" smtClean="0"/>
          </a:p>
          <a:p>
            <a:pPr lvl="1" algn="l">
              <a:buFont typeface="Arial"/>
              <a:buChar char="•"/>
            </a:pPr>
            <a:r>
              <a:rPr lang="en-US" dirty="0" smtClean="0"/>
              <a:t>Some terms do not work well across documents at different levels of presentation (novice </a:t>
            </a:r>
            <a:r>
              <a:rPr lang="en-US" dirty="0" err="1" smtClean="0"/>
              <a:t>vs</a:t>
            </a:r>
            <a:r>
              <a:rPr lang="en-US" dirty="0" smtClean="0"/>
              <a:t> in-house technical people)</a:t>
            </a:r>
            <a:endParaRPr lang="en-US" dirty="0" smtClean="0"/>
          </a:p>
          <a:p>
            <a:pPr algn="l">
              <a:buFont typeface="Arial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2011-02-23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A9E8-F79E-1248-A8AA-5FB49147D3E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DDWG - Simpson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 attribute that establishes a </a:t>
            </a:r>
            <a:r>
              <a:rPr lang="en-US" sz="2800" u="sng" dirty="0" smtClean="0"/>
              <a:t>unidirectional </a:t>
            </a:r>
            <a:r>
              <a:rPr lang="en-US" sz="2800" dirty="0" smtClean="0"/>
              <a:t>relationship between </a:t>
            </a:r>
            <a:r>
              <a:rPr lang="en-US" sz="2800" u="sng" dirty="0" smtClean="0"/>
              <a:t>two </a:t>
            </a:r>
            <a:r>
              <a:rPr lang="en-US" sz="2800" dirty="0" smtClean="0"/>
              <a:t>classes.  For example:</a:t>
            </a:r>
          </a:p>
          <a:p>
            <a:pPr algn="ctr">
              <a:buNone/>
            </a:pPr>
            <a:r>
              <a:rPr lang="en-US" sz="1800" dirty="0" smtClean="0">
                <a:latin typeface="Courier"/>
                <a:cs typeface="Courier"/>
              </a:rPr>
              <a:t>OWNS COW</a:t>
            </a:r>
          </a:p>
          <a:p>
            <a:pPr lvl="1">
              <a:buNone/>
            </a:pPr>
            <a:r>
              <a:rPr lang="en-US" dirty="0" smtClean="0">
                <a:cs typeface="Cambria"/>
              </a:rPr>
              <a:t>is a relationship between </a:t>
            </a:r>
          </a:p>
          <a:p>
            <a:pPr lvl="1" algn="ctr">
              <a:buNone/>
            </a:pPr>
            <a:r>
              <a:rPr lang="en-US" sz="1800" dirty="0" smtClean="0">
                <a:latin typeface="Courier"/>
                <a:cs typeface="Courier"/>
              </a:rPr>
              <a:t>FARMER</a:t>
            </a:r>
            <a:r>
              <a:rPr lang="en-US" sz="1800" dirty="0" smtClean="0">
                <a:cs typeface="Cambria"/>
              </a:rPr>
              <a:t> </a:t>
            </a:r>
            <a:r>
              <a:rPr lang="en-US" sz="1600" dirty="0" smtClean="0">
                <a:cs typeface="Cambria"/>
              </a:rPr>
              <a:t>and </a:t>
            </a:r>
            <a:r>
              <a:rPr lang="en-US" sz="1800" dirty="0" smtClean="0">
                <a:latin typeface="Courier"/>
                <a:cs typeface="Courier"/>
              </a:rPr>
              <a:t>COW</a:t>
            </a:r>
            <a:r>
              <a:rPr lang="en-US" sz="1800" dirty="0" smtClean="0">
                <a:cs typeface="Cambria"/>
              </a:rPr>
              <a:t> </a:t>
            </a:r>
          </a:p>
          <a:p>
            <a:pPr lvl="1">
              <a:buNone/>
            </a:pPr>
            <a:r>
              <a:rPr lang="en-US" sz="2000" dirty="0" smtClean="0">
                <a:latin typeface="Courier"/>
                <a:cs typeface="Courier"/>
              </a:rPr>
              <a:t>	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sz="2000" dirty="0" smtClean="0">
                <a:latin typeface="Courier"/>
                <a:cs typeface="Courier"/>
              </a:rPr>
              <a:t>OWNS COW</a:t>
            </a:r>
            <a:endParaRPr lang="en-US" dirty="0" smtClean="0">
              <a:latin typeface="Courier"/>
              <a:cs typeface="Courier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056828" y="3763963"/>
            <a:ext cx="2311400" cy="236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457" y="3763963"/>
            <a:ext cx="1578864" cy="2368296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5273865" y="4807713"/>
            <a:ext cx="39586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2011-02-23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A9E8-F79E-1248-A8AA-5FB49147D3E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DDWG - Simpson</a:t>
            </a:r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3521522" y="4809301"/>
            <a:ext cx="37936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building block in a data model.  Attributes (including associations) and classes are the building blocks of the PDS4 Information Model.</a:t>
            </a:r>
          </a:p>
          <a:p>
            <a:r>
              <a:rPr lang="en-US" dirty="0" smtClean="0"/>
              <a:t>Notes:</a:t>
            </a:r>
          </a:p>
          <a:p>
            <a:pPr lvl="1"/>
            <a:r>
              <a:rPr lang="en-US" dirty="0" smtClean="0"/>
              <a:t>‘data element’ is distinct from ‘elements’</a:t>
            </a:r>
          </a:p>
          <a:p>
            <a:pPr lvl="2"/>
            <a:r>
              <a:rPr lang="en-US" dirty="0" smtClean="0">
                <a:latin typeface="Courier"/>
                <a:cs typeface="Courier"/>
              </a:rPr>
              <a:t>ELEMENTS </a:t>
            </a:r>
            <a:r>
              <a:rPr lang="en-US" dirty="0" smtClean="0"/>
              <a:t>is a PDS4 attribute</a:t>
            </a:r>
          </a:p>
          <a:p>
            <a:pPr lvl="1"/>
            <a:r>
              <a:rPr lang="en-US" dirty="0" smtClean="0"/>
              <a:t>‘data element’ is distinct from ‘XML element’</a:t>
            </a:r>
          </a:p>
          <a:p>
            <a:pPr lvl="2"/>
            <a:r>
              <a:rPr lang="en-US" dirty="0" smtClean="0"/>
              <a:t>‘XML ELEMENT’ is an XML structure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2011-02-23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A9E8-F79E-1248-A8AA-5FB49147D3E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DDWG - Simpson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single realization of a family member, defined by a class.  For example, the attributes below define </a:t>
            </a:r>
            <a:r>
              <a:rPr lang="en-US" i="1" dirty="0" smtClean="0"/>
              <a:t>two </a:t>
            </a:r>
            <a:r>
              <a:rPr lang="en-US" dirty="0" smtClean="0"/>
              <a:t>objects of the </a:t>
            </a:r>
            <a:r>
              <a:rPr lang="en-US" dirty="0" smtClean="0">
                <a:latin typeface="Courier"/>
                <a:cs typeface="Courier"/>
              </a:rPr>
              <a:t>COW </a:t>
            </a:r>
            <a:r>
              <a:rPr lang="en-US" dirty="0" smtClean="0"/>
              <a:t>class:</a:t>
            </a:r>
          </a:p>
          <a:p>
            <a:pPr lvl="1">
              <a:buNone/>
            </a:pPr>
            <a:endParaRPr lang="en-US" sz="2000" dirty="0" smtClean="0">
              <a:latin typeface="Courier"/>
              <a:cs typeface="Courier"/>
            </a:endParaRPr>
          </a:p>
          <a:p>
            <a:pPr lvl="1">
              <a:buNone/>
            </a:pPr>
            <a:r>
              <a:rPr lang="en-US" sz="2000" dirty="0" smtClean="0">
                <a:latin typeface="Courier"/>
                <a:cs typeface="Courier"/>
              </a:rPr>
              <a:t>HEAD = WHITE								HEAD = WHITE</a:t>
            </a:r>
          </a:p>
          <a:p>
            <a:pPr lvl="1">
              <a:buNone/>
            </a:pPr>
            <a:r>
              <a:rPr lang="en-US" sz="2000" dirty="0" smtClean="0">
                <a:latin typeface="Courier"/>
                <a:cs typeface="Courier"/>
              </a:rPr>
              <a:t>HORNS = 2									HORNS = 2</a:t>
            </a:r>
          </a:p>
          <a:p>
            <a:pPr lvl="1">
              <a:buNone/>
            </a:pPr>
            <a:r>
              <a:rPr lang="en-US" sz="2000" dirty="0" smtClean="0">
                <a:latin typeface="Courier"/>
                <a:cs typeface="Courier"/>
              </a:rPr>
              <a:t>NOSE = PINK									NOSE = PINK</a:t>
            </a:r>
          </a:p>
          <a:p>
            <a:pPr lvl="1">
              <a:buNone/>
            </a:pPr>
            <a:r>
              <a:rPr lang="en-US" sz="2000" dirty="0" smtClean="0">
                <a:latin typeface="Courier"/>
                <a:cs typeface="Courier"/>
              </a:rPr>
              <a:t>TONGUE = PINK								TONGUE = PINK</a:t>
            </a:r>
          </a:p>
          <a:p>
            <a:pPr lvl="1">
              <a:buNone/>
            </a:pPr>
            <a:r>
              <a:rPr lang="en-US" sz="2000" dirty="0" smtClean="0">
                <a:latin typeface="Courier"/>
                <a:cs typeface="Courier"/>
              </a:rPr>
              <a:t>MASS = 500 &lt;kg&gt;							MASS = 480</a:t>
            </a:r>
          </a:p>
          <a:p>
            <a:pPr lvl="1">
              <a:buNone/>
            </a:pPr>
            <a:r>
              <a:rPr lang="en-US" sz="2000" dirty="0" smtClean="0">
                <a:latin typeface="Courier"/>
                <a:cs typeface="Courier"/>
              </a:rPr>
              <a:t>HEIGHT = 160 &lt;cm&gt;							HEIGHT = 150</a:t>
            </a:r>
          </a:p>
          <a:p>
            <a:pPr lvl="1">
              <a:buNone/>
            </a:pPr>
            <a:r>
              <a:rPr lang="en-US" sz="2000" dirty="0" smtClean="0">
                <a:latin typeface="Courier"/>
                <a:cs typeface="Courier"/>
              </a:rPr>
              <a:t>EYES = 2										EYES = 2</a:t>
            </a:r>
          </a:p>
          <a:p>
            <a:pPr lvl="1">
              <a:buNone/>
            </a:pPr>
            <a:r>
              <a:rPr lang="en-US" sz="2000" dirty="0" smtClean="0">
                <a:latin typeface="Courier"/>
                <a:cs typeface="Courier"/>
              </a:rPr>
              <a:t>FEET = 4										FEET = 4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177" y="3364574"/>
            <a:ext cx="2133600" cy="32004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2011-02-23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A9E8-F79E-1248-A8AA-5FB49147D3E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DDWG - Simpson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 description of an object with components to facilitate use and interpretation of the object.  For example, the two sets of attributes below are description objects for two physical (cow) objects:</a:t>
            </a:r>
          </a:p>
          <a:p>
            <a:pPr lvl="1">
              <a:buNone/>
            </a:pPr>
            <a:endParaRPr lang="en-US" sz="2000" dirty="0" smtClean="0">
              <a:latin typeface="Courier"/>
              <a:cs typeface="Courier"/>
            </a:endParaRPr>
          </a:p>
          <a:p>
            <a:pPr lvl="1">
              <a:buNone/>
            </a:pPr>
            <a:r>
              <a:rPr lang="en-US" sz="2000" dirty="0" smtClean="0">
                <a:latin typeface="Courier"/>
                <a:cs typeface="Courier"/>
              </a:rPr>
              <a:t>HEAD = WHITE									HEAD = WHITE</a:t>
            </a:r>
          </a:p>
          <a:p>
            <a:pPr lvl="1">
              <a:buNone/>
            </a:pPr>
            <a:r>
              <a:rPr lang="en-US" sz="2000" dirty="0" smtClean="0">
                <a:latin typeface="Courier"/>
                <a:cs typeface="Courier"/>
              </a:rPr>
              <a:t>HORNS = 2										HORNS = 2</a:t>
            </a:r>
          </a:p>
          <a:p>
            <a:pPr lvl="1">
              <a:buNone/>
            </a:pPr>
            <a:r>
              <a:rPr lang="en-US" sz="2000" dirty="0" smtClean="0">
                <a:latin typeface="Courier"/>
                <a:cs typeface="Courier"/>
              </a:rPr>
              <a:t>NOSE = PINK									NOSE = PINK</a:t>
            </a:r>
          </a:p>
          <a:p>
            <a:pPr lvl="1">
              <a:buNone/>
            </a:pPr>
            <a:r>
              <a:rPr lang="en-US" sz="2000" dirty="0" smtClean="0">
                <a:latin typeface="Courier"/>
                <a:cs typeface="Courier"/>
              </a:rPr>
              <a:t>TONGUE = PINK									TONGUE = PINK</a:t>
            </a:r>
          </a:p>
          <a:p>
            <a:pPr lvl="1">
              <a:buNone/>
            </a:pPr>
            <a:r>
              <a:rPr lang="en-US" sz="2000" dirty="0" smtClean="0">
                <a:latin typeface="Courier"/>
                <a:cs typeface="Courier"/>
              </a:rPr>
              <a:t>MASS = 500 &lt;kg&gt;								MASS = 480</a:t>
            </a:r>
          </a:p>
          <a:p>
            <a:pPr lvl="1">
              <a:buNone/>
            </a:pPr>
            <a:r>
              <a:rPr lang="en-US" sz="2000" dirty="0" smtClean="0">
                <a:latin typeface="Courier"/>
                <a:cs typeface="Courier"/>
              </a:rPr>
              <a:t>HEIGHT = 160 &lt;cm&gt;								HEIGHT = 150</a:t>
            </a:r>
          </a:p>
          <a:p>
            <a:pPr lvl="1">
              <a:buNone/>
            </a:pPr>
            <a:r>
              <a:rPr lang="en-US" sz="2000" dirty="0" smtClean="0">
                <a:latin typeface="Courier"/>
                <a:cs typeface="Courier"/>
              </a:rPr>
              <a:t>EYES = 2										EYES = 2</a:t>
            </a:r>
          </a:p>
          <a:p>
            <a:pPr lvl="1">
              <a:buNone/>
            </a:pPr>
            <a:r>
              <a:rPr lang="en-US" sz="2000" dirty="0" smtClean="0">
                <a:latin typeface="Courier"/>
                <a:cs typeface="Courier"/>
              </a:rPr>
              <a:t>FEET = 4										FEET = 4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177" y="3364574"/>
            <a:ext cx="2133600" cy="32004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2011-02-23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A9E8-F79E-1248-A8AA-5FB49147D3E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DDWG - Simpson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INFORMATION OBJECT</a:t>
            </a:r>
            <a:br>
              <a:rPr lang="en-US" dirty="0" smtClean="0"/>
            </a:br>
            <a:r>
              <a:rPr lang="en-US" sz="2222" dirty="0" smtClean="0"/>
              <a:t>(not a named building block in the PDS4 model; but used in OAIS)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661" y="1600200"/>
            <a:ext cx="8667727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‘Data Object’ plus ‘Description Object’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Known as ‘tagged object’</a:t>
            </a:r>
          </a:p>
          <a:p>
            <a:r>
              <a:rPr lang="en-US" dirty="0" smtClean="0"/>
              <a:t>‘Data Object’ has 0 bits if physical or conceptual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2011-02-23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A9E8-F79E-1248-A8AA-5FB49147D3E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DDWG - Simpson</a:t>
            </a:r>
            <a:endParaRPr lang="en-US"/>
          </a:p>
        </p:txBody>
      </p:sp>
      <p:pic>
        <p:nvPicPr>
          <p:cNvPr id="8" name="Picture 7" descr="INFORMATION_OBJECT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750" y="2590800"/>
            <a:ext cx="349250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‘Data’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Digital Object</a:t>
            </a:r>
            <a:r>
              <a:rPr lang="en-US" dirty="0" smtClean="0"/>
              <a:t>: an object which is real data — for example, a binary image or an ASCII table</a:t>
            </a:r>
          </a:p>
          <a:p>
            <a:r>
              <a:rPr lang="en-US" u="sng" dirty="0" smtClean="0"/>
              <a:t>Physical Object</a:t>
            </a:r>
            <a:r>
              <a:rPr lang="en-US" dirty="0" smtClean="0"/>
              <a:t>: an object which is physical or tangible; it will not be found within the PDS4 archives. Examples: cow, camera, Saturn.</a:t>
            </a:r>
          </a:p>
          <a:p>
            <a:r>
              <a:rPr lang="en-US" u="sng" dirty="0" smtClean="0"/>
              <a:t>Conceptual Object</a:t>
            </a:r>
            <a:r>
              <a:rPr lang="en-US" dirty="0" smtClean="0"/>
              <a:t>: an object which is </a:t>
            </a:r>
            <a:r>
              <a:rPr lang="en-US" i="1" dirty="0" smtClean="0"/>
              <a:t>in</a:t>
            </a:r>
            <a:r>
              <a:rPr lang="en-US" dirty="0" smtClean="0"/>
              <a:t>tangible; it will not be found within the PDS4 archives. Examples: music, mission, plan.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2011-02-23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A9E8-F79E-1248-A8AA-5FB49147D3E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DDWG - Simpson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Tagged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7700" y="1600200"/>
            <a:ext cx="4959099" cy="4525963"/>
          </a:xfrm>
        </p:spPr>
        <p:txBody>
          <a:bodyPr/>
          <a:lstStyle/>
          <a:p>
            <a:r>
              <a:rPr lang="en-US" dirty="0" smtClean="0"/>
              <a:t>Tagged digital object – a digital object paired with its companion description object</a:t>
            </a:r>
          </a:p>
          <a:p>
            <a:r>
              <a:rPr lang="en-US" dirty="0" smtClean="0"/>
              <a:t>Tagged non-digital object – a physical or conceptual object paired with its description object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2011-02-23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A9E8-F79E-1248-A8AA-5FB49147D3E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DDWG - Simpson</a:t>
            </a:r>
            <a:endParaRPr lang="en-US"/>
          </a:p>
        </p:txBody>
      </p:sp>
      <p:pic>
        <p:nvPicPr>
          <p:cNvPr id="8" name="Picture 7" descr="TAGGED_OBJECT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607" y="1600200"/>
            <a:ext cx="27432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2412" y="1417638"/>
            <a:ext cx="4134387" cy="209537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One or more tagged objects grouped together and having a single PDS-unique identifier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15287" y="5162312"/>
            <a:ext cx="3342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NB: Grouping one digital, one physical, and one conceptual object was an arbitrary choice for this exercise.</a:t>
            </a:r>
            <a:endParaRPr lang="en-US" sz="1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2011-02-23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A9E8-F79E-1248-A8AA-5FB49147D3E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DDWG - Simpson</a:t>
            </a:r>
            <a:endParaRPr lang="en-US"/>
          </a:p>
        </p:txBody>
      </p:sp>
      <p:pic>
        <p:nvPicPr>
          <p:cNvPr id="11" name="Picture 10" descr="PRODUCT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654" y="1327150"/>
            <a:ext cx="2884818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2412" y="1417638"/>
            <a:ext cx="4134387" cy="172634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 the </a:t>
            </a:r>
            <a:r>
              <a:rPr lang="en-US" sz="2000" dirty="0" smtClean="0"/>
              <a:t>PDS4 </a:t>
            </a:r>
            <a:r>
              <a:rPr lang="en-US" sz="2000" dirty="0" smtClean="0"/>
              <a:t>implementation, the descriptions are combined into a single XML label</a:t>
            </a:r>
          </a:p>
          <a:p>
            <a:r>
              <a:rPr lang="en-US" sz="2000" dirty="0" smtClean="0"/>
              <a:t>The identifier actually appears in a conceptual object description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958620" y="4156239"/>
            <a:ext cx="824713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94597" y="5081675"/>
            <a:ext cx="808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LABEL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16200000" flipH="1">
            <a:off x="6360177" y="4547255"/>
            <a:ext cx="590506" cy="4783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9" idx="1"/>
          </p:cNvCxnSpPr>
          <p:nvPr/>
        </p:nvCxnSpPr>
        <p:spPr>
          <a:xfrm>
            <a:off x="6416263" y="4969466"/>
            <a:ext cx="478334" cy="296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416263" y="5451007"/>
            <a:ext cx="478334" cy="1369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84337" y="6077506"/>
            <a:ext cx="2094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NB: Implementation requires addition of a few lines of XML directive to the label.</a:t>
            </a:r>
            <a:endParaRPr lang="en-US" sz="140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2011-02-23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A9E8-F79E-1248-A8AA-5FB49147D3E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DDWG - Simpson</a:t>
            </a:r>
            <a:endParaRPr lang="en-US"/>
          </a:p>
        </p:txBody>
      </p:sp>
      <p:pic>
        <p:nvPicPr>
          <p:cNvPr id="18" name="Picture 17" descr="PRODUCT2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7795" y="3414526"/>
            <a:ext cx="2916936" cy="2568786"/>
          </a:xfrm>
          <a:prstGeom prst="rect">
            <a:avLst/>
          </a:prstGeom>
        </p:spPr>
      </p:pic>
      <p:pic>
        <p:nvPicPr>
          <p:cNvPr id="19" name="Picture 18" descr="PRODUCT1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208" y="1327150"/>
            <a:ext cx="2884818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Product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2412" y="1707028"/>
            <a:ext cx="4134387" cy="3777659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The simplest product in PDS4</a:t>
            </a:r>
          </a:p>
          <a:p>
            <a:r>
              <a:rPr lang="en-US" sz="2400" dirty="0" smtClean="0"/>
              <a:t>One or more objects (and their description objects), which constitute (typically) a single observation, document, etc.</a:t>
            </a:r>
          </a:p>
          <a:p>
            <a:r>
              <a:rPr lang="en-US" sz="2400" dirty="0" smtClean="0"/>
              <a:t>Every basic product must be a member of one (and only one) primary </a:t>
            </a:r>
            <a:r>
              <a:rPr lang="en-US" sz="2400" dirty="0" smtClean="0"/>
              <a:t>collection</a:t>
            </a:r>
          </a:p>
          <a:p>
            <a:r>
              <a:rPr lang="en-US" sz="2400" dirty="0" smtClean="0"/>
              <a:t>Collection and Bundle products are not basic products</a:t>
            </a:r>
            <a:endParaRPr lang="en-US" sz="36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2011-02-23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A9E8-F79E-1248-A8AA-5FB49147D3E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DDWG - Simpson</a:t>
            </a:r>
            <a:endParaRPr lang="en-US"/>
          </a:p>
        </p:txBody>
      </p:sp>
      <p:pic>
        <p:nvPicPr>
          <p:cNvPr id="16" name="Picture 15" descr="PRODUCT2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431" y="2137103"/>
            <a:ext cx="2916936" cy="2568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076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Building Blocks</a:t>
            </a:r>
            <a:br>
              <a:rPr lang="en-US" dirty="0" smtClean="0"/>
            </a:br>
            <a:r>
              <a:rPr lang="en-US" sz="2000" dirty="0" smtClean="0"/>
              <a:t>(pyramid model from Todd King in his Assessment comments)</a:t>
            </a:r>
            <a:endParaRPr lang="en-US" dirty="0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667115" y="2498498"/>
          <a:ext cx="5715000" cy="2705100"/>
        </p:xfrm>
        <a:graphic>
          <a:graphicData uri="http://schemas.openxmlformats.org/presentationml/2006/ole">
            <p:oleObj spid="_x0000_s16386" name="Document" r:id="rId3" imgW="5715000" imgH="2705100" progId="Word.Document.12">
              <p:link updateAutomatic="1"/>
            </p:oleObj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2011-02-23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A9E8-F79E-1248-A8AA-5FB49147D3E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DDWG - Simpson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9310" y="1707028"/>
            <a:ext cx="4528207" cy="4117455"/>
          </a:xfrm>
        </p:spPr>
        <p:txBody>
          <a:bodyPr>
            <a:normAutofit fontScale="70000" lnSpcReduction="20000"/>
          </a:bodyPr>
          <a:lstStyle/>
          <a:p>
            <a:r>
              <a:rPr lang="en-US" sz="3857" dirty="0" smtClean="0"/>
              <a:t>A unique character string by which a product, object, or other entity may be identified and located.</a:t>
            </a:r>
          </a:p>
          <a:p>
            <a:r>
              <a:rPr lang="en-US" sz="3857" dirty="0" smtClean="0"/>
              <a:t>Identifiers can be ‘global’, in which case they are unique across all of PDS (and its federation partners).</a:t>
            </a:r>
          </a:p>
          <a:p>
            <a:r>
              <a:rPr lang="en-US" sz="3857" dirty="0" smtClean="0"/>
              <a:t>A local identifier must be unique within a label.</a:t>
            </a:r>
          </a:p>
          <a:p>
            <a:endParaRPr lang="en-US" sz="36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2011-02-23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A9E8-F79E-1248-A8AA-5FB49147D3E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DDWG - Simpson</a:t>
            </a:r>
            <a:endParaRPr lang="en-US"/>
          </a:p>
        </p:txBody>
      </p:sp>
      <p:pic>
        <p:nvPicPr>
          <p:cNvPr id="16" name="Picture 15" descr="PRODUCT2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431" y="2137103"/>
            <a:ext cx="2916936" cy="256878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453931" y="4379310"/>
            <a:ext cx="832069" cy="175173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2011-02-23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A9E8-F79E-1248-A8AA-5FB49147D3E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DDWG - Simpson</a:t>
            </a:r>
            <a:endParaRPr lang="en-US"/>
          </a:p>
        </p:txBody>
      </p:sp>
      <p:pic>
        <p:nvPicPr>
          <p:cNvPr id="16" name="Picture 15" descr="PRODUCT2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431" y="2137103"/>
            <a:ext cx="2916936" cy="256878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340069" y="2583793"/>
            <a:ext cx="1129862" cy="201448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829034" y="4011448"/>
            <a:ext cx="875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rgbClr val="FF0000"/>
                  </a:solidFill>
                </a:ln>
              </a:rPr>
              <a:t>LABEL</a:t>
            </a:r>
            <a:endParaRPr lang="en-US" dirty="0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15" name="Straight Connector 14"/>
          <p:cNvCxnSpPr>
            <a:endCxn id="11" idx="1"/>
          </p:cNvCxnSpPr>
          <p:nvPr/>
        </p:nvCxnSpPr>
        <p:spPr>
          <a:xfrm>
            <a:off x="2469931" y="4186621"/>
            <a:ext cx="359103" cy="94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131810" y="1600200"/>
            <a:ext cx="455499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An aggregation of one or more description objects such that the aggregation describes a single PDS product.</a:t>
            </a:r>
          </a:p>
          <a:p>
            <a:r>
              <a:rPr lang="en-US" dirty="0" smtClean="0"/>
              <a:t>In implementation, labels are constructed using XML, which imposes a small amount of overhead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60938" y="2368349"/>
            <a:ext cx="11298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XML overhead …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6229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list of </a:t>
            </a:r>
            <a:r>
              <a:rPr lang="en-US" sz="2800" u="sng" dirty="0" smtClean="0"/>
              <a:t>references </a:t>
            </a:r>
            <a:r>
              <a:rPr lang="en-US" sz="2800" dirty="0" smtClean="0"/>
              <a:t>to basic products, all of which are </a:t>
            </a:r>
            <a:r>
              <a:rPr lang="en-US" sz="2800" u="sng" dirty="0" smtClean="0"/>
              <a:t>closely related </a:t>
            </a:r>
            <a:r>
              <a:rPr lang="en-US" sz="2800" dirty="0" smtClean="0"/>
              <a:t>in </a:t>
            </a:r>
            <a:r>
              <a:rPr lang="en-US" sz="2800" u="sng" dirty="0" smtClean="0"/>
              <a:t>some way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A collection is itself a product (because it is a list plus a label); but it is not a </a:t>
            </a:r>
            <a:r>
              <a:rPr lang="en-US" sz="2800" i="1" dirty="0" smtClean="0"/>
              <a:t>basic </a:t>
            </a:r>
            <a:r>
              <a:rPr lang="en-US" sz="2800" dirty="0" smtClean="0"/>
              <a:t>product.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2011-02-23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DDWG - Simpson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A9E8-F79E-1248-A8AA-5FB49147D3E9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342039" y="3787802"/>
            <a:ext cx="1456477" cy="591091"/>
            <a:chOff x="5096723" y="3787802"/>
            <a:chExt cx="1456477" cy="591091"/>
          </a:xfrm>
        </p:grpSpPr>
        <p:sp>
          <p:nvSpPr>
            <p:cNvPr id="7" name="Rectangle 6"/>
            <p:cNvSpPr/>
            <p:nvPr/>
          </p:nvSpPr>
          <p:spPr>
            <a:xfrm>
              <a:off x="5096723" y="3787802"/>
              <a:ext cx="1456477" cy="59109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86407" y="3908844"/>
              <a:ext cx="10556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Product A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342039" y="4531293"/>
            <a:ext cx="1456477" cy="591091"/>
            <a:chOff x="5096723" y="3787802"/>
            <a:chExt cx="1456477" cy="591091"/>
          </a:xfrm>
        </p:grpSpPr>
        <p:sp>
          <p:nvSpPr>
            <p:cNvPr id="11" name="Rectangle 10"/>
            <p:cNvSpPr/>
            <p:nvPr/>
          </p:nvSpPr>
          <p:spPr>
            <a:xfrm>
              <a:off x="5096723" y="3787802"/>
              <a:ext cx="1456477" cy="59109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86407" y="3908844"/>
              <a:ext cx="10556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Product B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342039" y="5295210"/>
            <a:ext cx="1456477" cy="591091"/>
            <a:chOff x="5096723" y="3787802"/>
            <a:chExt cx="1456477" cy="591091"/>
          </a:xfrm>
        </p:grpSpPr>
        <p:sp>
          <p:nvSpPr>
            <p:cNvPr id="14" name="Rectangle 13"/>
            <p:cNvSpPr/>
            <p:nvPr/>
          </p:nvSpPr>
          <p:spPr>
            <a:xfrm>
              <a:off x="5096723" y="3787802"/>
              <a:ext cx="1456477" cy="59109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86407" y="3908844"/>
              <a:ext cx="10556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Product C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342039" y="6060804"/>
            <a:ext cx="1456477" cy="591091"/>
            <a:chOff x="5096723" y="3787802"/>
            <a:chExt cx="1456477" cy="591091"/>
          </a:xfrm>
        </p:grpSpPr>
        <p:sp>
          <p:nvSpPr>
            <p:cNvPr id="17" name="Rectangle 16"/>
            <p:cNvSpPr/>
            <p:nvPr/>
          </p:nvSpPr>
          <p:spPr>
            <a:xfrm>
              <a:off x="5096723" y="3787802"/>
              <a:ext cx="1456477" cy="59109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86407" y="3908844"/>
              <a:ext cx="10556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Product D</a:t>
              </a:r>
              <a:endParaRPr lang="en-US" dirty="0"/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 flipV="1">
            <a:off x="4502930" y="4099034"/>
            <a:ext cx="1665920" cy="2798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502930" y="4531293"/>
            <a:ext cx="1665920" cy="3071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502930" y="4652335"/>
            <a:ext cx="1665920" cy="8645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502930" y="4838408"/>
            <a:ext cx="1665920" cy="13308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PRODUCT_COLLECTION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545" y="3588512"/>
            <a:ext cx="3114989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3546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Every basic product must be a member of one and only one </a:t>
            </a:r>
            <a:r>
              <a:rPr lang="en-US" sz="2800" dirty="0" smtClean="0">
                <a:solidFill>
                  <a:srgbClr val="FF0000"/>
                </a:solidFill>
              </a:rPr>
              <a:t>Primary Collection</a:t>
            </a:r>
          </a:p>
          <a:p>
            <a:r>
              <a:rPr lang="en-US" sz="2800" dirty="0" smtClean="0"/>
              <a:t>A </a:t>
            </a:r>
            <a:r>
              <a:rPr lang="en-US" sz="2800" dirty="0" smtClean="0">
                <a:solidFill>
                  <a:srgbClr val="FF0000"/>
                </a:solidFill>
              </a:rPr>
              <a:t>Secondary Collection </a:t>
            </a:r>
            <a:r>
              <a:rPr lang="en-US" sz="2800" dirty="0" smtClean="0"/>
              <a:t>may list any basic product which is already a member of a primary collection 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2011-02-23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DDWG - Simpson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A9E8-F79E-1248-A8AA-5FB49147D3E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84396" y="4428373"/>
            <a:ext cx="1336034" cy="7339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64798" y="4626289"/>
            <a:ext cx="750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Product</a:t>
            </a:r>
            <a:endParaRPr lang="en-US" dirty="0"/>
          </a:p>
        </p:txBody>
      </p:sp>
      <p:sp>
        <p:nvSpPr>
          <p:cNvPr id="9" name="Cube 8"/>
          <p:cNvSpPr/>
          <p:nvPr/>
        </p:nvSpPr>
        <p:spPr>
          <a:xfrm>
            <a:off x="1129856" y="4180252"/>
            <a:ext cx="1575201" cy="1228730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78304" y="4641678"/>
            <a:ext cx="10143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Primary Collection</a:t>
            </a:r>
            <a:endParaRPr lang="en-US" sz="1600" dirty="0"/>
          </a:p>
        </p:txBody>
      </p:sp>
      <p:sp>
        <p:nvSpPr>
          <p:cNvPr id="11" name="Cube 10"/>
          <p:cNvSpPr/>
          <p:nvPr/>
        </p:nvSpPr>
        <p:spPr>
          <a:xfrm>
            <a:off x="6255273" y="3735667"/>
            <a:ext cx="1575201" cy="1228730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403721" y="4197093"/>
            <a:ext cx="1014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Secondary Collection</a:t>
            </a:r>
            <a:endParaRPr lang="en-US" sz="1400" dirty="0"/>
          </a:p>
        </p:txBody>
      </p:sp>
      <p:sp>
        <p:nvSpPr>
          <p:cNvPr id="15" name="Cube 14"/>
          <p:cNvSpPr/>
          <p:nvPr/>
        </p:nvSpPr>
        <p:spPr>
          <a:xfrm>
            <a:off x="6255273" y="5116797"/>
            <a:ext cx="1575201" cy="1228730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403721" y="5578223"/>
            <a:ext cx="1014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Secondary Collection</a:t>
            </a:r>
            <a:endParaRPr lang="en-US" sz="14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952471" y="4832452"/>
            <a:ext cx="77523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V="1">
            <a:off x="5351518" y="4428373"/>
            <a:ext cx="668283" cy="2919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V="1">
            <a:off x="5281892" y="5034022"/>
            <a:ext cx="807534" cy="6682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9873"/>
          </a:xfrm>
        </p:spPr>
        <p:txBody>
          <a:bodyPr/>
          <a:lstStyle/>
          <a:p>
            <a:r>
              <a:rPr lang="en-US" dirty="0" smtClean="0"/>
              <a:t>Bundle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4511"/>
            <a:ext cx="8229600" cy="196229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A list of </a:t>
            </a:r>
            <a:r>
              <a:rPr lang="en-US" sz="2800" u="sng" dirty="0" smtClean="0"/>
              <a:t>references </a:t>
            </a:r>
            <a:r>
              <a:rPr lang="en-US" sz="2800" dirty="0" smtClean="0"/>
              <a:t>to other products, all of which must be </a:t>
            </a:r>
            <a:r>
              <a:rPr lang="en-US" sz="2800" u="sng" dirty="0" smtClean="0"/>
              <a:t>collections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A bundle may not reference itself, directly or indirectly.</a:t>
            </a:r>
          </a:p>
          <a:p>
            <a:r>
              <a:rPr lang="en-US" sz="2800" dirty="0" smtClean="0"/>
              <a:t>The bundle is conceptual; the ‘list’ is built into the label.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2011-02-23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DDWG - Simpson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A9E8-F79E-1248-A8AA-5FB49147D3E9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342039" y="3787802"/>
            <a:ext cx="1456477" cy="591091"/>
            <a:chOff x="5096723" y="3787802"/>
            <a:chExt cx="1456477" cy="591091"/>
          </a:xfrm>
        </p:grpSpPr>
        <p:sp>
          <p:nvSpPr>
            <p:cNvPr id="7" name="Rectangle 6"/>
            <p:cNvSpPr/>
            <p:nvPr/>
          </p:nvSpPr>
          <p:spPr>
            <a:xfrm>
              <a:off x="5096723" y="3787802"/>
              <a:ext cx="1456477" cy="59109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86407" y="3908844"/>
              <a:ext cx="10556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Collection A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342039" y="4531293"/>
            <a:ext cx="1456477" cy="591091"/>
            <a:chOff x="5096723" y="3787802"/>
            <a:chExt cx="1456477" cy="591091"/>
          </a:xfrm>
        </p:grpSpPr>
        <p:sp>
          <p:nvSpPr>
            <p:cNvPr id="11" name="Rectangle 10"/>
            <p:cNvSpPr/>
            <p:nvPr/>
          </p:nvSpPr>
          <p:spPr>
            <a:xfrm>
              <a:off x="5096723" y="3787802"/>
              <a:ext cx="1456477" cy="59109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86407" y="3908844"/>
              <a:ext cx="10556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Collection B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342039" y="5295210"/>
            <a:ext cx="1456477" cy="591091"/>
            <a:chOff x="5096723" y="3787802"/>
            <a:chExt cx="1456477" cy="591091"/>
          </a:xfrm>
        </p:grpSpPr>
        <p:sp>
          <p:nvSpPr>
            <p:cNvPr id="14" name="Rectangle 13"/>
            <p:cNvSpPr/>
            <p:nvPr/>
          </p:nvSpPr>
          <p:spPr>
            <a:xfrm>
              <a:off x="5096723" y="3787802"/>
              <a:ext cx="1456477" cy="59109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86407" y="3908844"/>
              <a:ext cx="10556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Collection C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342039" y="6060804"/>
            <a:ext cx="1456477" cy="591091"/>
            <a:chOff x="5096723" y="3787802"/>
            <a:chExt cx="1456477" cy="591091"/>
          </a:xfrm>
        </p:grpSpPr>
        <p:sp>
          <p:nvSpPr>
            <p:cNvPr id="17" name="Rectangle 16"/>
            <p:cNvSpPr/>
            <p:nvPr/>
          </p:nvSpPr>
          <p:spPr>
            <a:xfrm>
              <a:off x="5096723" y="3787802"/>
              <a:ext cx="1456477" cy="59109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86407" y="3908844"/>
              <a:ext cx="10556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Collection D</a:t>
              </a:r>
              <a:endParaRPr lang="en-US" dirty="0"/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 flipV="1">
            <a:off x="3542324" y="4378894"/>
            <a:ext cx="2626526" cy="412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542324" y="4960112"/>
            <a:ext cx="2626526" cy="1622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542324" y="5295210"/>
            <a:ext cx="2626526" cy="2217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542324" y="5516912"/>
            <a:ext cx="2626526" cy="6649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PRODUCT_BUNDL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1" y="3500484"/>
            <a:ext cx="2907323" cy="256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Tag: Fundamental syntax in XML; a character string delimited by “&lt;“ and “&gt;”</a:t>
            </a:r>
          </a:p>
          <a:p>
            <a:r>
              <a:rPr lang="en-US" dirty="0" smtClean="0"/>
              <a:t>XML element: an XML structure that begins and ends with &lt;tag&gt; and &lt;/tag&gt;, respectively, bracketing ‘content’</a:t>
            </a:r>
          </a:p>
          <a:p>
            <a:r>
              <a:rPr lang="en-US" dirty="0" smtClean="0"/>
              <a:t>XML attribute: an attribute-value pair that is inserted into an XML element to provide additional information</a:t>
            </a:r>
          </a:p>
          <a:p>
            <a:r>
              <a:rPr lang="en-US" dirty="0" smtClean="0"/>
              <a:t>XML schema: the definition of an XML document, specifying required and/or optional XML elements, their order, and parent-child relationships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2011-02-23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DDWG - Simpson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A9E8-F79E-1248-A8AA-5FB49147D3E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 smtClean="0"/>
              <a:t>cardinality</a:t>
            </a:r>
            <a:r>
              <a:rPr lang="en-US" dirty="0" smtClean="0"/>
              <a:t>: the number of values allowed to an attribute or association in a single </a:t>
            </a:r>
            <a:r>
              <a:rPr lang="en-US" dirty="0" smtClean="0"/>
              <a:t>class.</a:t>
            </a:r>
          </a:p>
          <a:p>
            <a:r>
              <a:rPr lang="en-US" b="1" dirty="0" smtClean="0"/>
              <a:t>class hierarchy</a:t>
            </a:r>
            <a:r>
              <a:rPr lang="en-US" dirty="0" smtClean="0"/>
              <a:t>: an ordering of classes which shows parent-child </a:t>
            </a:r>
            <a:r>
              <a:rPr lang="en-US" dirty="0" smtClean="0"/>
              <a:t>relationships.</a:t>
            </a:r>
          </a:p>
          <a:p>
            <a:r>
              <a:rPr lang="en-US" b="1" dirty="0" smtClean="0"/>
              <a:t>entity</a:t>
            </a:r>
            <a:r>
              <a:rPr lang="en-US" dirty="0" smtClean="0"/>
              <a:t>: something that has a distinct, separate </a:t>
            </a:r>
            <a:r>
              <a:rPr lang="en-US" dirty="0" smtClean="0"/>
              <a:t>existence.</a:t>
            </a:r>
          </a:p>
          <a:p>
            <a:r>
              <a:rPr lang="en-US" b="1" dirty="0" smtClean="0"/>
              <a:t>metadata</a:t>
            </a:r>
            <a:r>
              <a:rPr lang="en-US" dirty="0" smtClean="0"/>
              <a:t>: data about </a:t>
            </a:r>
            <a:r>
              <a:rPr lang="en-US" dirty="0" smtClean="0"/>
              <a:t>data.</a:t>
            </a:r>
          </a:p>
          <a:p>
            <a:r>
              <a:rPr lang="en-US" b="1" dirty="0" smtClean="0"/>
              <a:t>model</a:t>
            </a:r>
            <a:r>
              <a:rPr lang="en-US" dirty="0" smtClean="0"/>
              <a:t>: a representation or description designed to show an entity and its </a:t>
            </a:r>
            <a:r>
              <a:rPr lang="en-US" dirty="0" smtClean="0"/>
              <a:t>composition.</a:t>
            </a:r>
          </a:p>
          <a:p>
            <a:r>
              <a:rPr lang="en-US" b="1" dirty="0" smtClean="0"/>
              <a:t>r</a:t>
            </a:r>
            <a:r>
              <a:rPr lang="en-US" b="1" dirty="0" smtClean="0"/>
              <a:t>egistration </a:t>
            </a:r>
            <a:r>
              <a:rPr lang="en-US" b="1" dirty="0" smtClean="0"/>
              <a:t>a</a:t>
            </a:r>
            <a:r>
              <a:rPr lang="en-US" b="1" dirty="0" smtClean="0"/>
              <a:t>uthority</a:t>
            </a:r>
            <a:r>
              <a:rPr lang="en-US" dirty="0" smtClean="0"/>
              <a:t>: an organization responsible for maintaining a registry — in this case, the PDS4 Information Model and its components.  The registration authority for the Planetary Data System is ‘PDS’.</a:t>
            </a:r>
            <a:endParaRPr lang="en-US" dirty="0" smtClean="0"/>
          </a:p>
          <a:p>
            <a:r>
              <a:rPr lang="en-US" b="1" dirty="0" smtClean="0"/>
              <a:t>resource</a:t>
            </a:r>
            <a:r>
              <a:rPr lang="en-US" dirty="0" smtClean="0"/>
              <a:t>: the target (referent) of any Uniform Resource Identifier; the thing to which a URI points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s</a:t>
            </a:r>
            <a:r>
              <a:rPr lang="en-US" b="1" dirty="0" smtClean="0"/>
              <a:t>teward</a:t>
            </a:r>
            <a:r>
              <a:rPr lang="en-US" dirty="0" smtClean="0"/>
              <a:t>: a person or organization that manages a set of registered attributes and classes, typically as an agent for another or others.  A registration authority must have at least one steward; it may have many.  Stewards for PDS4 include PDS, the discipline nodes, and any mission wishing to conform to the PDS4 Information Model.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2011-02-23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DDWG - Simpson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A9E8-F79E-1248-A8AA-5FB49147D3E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Be Written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</a:t>
            </a:r>
            <a:r>
              <a:rPr lang="en-US" dirty="0" smtClean="0"/>
              <a:t>ontainer – </a:t>
            </a:r>
          </a:p>
          <a:p>
            <a:r>
              <a:rPr lang="en-US" dirty="0" smtClean="0"/>
              <a:t>descriptive class – not needed</a:t>
            </a:r>
            <a:r>
              <a:rPr lang="en-US" dirty="0" smtClean="0"/>
              <a:t>?</a:t>
            </a:r>
          </a:p>
          <a:p>
            <a:r>
              <a:rPr lang="en-US" dirty="0" smtClean="0"/>
              <a:t>e</a:t>
            </a:r>
            <a:r>
              <a:rPr lang="en-US" dirty="0" smtClean="0"/>
              <a:t>xtension – </a:t>
            </a:r>
            <a:endParaRPr lang="en-US" dirty="0" smtClean="0"/>
          </a:p>
          <a:p>
            <a:r>
              <a:rPr lang="en-US" dirty="0" smtClean="0"/>
              <a:t>formal – not needed?</a:t>
            </a:r>
          </a:p>
          <a:p>
            <a:r>
              <a:rPr lang="en-US" dirty="0" smtClean="0"/>
              <a:t>local – not needed?</a:t>
            </a:r>
          </a:p>
          <a:p>
            <a:r>
              <a:rPr lang="en-US" dirty="0" smtClean="0"/>
              <a:t>logical – not needed?</a:t>
            </a:r>
          </a:p>
          <a:p>
            <a:r>
              <a:rPr lang="en-US" dirty="0" smtClean="0"/>
              <a:t>name </a:t>
            </a:r>
            <a:r>
              <a:rPr lang="en-US" dirty="0" smtClean="0"/>
              <a:t>space – </a:t>
            </a:r>
          </a:p>
          <a:p>
            <a:r>
              <a:rPr lang="en-US" dirty="0" smtClean="0"/>
              <a:t>p</a:t>
            </a:r>
            <a:r>
              <a:rPr lang="en-US" dirty="0" smtClean="0"/>
              <a:t>ackage – </a:t>
            </a:r>
          </a:p>
          <a:p>
            <a:r>
              <a:rPr lang="en-US" dirty="0" smtClean="0"/>
              <a:t>structural </a:t>
            </a:r>
            <a:r>
              <a:rPr lang="en-US" dirty="0" smtClean="0"/>
              <a:t>class – not needed</a:t>
            </a:r>
            <a:r>
              <a:rPr lang="en-US" dirty="0" smtClean="0"/>
              <a:t>?</a:t>
            </a:r>
          </a:p>
          <a:p>
            <a:r>
              <a:rPr lang="en-US" dirty="0" smtClean="0"/>
              <a:t>s</a:t>
            </a:r>
            <a:r>
              <a:rPr lang="en-US" dirty="0" smtClean="0"/>
              <a:t>ubclass – </a:t>
            </a:r>
            <a:endParaRPr lang="en-US" dirty="0" smtClean="0"/>
          </a:p>
          <a:p>
            <a:r>
              <a:rPr lang="en-US" dirty="0" smtClean="0"/>
              <a:t>type – not needed?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2011-02-23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DDWG - Simpson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A9E8-F79E-1248-A8AA-5FB49147D3E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076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Building Blocks</a:t>
            </a:r>
            <a:br>
              <a:rPr lang="en-US" dirty="0" smtClean="0"/>
            </a:br>
            <a:r>
              <a:rPr lang="en-US" sz="2000" dirty="0" smtClean="0"/>
              <a:t>(pyramid model from Todd King in his Assessment comments)</a:t>
            </a:r>
            <a:endParaRPr lang="en-US" dirty="0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667115" y="2498498"/>
          <a:ext cx="5715000" cy="2705100"/>
        </p:xfrm>
        <a:graphic>
          <a:graphicData uri="http://schemas.openxmlformats.org/presentationml/2006/ole">
            <p:oleObj spid="_x0000_s17410" name="Document" r:id="rId3" imgW="5715000" imgH="2705100" progId="Word.Document.12">
              <p:link updateAutomatic="1"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56522" y="4049034"/>
            <a:ext cx="2960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Products are made from objects which are made from …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956522" y="2836798"/>
            <a:ext cx="2960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Containers, packages needed for delivery</a:t>
            </a:r>
            <a:endParaRPr lang="en-US" sz="12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2011-02-23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A9E8-F79E-1248-A8AA-5FB49147D3E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DDWG - Simpson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Blocks - Objects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513011"/>
            <a:ext cx="2153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tructure &lt;-&gt;reading</a:t>
            </a:r>
          </a:p>
          <a:p>
            <a:r>
              <a:rPr lang="en-US" dirty="0" smtClean="0"/>
              <a:t>content &lt;-&gt; meaning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H="1" flipV="1">
            <a:off x="2381276" y="2936198"/>
            <a:ext cx="637401" cy="5162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2384036" y="4217167"/>
            <a:ext cx="631878" cy="5162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152649" y="5072154"/>
            <a:ext cx="1040942" cy="4035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295" y="4791220"/>
            <a:ext cx="1450848" cy="18288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958476" y="5475680"/>
            <a:ext cx="728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mission</a:t>
            </a:r>
            <a:endParaRPr lang="en-US" sz="12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249" y="2875611"/>
            <a:ext cx="1219200" cy="18288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958476" y="3696125"/>
            <a:ext cx="461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cow</a:t>
            </a:r>
            <a:endParaRPr lang="en-US" sz="1200" dirty="0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5152649" y="3834625"/>
            <a:ext cx="1143646" cy="15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152649" y="2581156"/>
            <a:ext cx="1143646" cy="6762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H="1">
            <a:off x="4934195" y="2906815"/>
            <a:ext cx="1007764" cy="5708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H="1">
            <a:off x="5706110" y="4114225"/>
            <a:ext cx="731287" cy="4490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490780" y="1934825"/>
            <a:ext cx="1179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Image of a cow or image of an astronaut</a:t>
            </a:r>
            <a:endParaRPr lang="en-US" sz="1200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2011-02-23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A9E8-F79E-1248-A8AA-5FB49147D3E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DDWG - Simpson</a:t>
            </a:r>
            <a:endParaRPr lang="en-US"/>
          </a:p>
        </p:txBody>
      </p:sp>
      <p:pic>
        <p:nvPicPr>
          <p:cNvPr id="23" name="Picture 22" descr="INFORMATION_OBJECTS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8089" y="2000960"/>
            <a:ext cx="2194560" cy="3474720"/>
          </a:xfrm>
          <a:prstGeom prst="rect">
            <a:avLst/>
          </a:prstGeom>
        </p:spPr>
      </p:pic>
      <p:cxnSp>
        <p:nvCxnSpPr>
          <p:cNvPr id="37" name="Straight Connector 36"/>
          <p:cNvCxnSpPr>
            <a:stCxn id="5" idx="3"/>
          </p:cNvCxnSpPr>
          <p:nvPr/>
        </p:nvCxnSpPr>
        <p:spPr>
          <a:xfrm>
            <a:off x="2610930" y="3836177"/>
            <a:ext cx="347159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Building Blocks – Overlapping Terms</a:t>
            </a:r>
            <a:br>
              <a:rPr lang="en-US" dirty="0" smtClean="0"/>
            </a:br>
            <a:r>
              <a:rPr lang="en-US" sz="2000" dirty="0" smtClean="0"/>
              <a:t>(dirty laundry department: OAIS </a:t>
            </a:r>
            <a:r>
              <a:rPr lang="en-US" sz="2000" dirty="0" err="1" smtClean="0"/>
              <a:t>vs</a:t>
            </a:r>
            <a:r>
              <a:rPr lang="en-US" sz="2000" dirty="0" smtClean="0"/>
              <a:t> PDS4 IM </a:t>
            </a:r>
            <a:r>
              <a:rPr lang="en-US" sz="2000" dirty="0" err="1" smtClean="0"/>
              <a:t>vs</a:t>
            </a:r>
            <a:r>
              <a:rPr lang="en-US" sz="2000" dirty="0" smtClean="0"/>
              <a:t> common sense)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152649" y="5072154"/>
            <a:ext cx="1040942" cy="40352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295" y="4791220"/>
            <a:ext cx="1450848" cy="18288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958476" y="5475680"/>
            <a:ext cx="728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mission</a:t>
            </a:r>
            <a:endParaRPr lang="en-US" sz="12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249" y="2875611"/>
            <a:ext cx="1219200" cy="18288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958476" y="3696125"/>
            <a:ext cx="461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cow</a:t>
            </a:r>
            <a:endParaRPr lang="en-US" sz="1200" dirty="0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5152649" y="3834625"/>
            <a:ext cx="1143646" cy="15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152649" y="2581156"/>
            <a:ext cx="1143646" cy="6762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H="1">
            <a:off x="4934195" y="2906815"/>
            <a:ext cx="1007764" cy="5708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H="1">
            <a:off x="5706110" y="4114225"/>
            <a:ext cx="731287" cy="4490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490780" y="1934825"/>
            <a:ext cx="1179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Image of a cow or image of an astronaut</a:t>
            </a:r>
            <a:endParaRPr lang="en-US" sz="1200" dirty="0"/>
          </a:p>
        </p:txBody>
      </p:sp>
      <p:sp>
        <p:nvSpPr>
          <p:cNvPr id="18" name="Oval 17"/>
          <p:cNvSpPr/>
          <p:nvPr/>
        </p:nvSpPr>
        <p:spPr>
          <a:xfrm>
            <a:off x="4115315" y="1417638"/>
            <a:ext cx="1152793" cy="461055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105115" y="5904498"/>
            <a:ext cx="3125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These are all called DATA OBJECTS in the PDS4 model even though only DIGITAL OBJECT has anything to do with ‘data’.  The parallel structure helps in the modeling.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3950373" y="5628982"/>
            <a:ext cx="395862" cy="2755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60553" y="1880203"/>
            <a:ext cx="2231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This is a TAGGED DIGITAL OBJECT in the PDS4 model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0553" y="3836177"/>
            <a:ext cx="2267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These are TAGGED NON-DIGITAL OBJECTS in the PDS4 model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2383421" y="3389315"/>
            <a:ext cx="598688" cy="446863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383419" y="4180978"/>
            <a:ext cx="598690" cy="379339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445201" y="2053380"/>
            <a:ext cx="822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BITS &gt; 0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45201" y="3257370"/>
            <a:ext cx="822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BITS = 0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45201" y="4544999"/>
            <a:ext cx="822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BITS = 0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37" name="Date Placeholder 3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2011-02-23</a:t>
            </a:r>
            <a:endParaRPr lang="en-US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A9E8-F79E-1248-A8AA-5FB49147D3E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1" name="Footer Placeholder 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DDWG - Simpson</a:t>
            </a:r>
            <a:endParaRPr lang="en-US"/>
          </a:p>
        </p:txBody>
      </p:sp>
      <p:pic>
        <p:nvPicPr>
          <p:cNvPr id="42" name="Picture 41" descr="INFORMATION_OBJECTS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2315" y="1934825"/>
            <a:ext cx="2286000" cy="3619500"/>
          </a:xfrm>
          <a:prstGeom prst="rect">
            <a:avLst/>
          </a:prstGeom>
        </p:spPr>
      </p:pic>
      <p:cxnSp>
        <p:nvCxnSpPr>
          <p:cNvPr id="44" name="Straight Arrow Connector 43"/>
          <p:cNvCxnSpPr>
            <a:stCxn id="28" idx="3"/>
          </p:cNvCxnSpPr>
          <p:nvPr/>
        </p:nvCxnSpPr>
        <p:spPr>
          <a:xfrm flipV="1">
            <a:off x="2591916" y="2053380"/>
            <a:ext cx="380399" cy="57656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property or characteristic that provides a unit of information.  For example, each of the following is an attribute:</a:t>
            </a:r>
            <a:endParaRPr lang="en-US" sz="2000" dirty="0" smtClean="0">
              <a:latin typeface="Courier"/>
              <a:cs typeface="Courier"/>
            </a:endParaRPr>
          </a:p>
          <a:p>
            <a:pPr lvl="1">
              <a:buNone/>
            </a:pPr>
            <a:r>
              <a:rPr lang="en-US" sz="2000" dirty="0" smtClean="0">
                <a:latin typeface="Courier"/>
                <a:cs typeface="Courier"/>
              </a:rPr>
              <a:t>	HEAD = WHITE</a:t>
            </a:r>
          </a:p>
          <a:p>
            <a:pPr lvl="1">
              <a:buNone/>
            </a:pPr>
            <a:r>
              <a:rPr lang="en-US" sz="2000" dirty="0" smtClean="0">
                <a:latin typeface="Courier"/>
                <a:cs typeface="Courier"/>
              </a:rPr>
              <a:t>	</a:t>
            </a:r>
            <a:r>
              <a:rPr lang="en-US" sz="2000" dirty="0" smtClean="0">
                <a:solidFill>
                  <a:srgbClr val="FF0000"/>
                </a:solidFill>
                <a:latin typeface="Courier"/>
                <a:cs typeface="Courier"/>
              </a:rPr>
              <a:t>HORNS = 2</a:t>
            </a:r>
          </a:p>
          <a:p>
            <a:pPr lvl="1">
              <a:buNone/>
            </a:pPr>
            <a:r>
              <a:rPr lang="en-US" sz="2000" dirty="0" smtClean="0">
                <a:latin typeface="Courier"/>
                <a:cs typeface="Courier"/>
              </a:rPr>
              <a:t>	NOSE = PINK</a:t>
            </a:r>
          </a:p>
          <a:p>
            <a:pPr lvl="1">
              <a:buNone/>
            </a:pPr>
            <a:r>
              <a:rPr lang="en-US" sz="2000" dirty="0" smtClean="0">
                <a:latin typeface="Courier"/>
                <a:cs typeface="Courier"/>
              </a:rPr>
              <a:t>	TONGUE = PINK</a:t>
            </a:r>
          </a:p>
          <a:p>
            <a:pPr lvl="1">
              <a:buNone/>
            </a:pPr>
            <a:r>
              <a:rPr lang="en-US" sz="2000" dirty="0" smtClean="0">
                <a:latin typeface="Courier"/>
                <a:cs typeface="Courier"/>
              </a:rPr>
              <a:t>	MASS = 500 &lt;kg&gt;</a:t>
            </a:r>
          </a:p>
          <a:p>
            <a:pPr lvl="1">
              <a:buNone/>
            </a:pPr>
            <a:r>
              <a:rPr lang="en-US" sz="2000" dirty="0" smtClean="0">
                <a:latin typeface="Courier"/>
                <a:cs typeface="Courier"/>
              </a:rPr>
              <a:t>	HEIGHT = 160 &lt;cm&gt;</a:t>
            </a:r>
          </a:p>
          <a:p>
            <a:pPr lvl="1">
              <a:buNone/>
            </a:pPr>
            <a:r>
              <a:rPr lang="en-US" sz="2000" dirty="0" smtClean="0">
                <a:latin typeface="Courier"/>
                <a:cs typeface="Courier"/>
              </a:rPr>
              <a:t>	EYES = 2</a:t>
            </a:r>
          </a:p>
          <a:p>
            <a:pPr lvl="1">
              <a:buNone/>
            </a:pPr>
            <a:r>
              <a:rPr lang="en-US" sz="2000" dirty="0" smtClean="0">
                <a:latin typeface="Courier"/>
                <a:cs typeface="Courier"/>
              </a:rPr>
              <a:t>	FEET = 4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770826"/>
            <a:ext cx="2438400" cy="36576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2011-02-23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A9E8-F79E-1248-A8AA-5FB49147D3E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DDWG - Simpson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Meta-Attribute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attribute of an attribute.  For example, what exactly do we mean by   </a:t>
            </a:r>
            <a:r>
              <a:rPr lang="en-US" dirty="0" smtClean="0">
                <a:latin typeface="Courier"/>
                <a:cs typeface="Courier"/>
              </a:rPr>
              <a:t>HORNS</a:t>
            </a:r>
            <a:r>
              <a:rPr lang="en-US" dirty="0" smtClean="0"/>
              <a:t>?</a:t>
            </a:r>
          </a:p>
          <a:p>
            <a:pPr lvl="1">
              <a:buNone/>
            </a:pPr>
            <a:endParaRPr lang="en-US" sz="2000" dirty="0" smtClean="0">
              <a:latin typeface="Courier"/>
              <a:cs typeface="Courier"/>
            </a:endParaRPr>
          </a:p>
          <a:p>
            <a:pPr lvl="1">
              <a:buNone/>
            </a:pPr>
            <a:r>
              <a:rPr lang="en-US" sz="2000" dirty="0" smtClean="0">
                <a:latin typeface="Courier"/>
                <a:cs typeface="Courier"/>
              </a:rPr>
              <a:t>DESCRIPTION/DEFINITION</a:t>
            </a:r>
          </a:p>
          <a:p>
            <a:pPr lvl="1">
              <a:buNone/>
            </a:pPr>
            <a:r>
              <a:rPr lang="en-US" sz="2000" dirty="0" smtClean="0">
                <a:latin typeface="Courier"/>
                <a:cs typeface="Courier"/>
              </a:rPr>
              <a:t>DATA TYPE</a:t>
            </a:r>
          </a:p>
          <a:p>
            <a:pPr lvl="1">
              <a:buNone/>
            </a:pPr>
            <a:r>
              <a:rPr lang="en-US" sz="2000" dirty="0" smtClean="0">
                <a:latin typeface="Courier"/>
                <a:cs typeface="Courier"/>
              </a:rPr>
              <a:t>ENUMERATED VALUES?</a:t>
            </a:r>
          </a:p>
          <a:p>
            <a:pPr lvl="1">
              <a:buNone/>
            </a:pPr>
            <a:r>
              <a:rPr lang="en-US" sz="2000" dirty="0" smtClean="0">
                <a:latin typeface="Courier"/>
                <a:cs typeface="Courier"/>
              </a:rPr>
              <a:t>MINIMUM/MAXIMUM VALUES?</a:t>
            </a:r>
          </a:p>
          <a:p>
            <a:pPr lvl="1">
              <a:buNone/>
            </a:pPr>
            <a:r>
              <a:rPr lang="en-US" sz="2000" dirty="0" smtClean="0">
                <a:latin typeface="Courier"/>
                <a:cs typeface="Courier"/>
              </a:rPr>
              <a:t>MINIMUM/MAXIMUM CHARACTERS?</a:t>
            </a:r>
          </a:p>
          <a:p>
            <a:pPr lvl="1">
              <a:buNone/>
            </a:pPr>
            <a:r>
              <a:rPr lang="en-US" sz="2000" dirty="0" smtClean="0">
                <a:latin typeface="Courier"/>
                <a:cs typeface="Courier"/>
              </a:rPr>
              <a:t>UNIT OF MEASURE</a:t>
            </a:r>
          </a:p>
          <a:p>
            <a:pPr lvl="1">
              <a:buNone/>
            </a:pPr>
            <a:r>
              <a:rPr lang="en-US" sz="2000" dirty="0" smtClean="0">
                <a:latin typeface="Courier"/>
                <a:cs typeface="Courier"/>
              </a:rPr>
              <a:t>WHO MAINTAINS META-ATTRIBUTES?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770826"/>
            <a:ext cx="2438400" cy="36576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2011-02-23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A9E8-F79E-1248-A8AA-5FB49147D3E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DDWG - Simpson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set of attributes (including a name) which defines a family.  A class is generic — a template from which a family may be constructed.  For example:</a:t>
            </a:r>
          </a:p>
          <a:p>
            <a:pPr lvl="1">
              <a:buNone/>
            </a:pPr>
            <a:r>
              <a:rPr lang="en-US" sz="2000" dirty="0" smtClean="0">
                <a:latin typeface="Courier"/>
                <a:cs typeface="Courier"/>
              </a:rPr>
              <a:t>					</a:t>
            </a:r>
          </a:p>
          <a:p>
            <a:pPr lvl="1" algn="ctr">
              <a:buNone/>
            </a:pPr>
            <a:r>
              <a:rPr lang="en-US" sz="2000" dirty="0" smtClean="0">
                <a:latin typeface="Courier"/>
                <a:cs typeface="Courier"/>
              </a:rPr>
              <a:t>CLASS = COW</a:t>
            </a:r>
          </a:p>
          <a:p>
            <a:pPr lvl="1">
              <a:buNone/>
            </a:pPr>
            <a:r>
              <a:rPr lang="en-US" sz="3243" dirty="0" smtClean="0">
                <a:cs typeface="Cambria"/>
              </a:rPr>
              <a:t>can be defined by attributes</a:t>
            </a:r>
          </a:p>
          <a:p>
            <a:pPr lvl="1">
              <a:buNone/>
            </a:pPr>
            <a:r>
              <a:rPr lang="en-US" sz="2000" dirty="0" smtClean="0">
                <a:latin typeface="Courier"/>
                <a:cs typeface="Courier"/>
              </a:rPr>
              <a:t>	HEAD</a:t>
            </a:r>
          </a:p>
          <a:p>
            <a:pPr lvl="1">
              <a:buNone/>
            </a:pPr>
            <a:r>
              <a:rPr lang="en-US" sz="2000" dirty="0" smtClean="0">
                <a:latin typeface="Courier"/>
                <a:cs typeface="Courier"/>
              </a:rPr>
              <a:t>	HORNS</a:t>
            </a:r>
          </a:p>
          <a:p>
            <a:pPr lvl="1">
              <a:buNone/>
            </a:pPr>
            <a:r>
              <a:rPr lang="en-US" sz="2000" dirty="0" smtClean="0">
                <a:latin typeface="Courier"/>
                <a:cs typeface="Courier"/>
              </a:rPr>
              <a:t>	NOSE</a:t>
            </a:r>
          </a:p>
          <a:p>
            <a:pPr lvl="1">
              <a:buNone/>
            </a:pPr>
            <a:r>
              <a:rPr lang="en-US" sz="2000" dirty="0" smtClean="0">
                <a:latin typeface="Courier"/>
                <a:cs typeface="Courier"/>
              </a:rPr>
              <a:t>	TONGUE</a:t>
            </a:r>
          </a:p>
          <a:p>
            <a:pPr lvl="1">
              <a:buNone/>
            </a:pPr>
            <a:r>
              <a:rPr lang="en-US" sz="2000" dirty="0" smtClean="0">
                <a:latin typeface="Courier"/>
                <a:cs typeface="Courier"/>
              </a:rPr>
              <a:t>	MASS</a:t>
            </a:r>
          </a:p>
          <a:p>
            <a:pPr lvl="1">
              <a:buNone/>
            </a:pPr>
            <a:r>
              <a:rPr lang="en-US" sz="2000" dirty="0" smtClean="0">
                <a:latin typeface="Courier"/>
                <a:cs typeface="Courier"/>
              </a:rPr>
              <a:t>	HEIGHT</a:t>
            </a:r>
          </a:p>
          <a:p>
            <a:pPr lvl="1">
              <a:buNone/>
            </a:pPr>
            <a:r>
              <a:rPr lang="en-US" sz="2000" dirty="0" smtClean="0">
                <a:latin typeface="Courier"/>
                <a:cs typeface="Courier"/>
              </a:rPr>
              <a:t>	EYES</a:t>
            </a:r>
          </a:p>
          <a:p>
            <a:pPr lvl="1">
              <a:buNone/>
            </a:pPr>
            <a:r>
              <a:rPr lang="en-US" sz="2000" dirty="0" smtClean="0">
                <a:latin typeface="Courier"/>
                <a:cs typeface="Courier"/>
              </a:rPr>
              <a:t>	FEET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411" y="3382963"/>
            <a:ext cx="1828800" cy="27432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2011-02-23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A9E8-F79E-1248-A8AA-5FB49147D3E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DDWG - Simpson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– 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set of attributes (including a name) which defines a family.  A class is generic — a template from which a family may be constructed.  For example:</a:t>
            </a:r>
          </a:p>
          <a:p>
            <a:pPr lvl="1">
              <a:buNone/>
            </a:pPr>
            <a:r>
              <a:rPr lang="en-US" sz="2000" dirty="0" smtClean="0">
                <a:latin typeface="Courier"/>
                <a:cs typeface="Courier"/>
              </a:rPr>
              <a:t>					</a:t>
            </a:r>
          </a:p>
          <a:p>
            <a:pPr lvl="1">
              <a:buNone/>
            </a:pPr>
            <a:r>
              <a:rPr lang="en-US" sz="2000" dirty="0" smtClean="0">
                <a:latin typeface="Courier"/>
                <a:cs typeface="Courier"/>
              </a:rPr>
              <a:t>						CLASS = FARMER</a:t>
            </a:r>
          </a:p>
          <a:p>
            <a:pPr lvl="1">
              <a:buNone/>
            </a:pPr>
            <a:r>
              <a:rPr lang="en-US" sz="3243" dirty="0" smtClean="0">
                <a:cs typeface="Cambria"/>
              </a:rPr>
              <a:t>can be defined by (different) attributes</a:t>
            </a:r>
          </a:p>
          <a:p>
            <a:pPr lvl="1">
              <a:buNone/>
            </a:pPr>
            <a:r>
              <a:rPr lang="en-US" sz="2000" dirty="0" smtClean="0">
                <a:latin typeface="Courier"/>
                <a:cs typeface="Courier"/>
              </a:rPr>
              <a:t>	HAT</a:t>
            </a:r>
          </a:p>
          <a:p>
            <a:pPr lvl="1">
              <a:buNone/>
            </a:pPr>
            <a:r>
              <a:rPr lang="en-US" sz="2000" dirty="0" smtClean="0">
                <a:latin typeface="Courier"/>
                <a:cs typeface="Courier"/>
              </a:rPr>
              <a:t>	NOSE</a:t>
            </a:r>
          </a:p>
          <a:p>
            <a:pPr lvl="1">
              <a:buNone/>
            </a:pPr>
            <a:r>
              <a:rPr lang="en-US" sz="2000" dirty="0" smtClean="0">
                <a:latin typeface="Courier"/>
                <a:cs typeface="Courier"/>
              </a:rPr>
              <a:t>	TONGUE</a:t>
            </a:r>
          </a:p>
          <a:p>
            <a:pPr lvl="1">
              <a:buNone/>
            </a:pPr>
            <a:r>
              <a:rPr lang="en-US" sz="2000" dirty="0" smtClean="0">
                <a:latin typeface="Courier"/>
                <a:cs typeface="Courier"/>
              </a:rPr>
              <a:t>	MASS</a:t>
            </a:r>
          </a:p>
          <a:p>
            <a:pPr lvl="1">
              <a:buNone/>
            </a:pPr>
            <a:r>
              <a:rPr lang="en-US" sz="2000" dirty="0" smtClean="0">
                <a:latin typeface="Courier"/>
                <a:cs typeface="Courier"/>
              </a:rPr>
              <a:t>	HEIGHT</a:t>
            </a:r>
          </a:p>
          <a:p>
            <a:pPr lvl="1">
              <a:buNone/>
            </a:pPr>
            <a:r>
              <a:rPr lang="en-US" sz="2000" dirty="0" smtClean="0">
                <a:latin typeface="Courier"/>
                <a:cs typeface="Courier"/>
              </a:rPr>
              <a:t>	EYES</a:t>
            </a:r>
          </a:p>
          <a:p>
            <a:pPr lvl="1">
              <a:buNone/>
            </a:pPr>
            <a:r>
              <a:rPr lang="en-US" sz="2000" dirty="0" smtClean="0">
                <a:latin typeface="Courier"/>
                <a:cs typeface="Courier"/>
              </a:rPr>
              <a:t>	FEET</a:t>
            </a:r>
          </a:p>
          <a:p>
            <a:pPr lvl="1">
              <a:buNone/>
            </a:pPr>
            <a:r>
              <a:rPr lang="en-US" sz="2000" dirty="0" smtClean="0">
                <a:latin typeface="Courier"/>
                <a:cs typeface="Courier"/>
              </a:rPr>
              <a:t>	HANDS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137057" y="3763963"/>
            <a:ext cx="2311400" cy="23622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2011-02-23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0A9E8-F79E-1248-A8AA-5FB49147D3E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DDWG - Simpson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1990</Words>
  <Application>Microsoft Macintosh PowerPoint</Application>
  <PresentationFormat>On-screen Show (4:3)</PresentationFormat>
  <Paragraphs>282</Paragraphs>
  <Slides>27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Office Theme</vt:lpstr>
      <vt:lpstr>Macintosh HD:Users:simpson:PB170:PDS:PDS4:BUILD_1B:ASSESSMENT:ZZ_RESULTS:PPI:King_Notes.docx!OLE_LINK1</vt:lpstr>
      <vt:lpstr>Macintosh HD:Users:simpson:PB170:PDS:PDS4:BUILD_1B:ASSESSMENT:ZZ_RESULTS:PPI:King_Notes.docx!OLE_LINK1</vt:lpstr>
      <vt:lpstr>PDS4 Glossary</vt:lpstr>
      <vt:lpstr>Building Blocks (pyramid model from Todd King in his Assessment comments)</vt:lpstr>
      <vt:lpstr>Building Blocks (pyramid model from Todd King in his Assessment comments)</vt:lpstr>
      <vt:lpstr>Building Blocks - Objects</vt:lpstr>
      <vt:lpstr>Building Blocks – Overlapping Terms (dirty laundry department: OAIS vs PDS4 IM vs common sense)</vt:lpstr>
      <vt:lpstr>Attribute</vt:lpstr>
      <vt:lpstr>Meta-Attribute</vt:lpstr>
      <vt:lpstr>Class</vt:lpstr>
      <vt:lpstr>Class – Example 2</vt:lpstr>
      <vt:lpstr>Association</vt:lpstr>
      <vt:lpstr>Data Element</vt:lpstr>
      <vt:lpstr>Object</vt:lpstr>
      <vt:lpstr>Description Object</vt:lpstr>
      <vt:lpstr>INFORMATION OBJECT (not a named building block in the PDS4 model; but used in OAIS)</vt:lpstr>
      <vt:lpstr>‘Data’ Objects</vt:lpstr>
      <vt:lpstr>Tagged Objects</vt:lpstr>
      <vt:lpstr>Product</vt:lpstr>
      <vt:lpstr>Product</vt:lpstr>
      <vt:lpstr>Basic Product</vt:lpstr>
      <vt:lpstr>Identifier</vt:lpstr>
      <vt:lpstr>Label</vt:lpstr>
      <vt:lpstr>Collection</vt:lpstr>
      <vt:lpstr>Collection</vt:lpstr>
      <vt:lpstr>Bundle</vt:lpstr>
      <vt:lpstr>XML Terms</vt:lpstr>
      <vt:lpstr>Other Terms</vt:lpstr>
      <vt:lpstr>To Be Written</vt:lpstr>
    </vt:vector>
  </TitlesOfParts>
  <Company>Stanford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PDS4 Glossary</dc:title>
  <dc:creator>Richard Simpson</dc:creator>
  <cp:lastModifiedBy>Richard Simpson</cp:lastModifiedBy>
  <cp:revision>22</cp:revision>
  <dcterms:created xsi:type="dcterms:W3CDTF">2011-02-23T22:53:15Z</dcterms:created>
  <dcterms:modified xsi:type="dcterms:W3CDTF">2011-02-23T23:13:47Z</dcterms:modified>
</cp:coreProperties>
</file>