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8"/>
  </p:notesMasterIdLst>
  <p:sldIdLst>
    <p:sldId id="256" r:id="rId2"/>
    <p:sldId id="260" r:id="rId3"/>
    <p:sldId id="265" r:id="rId4"/>
    <p:sldId id="280" r:id="rId5"/>
    <p:sldId id="287" r:id="rId6"/>
    <p:sldId id="282" r:id="rId7"/>
    <p:sldId id="289" r:id="rId8"/>
    <p:sldId id="290" r:id="rId9"/>
    <p:sldId id="293" r:id="rId10"/>
    <p:sldId id="291" r:id="rId11"/>
    <p:sldId id="275" r:id="rId12"/>
    <p:sldId id="288" r:id="rId13"/>
    <p:sldId id="276" r:id="rId14"/>
    <p:sldId id="283" r:id="rId15"/>
    <p:sldId id="286" r:id="rId16"/>
    <p:sldId id="294" r:id="rId17"/>
    <p:sldId id="295" r:id="rId18"/>
    <p:sldId id="292" r:id="rId19"/>
    <p:sldId id="278" r:id="rId20"/>
    <p:sldId id="267" r:id="rId21"/>
    <p:sldId id="266" r:id="rId22"/>
    <p:sldId id="268" r:id="rId23"/>
    <p:sldId id="271" r:id="rId24"/>
    <p:sldId id="273" r:id="rId25"/>
    <p:sldId id="285" r:id="rId26"/>
    <p:sldId id="284" r:id="rId2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CCCC"/>
    <a:srgbClr val="BBE0E3"/>
    <a:srgbClr val="A2FCA2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3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9D352-5C40-4066-B36A-9E5069FA8620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48E37-CF65-4ED0-988D-3EAFE0CE0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48E37-CF65-4ED0-988D-3EAFE0CE00E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48E37-CF65-4ED0-988D-3EAFE0CE00E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48E37-CF65-4ED0-988D-3EAFE0CE00E2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48E37-CF65-4ED0-988D-3EAFE0CE00E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48E37-CF65-4ED0-988D-3EAFE0CE00E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48E37-CF65-4ED0-988D-3EAFE0CE00E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48E37-CF65-4ED0-988D-3EAFE0CE00E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48E37-CF65-4ED0-988D-3EAFE0CE00E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48E37-CF65-4ED0-988D-3EAFE0CE00E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48E37-CF65-4ED0-988D-3EAFE0CE00E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48E37-CF65-4ED0-988D-3EAFE0CE00E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48E37-CF65-4ED0-988D-3EAFE0CE00E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70" indent="0" algn="ctr">
              <a:buNone/>
              <a:defRPr/>
            </a:lvl2pPr>
            <a:lvl3pPr marL="914339" indent="0" algn="ctr">
              <a:buNone/>
              <a:defRPr/>
            </a:lvl3pPr>
            <a:lvl4pPr marL="1371509" indent="0" algn="ctr">
              <a:buNone/>
              <a:defRPr/>
            </a:lvl4pPr>
            <a:lvl5pPr marL="1828679" indent="0" algn="ctr">
              <a:buNone/>
              <a:defRPr/>
            </a:lvl5pPr>
            <a:lvl6pPr marL="2285849" indent="0" algn="ctr">
              <a:buNone/>
              <a:defRPr/>
            </a:lvl6pPr>
            <a:lvl7pPr marL="2743018" indent="0" algn="ctr">
              <a:buNone/>
              <a:defRPr/>
            </a:lvl7pPr>
            <a:lvl8pPr marL="3200188" indent="0" algn="ctr">
              <a:buNone/>
              <a:defRPr/>
            </a:lvl8pPr>
            <a:lvl9pPr marL="3657357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45968E-5415-4C1F-B0CE-D18FE0F68051}" type="datetime1">
              <a:rPr lang="en-US"/>
              <a:pPr/>
              <a:t>2/27/2011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C14DF2-F365-4759-9CA3-2FE5E491C6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6072D0-AA0E-4DD2-ACD8-44C8FB67C1F2}" type="datetime1">
              <a:rPr lang="en-US"/>
              <a:pPr/>
              <a:t>2/27/2011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841B15-6F4A-4C1F-9684-CD381068C3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E99C32-8ED6-409F-B187-1A1B19E3832C}" type="datetime1">
              <a:rPr lang="en-US"/>
              <a:pPr/>
              <a:t>2/27/2011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27B2BD-E076-4207-97E4-7AA3C15476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FDF1FA-2817-475E-ABB7-C8B0DA12AE54}" type="datetime1">
              <a:rPr lang="en-US"/>
              <a:pPr/>
              <a:t>2/27/2011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E16563-B1AA-4372-BAFE-D4D21DFF72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0" indent="0">
              <a:buNone/>
              <a:defRPr sz="1800"/>
            </a:lvl2pPr>
            <a:lvl3pPr marL="914339" indent="0">
              <a:buNone/>
              <a:defRPr sz="1600"/>
            </a:lvl3pPr>
            <a:lvl4pPr marL="1371509" indent="0">
              <a:buNone/>
              <a:defRPr sz="1400"/>
            </a:lvl4pPr>
            <a:lvl5pPr marL="1828679" indent="0">
              <a:buNone/>
              <a:defRPr sz="1400"/>
            </a:lvl5pPr>
            <a:lvl6pPr marL="2285849" indent="0">
              <a:buNone/>
              <a:defRPr sz="1400"/>
            </a:lvl6pPr>
            <a:lvl7pPr marL="2743018" indent="0">
              <a:buNone/>
              <a:defRPr sz="1400"/>
            </a:lvl7pPr>
            <a:lvl8pPr marL="3200188" indent="0">
              <a:buNone/>
              <a:defRPr sz="1400"/>
            </a:lvl8pPr>
            <a:lvl9pPr marL="3657357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4B4220-9619-47E7-8F5A-EF9713E518B6}" type="datetime1">
              <a:rPr lang="en-US"/>
              <a:pPr/>
              <a:t>2/27/2011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FDEEA0-C8AD-40D8-A982-7209FEAD08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39874-D10D-45ED-9D67-14F5A5ECBC66}" type="datetime1">
              <a:rPr lang="en-US"/>
              <a:pPr/>
              <a:t>2/27/2011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1AD90F-9F01-4F51-B306-A8813247F5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0" indent="0">
              <a:buNone/>
              <a:defRPr sz="2000" b="1"/>
            </a:lvl2pPr>
            <a:lvl3pPr marL="914339" indent="0">
              <a:buNone/>
              <a:defRPr sz="1800" b="1"/>
            </a:lvl3pPr>
            <a:lvl4pPr marL="1371509" indent="0">
              <a:buNone/>
              <a:defRPr sz="1600" b="1"/>
            </a:lvl4pPr>
            <a:lvl5pPr marL="1828679" indent="0">
              <a:buNone/>
              <a:defRPr sz="1600" b="1"/>
            </a:lvl5pPr>
            <a:lvl6pPr marL="2285849" indent="0">
              <a:buNone/>
              <a:defRPr sz="1600" b="1"/>
            </a:lvl6pPr>
            <a:lvl7pPr marL="2743018" indent="0">
              <a:buNone/>
              <a:defRPr sz="1600" b="1"/>
            </a:lvl7pPr>
            <a:lvl8pPr marL="3200188" indent="0">
              <a:buNone/>
              <a:defRPr sz="1600" b="1"/>
            </a:lvl8pPr>
            <a:lvl9pPr marL="365735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0" indent="0">
              <a:buNone/>
              <a:defRPr sz="2000" b="1"/>
            </a:lvl2pPr>
            <a:lvl3pPr marL="914339" indent="0">
              <a:buNone/>
              <a:defRPr sz="1800" b="1"/>
            </a:lvl3pPr>
            <a:lvl4pPr marL="1371509" indent="0">
              <a:buNone/>
              <a:defRPr sz="1600" b="1"/>
            </a:lvl4pPr>
            <a:lvl5pPr marL="1828679" indent="0">
              <a:buNone/>
              <a:defRPr sz="1600" b="1"/>
            </a:lvl5pPr>
            <a:lvl6pPr marL="2285849" indent="0">
              <a:buNone/>
              <a:defRPr sz="1600" b="1"/>
            </a:lvl6pPr>
            <a:lvl7pPr marL="2743018" indent="0">
              <a:buNone/>
              <a:defRPr sz="1600" b="1"/>
            </a:lvl7pPr>
            <a:lvl8pPr marL="3200188" indent="0">
              <a:buNone/>
              <a:defRPr sz="1600" b="1"/>
            </a:lvl8pPr>
            <a:lvl9pPr marL="365735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33E469-5038-4C55-93FC-4D0FB3712233}" type="datetime1">
              <a:rPr lang="en-US"/>
              <a:pPr/>
              <a:t>2/27/2011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EECBFC-B44C-455E-8C8D-C68FEBC5C3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E890BE-2D8E-48CF-BA57-907C5C656151}" type="datetime1">
              <a:rPr lang="en-US"/>
              <a:pPr/>
              <a:t>2/27/2011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85393F-B6EA-47B2-81AB-AF9888FEB2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401229-2219-4A45-AA39-E19C82270DA2}" type="datetime1">
              <a:rPr lang="en-US"/>
              <a:pPr/>
              <a:t>2/27/2011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82F5DF-3DB5-4539-887C-F86856B527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0" indent="0">
              <a:buNone/>
              <a:defRPr sz="1200"/>
            </a:lvl2pPr>
            <a:lvl3pPr marL="914339" indent="0">
              <a:buNone/>
              <a:defRPr sz="1000"/>
            </a:lvl3pPr>
            <a:lvl4pPr marL="1371509" indent="0">
              <a:buNone/>
              <a:defRPr sz="800"/>
            </a:lvl4pPr>
            <a:lvl5pPr marL="1828679" indent="0">
              <a:buNone/>
              <a:defRPr sz="800"/>
            </a:lvl5pPr>
            <a:lvl6pPr marL="2285849" indent="0">
              <a:buNone/>
              <a:defRPr sz="800"/>
            </a:lvl6pPr>
            <a:lvl7pPr marL="2743018" indent="0">
              <a:buNone/>
              <a:defRPr sz="800"/>
            </a:lvl7pPr>
            <a:lvl8pPr marL="3200188" indent="0">
              <a:buNone/>
              <a:defRPr sz="800"/>
            </a:lvl8pPr>
            <a:lvl9pPr marL="3657357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D1C1E-6554-4672-B1D4-31E5A3FEEC25}" type="datetime1">
              <a:rPr lang="en-US"/>
              <a:pPr/>
              <a:t>2/27/2011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883EF4-6E29-49B2-94A5-DE5E42DE72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0" indent="0">
              <a:buNone/>
              <a:defRPr sz="2800"/>
            </a:lvl2pPr>
            <a:lvl3pPr marL="914339" indent="0">
              <a:buNone/>
              <a:defRPr sz="2400"/>
            </a:lvl3pPr>
            <a:lvl4pPr marL="1371509" indent="0">
              <a:buNone/>
              <a:defRPr sz="2000"/>
            </a:lvl4pPr>
            <a:lvl5pPr marL="1828679" indent="0">
              <a:buNone/>
              <a:defRPr sz="2000"/>
            </a:lvl5pPr>
            <a:lvl6pPr marL="2285849" indent="0">
              <a:buNone/>
              <a:defRPr sz="2000"/>
            </a:lvl6pPr>
            <a:lvl7pPr marL="2743018" indent="0">
              <a:buNone/>
              <a:defRPr sz="2000"/>
            </a:lvl7pPr>
            <a:lvl8pPr marL="3200188" indent="0">
              <a:buNone/>
              <a:defRPr sz="2000"/>
            </a:lvl8pPr>
            <a:lvl9pPr marL="3657357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70" indent="0">
              <a:buNone/>
              <a:defRPr sz="1200"/>
            </a:lvl2pPr>
            <a:lvl3pPr marL="914339" indent="0">
              <a:buNone/>
              <a:defRPr sz="1000"/>
            </a:lvl3pPr>
            <a:lvl4pPr marL="1371509" indent="0">
              <a:buNone/>
              <a:defRPr sz="800"/>
            </a:lvl4pPr>
            <a:lvl5pPr marL="1828679" indent="0">
              <a:buNone/>
              <a:defRPr sz="800"/>
            </a:lvl5pPr>
            <a:lvl6pPr marL="2285849" indent="0">
              <a:buNone/>
              <a:defRPr sz="800"/>
            </a:lvl6pPr>
            <a:lvl7pPr marL="2743018" indent="0">
              <a:buNone/>
              <a:defRPr sz="800"/>
            </a:lvl7pPr>
            <a:lvl8pPr marL="3200188" indent="0">
              <a:buNone/>
              <a:defRPr sz="800"/>
            </a:lvl8pPr>
            <a:lvl9pPr marL="3657357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AD7E18-8BD5-48A5-ABF2-9AEDFB63F7C0}" type="datetime1">
              <a:rPr lang="en-US"/>
              <a:pPr/>
              <a:t>2/27/2011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7CC233-64B6-48AB-A2FD-2C369D628E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</a:defRPr>
            </a:lvl1pPr>
          </a:lstStyle>
          <a:p>
            <a:fld id="{07FE82BE-A366-4ED6-A9F5-DB53C0B621B6}" type="datetime1">
              <a:rPr lang="en-US"/>
              <a:pPr/>
              <a:t>2/27/2011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 charset="0"/>
              </a:defRPr>
            </a:lvl1pPr>
          </a:lstStyle>
          <a:p>
            <a:fld id="{0F8742E9-D45C-4997-89C6-FB1428B20D3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+mj-lt"/>
          <a:ea typeface="ＭＳ Ｐゴシック" pitchFamily="24" charset="-128"/>
          <a:cs typeface="ＭＳ Ｐゴシック" pitchFamily="24" charset="-128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  <a:ea typeface="ＭＳ Ｐゴシック" pitchFamily="24" charset="-128"/>
          <a:cs typeface="ＭＳ Ｐゴシック" pitchFamily="24" charset="-128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  <a:ea typeface="ＭＳ Ｐゴシック" pitchFamily="24" charset="-128"/>
          <a:cs typeface="ＭＳ Ｐゴシック" pitchFamily="24" charset="-128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  <a:ea typeface="ＭＳ Ｐゴシック" pitchFamily="24" charset="-128"/>
          <a:cs typeface="ＭＳ Ｐゴシック" pitchFamily="24" charset="-128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  <a:ea typeface="ＭＳ Ｐゴシック" pitchFamily="24" charset="-128"/>
          <a:cs typeface="ＭＳ Ｐゴシック" pitchFamily="24" charset="-128"/>
        </a:defRPr>
      </a:lvl5pPr>
      <a:lvl6pPr marL="45717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</a:defRPr>
      </a:lvl6pPr>
      <a:lvl7pPr marL="914339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</a:defRPr>
      </a:lvl7pPr>
      <a:lvl8pPr marL="1371509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</a:defRPr>
      </a:lvl8pPr>
      <a:lvl9pPr marL="1828679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</a:defRPr>
      </a:lvl9pPr>
    </p:titleStyle>
    <p:bodyStyle>
      <a:lvl1pPr marL="341313" indent="-341313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j-lt"/>
          <a:ea typeface="ＭＳ Ｐゴシック" pitchFamily="24" charset="-128"/>
          <a:cs typeface="ＭＳ Ｐゴシック" pitchFamily="24" charset="-128"/>
        </a:defRPr>
      </a:lvl1pPr>
      <a:lvl2pPr marL="741363" indent="-284163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j-lt"/>
          <a:ea typeface="ＭＳ Ｐゴシック" pitchFamily="24" charset="-128"/>
        </a:defRPr>
      </a:lvl2pPr>
      <a:lvl3pPr marL="1141413" indent="-227013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500">
          <a:solidFill>
            <a:schemeClr val="tx1"/>
          </a:solidFill>
          <a:latin typeface="+mj-lt"/>
          <a:ea typeface="ＭＳ Ｐゴシック" pitchFamily="24" charset="-128"/>
        </a:defRPr>
      </a:lvl3pPr>
      <a:lvl4pPr marL="1598613" indent="-227013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>
          <a:solidFill>
            <a:schemeClr val="tx1"/>
          </a:solidFill>
          <a:latin typeface="+mj-lt"/>
          <a:ea typeface="ＭＳ Ｐゴシック" pitchFamily="24" charset="-128"/>
        </a:defRPr>
      </a:lvl4pPr>
      <a:lvl5pPr marL="2054225" indent="-227013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400">
          <a:solidFill>
            <a:schemeClr val="tx1"/>
          </a:solidFill>
          <a:latin typeface="+mj-lt"/>
          <a:ea typeface="ＭＳ Ｐゴシック" pitchFamily="24" charset="-128"/>
        </a:defRPr>
      </a:lvl5pPr>
      <a:lvl6pPr marL="2514433" indent="-22858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4" charset="-128"/>
        </a:defRPr>
      </a:lvl6pPr>
      <a:lvl7pPr marL="2971603" indent="-22858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4" charset="-128"/>
        </a:defRPr>
      </a:lvl7pPr>
      <a:lvl8pPr marL="3428772" indent="-22858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4" charset="-128"/>
        </a:defRPr>
      </a:lvl8pPr>
      <a:lvl9pPr marL="3885942" indent="-22858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4" charset="-128"/>
        </a:defRPr>
      </a:lvl9pPr>
    </p:bodyStyle>
    <p:otherStyle>
      <a:defPPr>
        <a:defRPr lang="en-US"/>
      </a:defPPr>
      <a:lvl1pPr marL="0" algn="l" defTabSz="4571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0" algn="l" defTabSz="4571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9" algn="l" defTabSz="4571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09" algn="l" defTabSz="4571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79" algn="l" defTabSz="4571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49" algn="l" defTabSz="4571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18" algn="l" defTabSz="4571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88" algn="l" defTabSz="4571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57" algn="l" defTabSz="4571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pds-engineering.jpl.nasa.gov/pds2010/design/data_design/index.html#Subject_Area" TargetMode="External"/><Relationship Id="rId13" Type="http://schemas.openxmlformats.org/officeDocument/2006/relationships/hyperlink" Target="http://pds-engineering.jpl.nasa.gov/pds2010/design/data_design/index.html#Product_Reference_Entry" TargetMode="External"/><Relationship Id="rId3" Type="http://schemas.openxmlformats.org/officeDocument/2006/relationships/hyperlink" Target="http://pds-engineering.jpl.nasa.gov/pds2010/design/data_design/index.html#Identification_Area" TargetMode="External"/><Relationship Id="rId7" Type="http://schemas.openxmlformats.org/officeDocument/2006/relationships/hyperlink" Target="file:///C:\AA7Ontologies\A01PDS4\Document\index.html%23Identification_Area_Product" TargetMode="External"/><Relationship Id="rId12" Type="http://schemas.openxmlformats.org/officeDocument/2006/relationships/hyperlink" Target="http://pds-engineering.jpl.nasa.gov/pds2010/design/data_design/index.html#Observing_System" TargetMode="External"/><Relationship Id="rId2" Type="http://schemas.openxmlformats.org/officeDocument/2006/relationships/hyperlink" Target="http://pds-engineering.jpl.nasa.gov/pds2010/design/data_design/index.html#Produc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ds-engineering.jpl.nasa.gov/pds2010/design/data_design/index.html#File_Area" TargetMode="External"/><Relationship Id="rId11" Type="http://schemas.openxmlformats.org/officeDocument/2006/relationships/hyperlink" Target="http://pds-engineering.jpl.nasa.gov/pds2010/design/data_design/index.html#Node_Area" TargetMode="External"/><Relationship Id="rId5" Type="http://schemas.openxmlformats.org/officeDocument/2006/relationships/hyperlink" Target="http://pds-engineering.jpl.nasa.gov/pds2010/design/data_design/index.html#Observation_Area" TargetMode="External"/><Relationship Id="rId10" Type="http://schemas.openxmlformats.org/officeDocument/2006/relationships/hyperlink" Target="http://pds-engineering.jpl.nasa.gov/pds2010/design/data_design/index.html#Mission_Area" TargetMode="External"/><Relationship Id="rId4" Type="http://schemas.openxmlformats.org/officeDocument/2006/relationships/hyperlink" Target="http://pds-engineering.jpl.nasa.gov/pds2010/design/data_design/index.html#Cross_Reference_Area" TargetMode="External"/><Relationship Id="rId9" Type="http://schemas.openxmlformats.org/officeDocument/2006/relationships/hyperlink" Target="http://pds-engineering.jpl.nasa.gov/pds2010/design/data_design/index.html#Bibliographic_Reference" TargetMode="External"/><Relationship Id="rId14" Type="http://schemas.openxmlformats.org/officeDocument/2006/relationships/hyperlink" Target="http://pds-engineering.jpl.nasa.gov/pds2010/design/data_design/index.html#Name_Resolution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PDS4 </a:t>
            </a:r>
            <a:r>
              <a:rPr lang="en-US" smtClean="0"/>
              <a:t>Data Standards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32500" lnSpcReduction="2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8600" b="1" dirty="0" smtClean="0">
                <a:ea typeface="+mn-ea"/>
                <a:cs typeface="+mn-cs"/>
              </a:rPr>
              <a:t>Steve Hughes</a:t>
            </a:r>
          </a:p>
          <a:p>
            <a:pPr defTabSz="862013" eaLnBrk="0" hangingPunct="0"/>
            <a:endParaRPr lang="en-US" sz="7400" b="1" dirty="0" smtClean="0"/>
          </a:p>
          <a:p>
            <a:pPr defTabSz="862013" eaLnBrk="0" hangingPunct="0"/>
            <a:r>
              <a:rPr lang="en-US" sz="6200" b="1" dirty="0" smtClean="0"/>
              <a:t>Technical Session</a:t>
            </a:r>
          </a:p>
          <a:p>
            <a:pPr defTabSz="862013" eaLnBrk="0" hangingPunct="0"/>
            <a:r>
              <a:rPr lang="en-US" sz="6200" b="1" dirty="0" smtClean="0"/>
              <a:t>Pasadena, CA</a:t>
            </a:r>
          </a:p>
          <a:p>
            <a:pPr defTabSz="862013" eaLnBrk="0" hangingPunct="0"/>
            <a:r>
              <a:rPr lang="en-US" sz="6200" b="1" dirty="0" smtClean="0"/>
              <a:t>February 28 – March 2, 2011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pic>
        <p:nvPicPr>
          <p:cNvPr id="13316" name="Picture 8" descr="l2_top_bann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38100"/>
            <a:ext cx="7772400" cy="774700"/>
          </a:xfrm>
        </p:spPr>
        <p:txBody>
          <a:bodyPr/>
          <a:lstStyle/>
          <a:p>
            <a:r>
              <a:rPr lang="en-US" sz="2800" dirty="0" smtClean="0">
                <a:ea typeface="ＭＳ Ｐゴシック" charset="-128"/>
              </a:rPr>
              <a:t>External Standards</a:t>
            </a:r>
            <a:endParaRPr lang="en-US" sz="2800" dirty="0" smtClean="0">
              <a:ea typeface="ＭＳ Ｐゴシック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33400" y="812800"/>
            <a:ext cx="8178338" cy="5740400"/>
          </a:xfrm>
        </p:spPr>
        <p:txBody>
          <a:bodyPr/>
          <a:lstStyle/>
          <a:p>
            <a:r>
              <a:rPr lang="en-US" sz="1600" b="1" dirty="0" smtClean="0"/>
              <a:t>Open </a:t>
            </a:r>
            <a:r>
              <a:rPr lang="en-US" sz="1600" b="1" dirty="0" smtClean="0"/>
              <a:t>Archival Information System (OAIS) </a:t>
            </a:r>
            <a:r>
              <a:rPr lang="en-US" sz="1600" b="1" dirty="0" smtClean="0"/>
              <a:t>Reference Model - Defines </a:t>
            </a:r>
            <a:r>
              <a:rPr lang="en-US" sz="1600" b="1" dirty="0" smtClean="0"/>
              <a:t>the </a:t>
            </a:r>
            <a:r>
              <a:rPr lang="en-US" sz="1600" b="1" dirty="0" smtClean="0"/>
              <a:t>“Information Object” a key component of the model.</a:t>
            </a:r>
            <a:endParaRPr lang="en-US" sz="1600" b="1" dirty="0" smtClean="0"/>
          </a:p>
          <a:p>
            <a:pPr>
              <a:buNone/>
            </a:pPr>
            <a:endParaRPr lang="en-US" sz="1600" b="1" dirty="0" smtClean="0"/>
          </a:p>
          <a:p>
            <a:r>
              <a:rPr lang="en-US" sz="1600" b="1" dirty="0" smtClean="0"/>
              <a:t>ISO/IEC </a:t>
            </a:r>
            <a:r>
              <a:rPr lang="en-US" sz="1600" b="1" dirty="0" smtClean="0"/>
              <a:t>11179-3: Registry </a:t>
            </a:r>
            <a:r>
              <a:rPr lang="en-US" sz="1600" b="1" dirty="0" err="1" smtClean="0"/>
              <a:t>Metamodel</a:t>
            </a:r>
            <a:r>
              <a:rPr lang="en-US" sz="1600" b="1" dirty="0" smtClean="0"/>
              <a:t> and Basic Attributes - P</a:t>
            </a:r>
            <a:r>
              <a:rPr lang="en-US" sz="1600" b="1" dirty="0" smtClean="0"/>
              <a:t>rovides the schema </a:t>
            </a:r>
            <a:r>
              <a:rPr lang="en-US" sz="1600" b="1" dirty="0" smtClean="0"/>
              <a:t>for the data </a:t>
            </a:r>
            <a:r>
              <a:rPr lang="en-US" sz="1600" b="1" dirty="0" smtClean="0"/>
              <a:t>dictionary. Defines the concepts of registration authority and steward for governance.</a:t>
            </a:r>
            <a:endParaRPr lang="en-US" sz="1600" b="1" dirty="0" smtClean="0"/>
          </a:p>
          <a:p>
            <a:pPr>
              <a:buNone/>
            </a:pPr>
            <a:endParaRPr lang="en-US" sz="1600" b="1" dirty="0" smtClean="0"/>
          </a:p>
          <a:p>
            <a:r>
              <a:rPr lang="en-US" sz="1600" b="1" dirty="0" err="1" smtClean="0"/>
              <a:t>Object_Oriented</a:t>
            </a:r>
            <a:r>
              <a:rPr lang="en-US" sz="1600" b="1" dirty="0" smtClean="0"/>
              <a:t> Data Modeling – Used as a standard modeling methodology.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XML/XML Schema – Provides the label syntax and validation mechanism.</a:t>
            </a:r>
          </a:p>
          <a:p>
            <a:endParaRPr lang="en-US" sz="1600" dirty="0" smtClean="0"/>
          </a:p>
          <a:p>
            <a:r>
              <a:rPr lang="en-US" sz="1600" dirty="0" smtClean="0"/>
              <a:t>OASIS/</a:t>
            </a:r>
            <a:r>
              <a:rPr lang="en-US" sz="1600" dirty="0" err="1" smtClean="0"/>
              <a:t>ebXML</a:t>
            </a:r>
            <a:r>
              <a:rPr lang="en-US" sz="1600" dirty="0" smtClean="0"/>
              <a:t> Registry Information Model -  Provides attributes for object registration within a federated registry/repository.</a:t>
            </a:r>
          </a:p>
          <a:p>
            <a:endParaRPr lang="en-US" sz="1600" dirty="0" smtClean="0"/>
          </a:p>
          <a:p>
            <a:r>
              <a:rPr lang="en-US" sz="1600" dirty="0" smtClean="0"/>
              <a:t>ISO </a:t>
            </a:r>
            <a:r>
              <a:rPr lang="en-US" sz="1600" dirty="0" smtClean="0"/>
              <a:t>15836:2009 The Dublin Core Metadata Element Set – </a:t>
            </a:r>
            <a:r>
              <a:rPr lang="en-US" sz="1600" dirty="0" smtClean="0"/>
              <a:t>Provides standard web resource identification </a:t>
            </a:r>
            <a:r>
              <a:rPr lang="en-US" sz="1600" dirty="0" smtClean="0"/>
              <a:t>attributes.</a:t>
            </a:r>
          </a:p>
          <a:p>
            <a:endParaRPr lang="en-US" sz="1600" dirty="0" smtClean="0"/>
          </a:p>
          <a:p>
            <a:r>
              <a:rPr lang="en-US" sz="1600" dirty="0" smtClean="0"/>
              <a:t>Semantics - RDF, RDFS, OWL  </a:t>
            </a:r>
            <a:r>
              <a:rPr lang="en-US" sz="1600" dirty="0" smtClean="0"/>
              <a:t>- Provides W3C standards </a:t>
            </a:r>
            <a:r>
              <a:rPr lang="en-US" sz="1600" dirty="0" smtClean="0"/>
              <a:t>for </a:t>
            </a:r>
            <a:r>
              <a:rPr lang="en-US" sz="1600" dirty="0" smtClean="0"/>
              <a:t>knowledge representation. 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1676400" y="304799"/>
            <a:ext cx="1447800" cy="1036493"/>
          </a:xfrm>
          <a:prstGeom prst="flowChartDocumen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600200" y="381000"/>
            <a:ext cx="1524000" cy="738664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>
                <a:latin typeface="+mj-lt"/>
              </a:rPr>
              <a:t>Requirements &amp; Domain Knowledge</a:t>
            </a:r>
            <a:endParaRPr lang="en-US" sz="1400" dirty="0">
              <a:latin typeface="+mj-lt"/>
            </a:endParaRP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3645725" y="1524000"/>
            <a:ext cx="1715261" cy="838200"/>
          </a:xfrm>
          <a:prstGeom prst="flowChartDocumen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3645725" y="1540825"/>
            <a:ext cx="171526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>
                <a:latin typeface="+mj-lt"/>
              </a:rPr>
              <a:t>PDS4 Information Model</a:t>
            </a:r>
            <a:endParaRPr lang="en-US" sz="1400" dirty="0">
              <a:latin typeface="+mj-l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7418387" y="3276600"/>
            <a:ext cx="1295400" cy="838200"/>
            <a:chOff x="3581400" y="5181600"/>
            <a:chExt cx="1295400" cy="838200"/>
          </a:xfrm>
        </p:grpSpPr>
        <p:sp>
          <p:nvSpPr>
            <p:cNvPr id="14" name="AutoShape 36"/>
            <p:cNvSpPr>
              <a:spLocks noChangeArrowheads="1"/>
            </p:cNvSpPr>
            <p:nvPr/>
          </p:nvSpPr>
          <p:spPr bwMode="auto">
            <a:xfrm>
              <a:off x="3581400" y="5181600"/>
              <a:ext cx="1295400" cy="838200"/>
            </a:xfrm>
            <a:prstGeom prst="flowChartDocumen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5" name="Text Box 37"/>
            <p:cNvSpPr txBox="1">
              <a:spLocks noChangeArrowheads="1"/>
            </p:cNvSpPr>
            <p:nvPr/>
          </p:nvSpPr>
          <p:spPr bwMode="auto">
            <a:xfrm>
              <a:off x="3657600" y="5257800"/>
              <a:ext cx="10668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latin typeface="+mj-lt"/>
                </a:rPr>
                <a:t>Query Models</a:t>
              </a:r>
              <a:endParaRPr lang="en-US" sz="1400" dirty="0">
                <a:latin typeface="+mj-lt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836987" y="5486400"/>
            <a:ext cx="1573213" cy="1143000"/>
            <a:chOff x="6934200" y="4419600"/>
            <a:chExt cx="1573213" cy="1143000"/>
          </a:xfrm>
        </p:grpSpPr>
        <p:sp>
          <p:nvSpPr>
            <p:cNvPr id="17" name="AutoShape 49"/>
            <p:cNvSpPr>
              <a:spLocks noChangeArrowheads="1"/>
            </p:cNvSpPr>
            <p:nvPr/>
          </p:nvSpPr>
          <p:spPr bwMode="auto">
            <a:xfrm>
              <a:off x="6934200" y="4419600"/>
              <a:ext cx="1573213" cy="1143000"/>
            </a:xfrm>
            <a:prstGeom prst="flowChartDocumen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8" name="Text Box 50"/>
            <p:cNvSpPr txBox="1">
              <a:spLocks noChangeArrowheads="1"/>
            </p:cNvSpPr>
            <p:nvPr/>
          </p:nvSpPr>
          <p:spPr bwMode="auto">
            <a:xfrm>
              <a:off x="6934200" y="4419600"/>
              <a:ext cx="1524000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>
                  <a:latin typeface="+mj-lt"/>
                </a:rPr>
                <a:t>Information Model </a:t>
              </a:r>
              <a:r>
                <a:rPr lang="en-US" sz="1400" dirty="0" smtClean="0">
                  <a:latin typeface="+mj-lt"/>
                </a:rPr>
                <a:t>Specification</a:t>
              </a:r>
              <a:endParaRPr lang="en-US" sz="1400" dirty="0">
                <a:latin typeface="+mj-lt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96883" y="3276600"/>
            <a:ext cx="1876301" cy="1143000"/>
            <a:chOff x="6773883" y="5638800"/>
            <a:chExt cx="1876301" cy="1143000"/>
          </a:xfrm>
        </p:grpSpPr>
        <p:sp>
          <p:nvSpPr>
            <p:cNvPr id="20" name="AutoShape 52"/>
            <p:cNvSpPr>
              <a:spLocks noChangeArrowheads="1"/>
            </p:cNvSpPr>
            <p:nvPr/>
          </p:nvSpPr>
          <p:spPr bwMode="auto">
            <a:xfrm>
              <a:off x="6934200" y="5638800"/>
              <a:ext cx="1573213" cy="1143000"/>
            </a:xfrm>
            <a:prstGeom prst="flowChartDocumen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21" name="Text Box 53"/>
            <p:cNvSpPr txBox="1">
              <a:spLocks noChangeArrowheads="1"/>
            </p:cNvSpPr>
            <p:nvPr/>
          </p:nvSpPr>
          <p:spPr bwMode="auto">
            <a:xfrm>
              <a:off x="6773883" y="5805050"/>
              <a:ext cx="1876301" cy="630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latin typeface="+mj-lt"/>
                </a:rPr>
                <a:t>XML Schema</a:t>
              </a:r>
            </a:p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latin typeface="+mj-lt"/>
                </a:rPr>
                <a:t>(Generic)</a:t>
              </a:r>
              <a:endParaRPr lang="en-US" sz="1400" dirty="0">
                <a:latin typeface="+mj-lt"/>
              </a:endParaRPr>
            </a:p>
          </p:txBody>
        </p:sp>
      </p:grpSp>
      <p:sp>
        <p:nvSpPr>
          <p:cNvPr id="22" name="AutoShape 19"/>
          <p:cNvSpPr>
            <a:spLocks noChangeArrowheads="1"/>
          </p:cNvSpPr>
          <p:nvPr/>
        </p:nvSpPr>
        <p:spPr bwMode="auto">
          <a:xfrm>
            <a:off x="3886200" y="2590800"/>
            <a:ext cx="1219200" cy="914400"/>
          </a:xfrm>
          <a:prstGeom prst="flowChartProcess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3886200" y="2755900"/>
            <a:ext cx="121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>
                <a:latin typeface="+mj-lt"/>
              </a:rPr>
              <a:t>Filter and Translator</a:t>
            </a:r>
            <a:endParaRPr lang="en-US" sz="1400" dirty="0">
              <a:latin typeface="+mj-lt"/>
            </a:endParaRPr>
          </a:p>
        </p:txBody>
      </p:sp>
      <p:sp>
        <p:nvSpPr>
          <p:cNvPr id="24" name="AutoShape 6"/>
          <p:cNvSpPr>
            <a:spLocks noChangeArrowheads="1"/>
          </p:cNvSpPr>
          <p:nvPr/>
        </p:nvSpPr>
        <p:spPr bwMode="auto">
          <a:xfrm>
            <a:off x="3886200" y="152400"/>
            <a:ext cx="1219200" cy="914400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836987" y="240268"/>
            <a:ext cx="126841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>
                <a:latin typeface="+mj-lt"/>
              </a:rPr>
              <a:t>Information Modeling </a:t>
            </a:r>
            <a:r>
              <a:rPr lang="en-US" sz="1400" dirty="0">
                <a:latin typeface="+mj-lt"/>
              </a:rPr>
              <a:t>Tool</a:t>
            </a:r>
          </a:p>
        </p:txBody>
      </p:sp>
      <p:grpSp>
        <p:nvGrpSpPr>
          <p:cNvPr id="26" name="Group 23"/>
          <p:cNvGrpSpPr/>
          <p:nvPr/>
        </p:nvGrpSpPr>
        <p:grpSpPr>
          <a:xfrm>
            <a:off x="3645725" y="3810000"/>
            <a:ext cx="1764475" cy="1197351"/>
            <a:chOff x="2197925" y="4419600"/>
            <a:chExt cx="1764475" cy="1197351"/>
          </a:xfrm>
        </p:grpSpPr>
        <p:sp>
          <p:nvSpPr>
            <p:cNvPr id="27" name="AutoShape 49"/>
            <p:cNvSpPr>
              <a:spLocks noChangeArrowheads="1"/>
            </p:cNvSpPr>
            <p:nvPr/>
          </p:nvSpPr>
          <p:spPr bwMode="auto">
            <a:xfrm>
              <a:off x="2362200" y="4419600"/>
              <a:ext cx="1573213" cy="1143000"/>
            </a:xfrm>
            <a:prstGeom prst="flowChartDocument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28" name="Text Box 50"/>
            <p:cNvSpPr txBox="1">
              <a:spLocks noChangeArrowheads="1"/>
            </p:cNvSpPr>
            <p:nvPr/>
          </p:nvSpPr>
          <p:spPr bwMode="auto">
            <a:xfrm>
              <a:off x="2197925" y="4447400"/>
              <a:ext cx="1764475" cy="116955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latin typeface="+mj-lt"/>
                </a:rPr>
                <a:t>PDS4 Data Dictionary</a:t>
              </a:r>
            </a:p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latin typeface="+mj-lt"/>
                </a:rPr>
                <a:t>  (</a:t>
              </a:r>
              <a:r>
                <a:rPr lang="en-US" sz="1400" dirty="0" smtClean="0">
                  <a:latin typeface="+mj-lt"/>
                </a:rPr>
                <a:t>Doc</a:t>
              </a:r>
              <a:r>
                <a:rPr lang="en-US" sz="1400" dirty="0" smtClean="0">
                  <a:latin typeface="+mj-lt"/>
                </a:rPr>
                <a:t> and</a:t>
              </a:r>
              <a:r>
                <a:rPr lang="en-US" sz="1400" dirty="0" smtClean="0">
                  <a:latin typeface="+mj-lt"/>
                </a:rPr>
                <a:t> DB)</a:t>
              </a:r>
              <a:endParaRPr lang="en-US" sz="1400" dirty="0" smtClean="0">
                <a:latin typeface="+mj-lt"/>
              </a:endParaRPr>
            </a:p>
            <a:p>
              <a:pPr algn="ctr">
                <a:spcBef>
                  <a:spcPct val="50000"/>
                </a:spcBef>
              </a:pPr>
              <a:endParaRPr lang="en-US" sz="1400" dirty="0" smtClean="0">
                <a:latin typeface="+mj-lt"/>
              </a:endParaRPr>
            </a:p>
          </p:txBody>
        </p:sp>
      </p:grpSp>
      <p:grpSp>
        <p:nvGrpSpPr>
          <p:cNvPr id="29" name="Group 26"/>
          <p:cNvGrpSpPr/>
          <p:nvPr/>
        </p:nvGrpSpPr>
        <p:grpSpPr>
          <a:xfrm>
            <a:off x="296883" y="4724400"/>
            <a:ext cx="1876301" cy="1143000"/>
            <a:chOff x="6621483" y="4495800"/>
            <a:chExt cx="1876301" cy="1143000"/>
          </a:xfrm>
        </p:grpSpPr>
        <p:sp>
          <p:nvSpPr>
            <p:cNvPr id="30" name="AutoShape 52"/>
            <p:cNvSpPr>
              <a:spLocks noChangeArrowheads="1"/>
            </p:cNvSpPr>
            <p:nvPr/>
          </p:nvSpPr>
          <p:spPr bwMode="auto">
            <a:xfrm>
              <a:off x="6781800" y="4495800"/>
              <a:ext cx="1573213" cy="1143000"/>
            </a:xfrm>
            <a:prstGeom prst="flowChartDocumen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31" name="Text Box 53"/>
            <p:cNvSpPr txBox="1">
              <a:spLocks noChangeArrowheads="1"/>
            </p:cNvSpPr>
            <p:nvPr/>
          </p:nvSpPr>
          <p:spPr bwMode="auto">
            <a:xfrm>
              <a:off x="6621483" y="4678875"/>
              <a:ext cx="1876301" cy="630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latin typeface="+mj-lt"/>
                </a:rPr>
                <a:t>XML Schema</a:t>
              </a:r>
            </a:p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latin typeface="+mj-lt"/>
                </a:rPr>
                <a:t>(Specific)</a:t>
              </a:r>
              <a:endParaRPr lang="en-US" sz="1400" dirty="0">
                <a:latin typeface="+mj-lt"/>
              </a:endParaRPr>
            </a:p>
          </p:txBody>
        </p:sp>
      </p:grpSp>
      <p:grpSp>
        <p:nvGrpSpPr>
          <p:cNvPr id="32" name="Group 29"/>
          <p:cNvGrpSpPr/>
          <p:nvPr/>
        </p:nvGrpSpPr>
        <p:grpSpPr>
          <a:xfrm>
            <a:off x="457200" y="6017825"/>
            <a:ext cx="1295400" cy="840175"/>
            <a:chOff x="609600" y="6017825"/>
            <a:chExt cx="1295400" cy="840175"/>
          </a:xfrm>
        </p:grpSpPr>
        <p:sp>
          <p:nvSpPr>
            <p:cNvPr id="33" name="AutoShape 40"/>
            <p:cNvSpPr>
              <a:spLocks noChangeArrowheads="1"/>
            </p:cNvSpPr>
            <p:nvPr/>
          </p:nvSpPr>
          <p:spPr bwMode="auto">
            <a:xfrm>
              <a:off x="609600" y="6019800"/>
              <a:ext cx="1295400" cy="838200"/>
            </a:xfrm>
            <a:prstGeom prst="flowChartDocumen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34" name="Text Box 41"/>
            <p:cNvSpPr txBox="1">
              <a:spLocks noChangeArrowheads="1"/>
            </p:cNvSpPr>
            <p:nvPr/>
          </p:nvSpPr>
          <p:spPr bwMode="auto">
            <a:xfrm>
              <a:off x="609600" y="6017825"/>
              <a:ext cx="1295400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latin typeface="+mj-lt"/>
                </a:rPr>
                <a:t>XML Document (Label)</a:t>
              </a:r>
              <a:endParaRPr lang="en-US" sz="1400" dirty="0">
                <a:latin typeface="+mj-lt"/>
              </a:endParaRPr>
            </a:p>
          </p:txBody>
        </p:sp>
      </p:grpSp>
      <p:grpSp>
        <p:nvGrpSpPr>
          <p:cNvPr id="35" name="Group 32"/>
          <p:cNvGrpSpPr/>
          <p:nvPr/>
        </p:nvGrpSpPr>
        <p:grpSpPr>
          <a:xfrm>
            <a:off x="7391400" y="5791200"/>
            <a:ext cx="1295400" cy="838200"/>
            <a:chOff x="7696200" y="5791200"/>
            <a:chExt cx="1295400" cy="838200"/>
          </a:xfrm>
        </p:grpSpPr>
        <p:sp>
          <p:nvSpPr>
            <p:cNvPr id="36" name="AutoShape 40"/>
            <p:cNvSpPr>
              <a:spLocks noChangeArrowheads="1"/>
            </p:cNvSpPr>
            <p:nvPr/>
          </p:nvSpPr>
          <p:spPr bwMode="auto">
            <a:xfrm>
              <a:off x="7696200" y="5791200"/>
              <a:ext cx="1295400" cy="838200"/>
            </a:xfrm>
            <a:prstGeom prst="flowChartDocumen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37" name="Text Box 41"/>
            <p:cNvSpPr txBox="1">
              <a:spLocks noChangeArrowheads="1"/>
            </p:cNvSpPr>
            <p:nvPr/>
          </p:nvSpPr>
          <p:spPr bwMode="auto">
            <a:xfrm>
              <a:off x="7772400" y="5943600"/>
              <a:ext cx="10668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latin typeface="+mj-lt"/>
                </a:rPr>
                <a:t>XMI/UML</a:t>
              </a:r>
              <a:endParaRPr lang="en-US" sz="1400" dirty="0">
                <a:latin typeface="+mj-lt"/>
              </a:endParaRPr>
            </a:p>
          </p:txBody>
        </p:sp>
      </p:grpSp>
      <p:grpSp>
        <p:nvGrpSpPr>
          <p:cNvPr id="38" name="Group 35"/>
          <p:cNvGrpSpPr/>
          <p:nvPr/>
        </p:nvGrpSpPr>
        <p:grpSpPr>
          <a:xfrm>
            <a:off x="7418387" y="4419600"/>
            <a:ext cx="1573213" cy="1143000"/>
            <a:chOff x="6934200" y="4419600"/>
            <a:chExt cx="1573213" cy="1143000"/>
          </a:xfrm>
        </p:grpSpPr>
        <p:sp>
          <p:nvSpPr>
            <p:cNvPr id="39" name="AutoShape 49"/>
            <p:cNvSpPr>
              <a:spLocks noChangeArrowheads="1"/>
            </p:cNvSpPr>
            <p:nvPr/>
          </p:nvSpPr>
          <p:spPr bwMode="auto">
            <a:xfrm>
              <a:off x="6934200" y="4419600"/>
              <a:ext cx="1573213" cy="1143000"/>
            </a:xfrm>
            <a:prstGeom prst="flowChartDocumen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40" name="Text Box 50"/>
            <p:cNvSpPr txBox="1">
              <a:spLocks noChangeArrowheads="1"/>
            </p:cNvSpPr>
            <p:nvPr/>
          </p:nvSpPr>
          <p:spPr bwMode="auto">
            <a:xfrm>
              <a:off x="6934200" y="4419600"/>
              <a:ext cx="1524000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latin typeface="+mj-lt"/>
                </a:rPr>
                <a:t>Registry Configuration Parameters</a:t>
              </a:r>
              <a:endParaRPr lang="en-US" sz="1400" dirty="0">
                <a:latin typeface="+mj-lt"/>
              </a:endParaRPr>
            </a:p>
          </p:txBody>
        </p:sp>
      </p:grpSp>
      <p:cxnSp>
        <p:nvCxnSpPr>
          <p:cNvPr id="41" name="Straight Arrow Connector 40"/>
          <p:cNvCxnSpPr/>
          <p:nvPr/>
        </p:nvCxnSpPr>
        <p:spPr>
          <a:xfrm rot="10800000">
            <a:off x="5105400" y="3048000"/>
            <a:ext cx="13716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0800000">
            <a:off x="1143000" y="3048000"/>
            <a:ext cx="27432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 flipH="1" flipV="1">
            <a:off x="4914900" y="4609306"/>
            <a:ext cx="31242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6477000" y="3657600"/>
            <a:ext cx="9144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6477000" y="4875212"/>
            <a:ext cx="9144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6477000" y="6170612"/>
            <a:ext cx="9144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>
            <a:off x="1029494" y="3161506"/>
            <a:ext cx="2286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>
            <a:off x="877094" y="4533106"/>
            <a:ext cx="381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5400000">
            <a:off x="953294" y="5904706"/>
            <a:ext cx="2286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 flipH="1" flipV="1">
            <a:off x="1485900" y="4457700"/>
            <a:ext cx="28194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2895600" y="4409700"/>
            <a:ext cx="750125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2895600" y="5867400"/>
            <a:ext cx="9144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3124200" y="609600"/>
            <a:ext cx="6858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5400000">
            <a:off x="4306094" y="1332706"/>
            <a:ext cx="381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22" idx="0"/>
          </p:cNvCxnSpPr>
          <p:nvPr/>
        </p:nvCxnSpPr>
        <p:spPr>
          <a:xfrm rot="5400000">
            <a:off x="4382294" y="2475706"/>
            <a:ext cx="2286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utoShape 8"/>
          <p:cNvSpPr>
            <a:spLocks noChangeArrowheads="1"/>
          </p:cNvSpPr>
          <p:nvPr/>
        </p:nvSpPr>
        <p:spPr bwMode="auto">
          <a:xfrm>
            <a:off x="1408939" y="1820875"/>
            <a:ext cx="1715261" cy="838200"/>
          </a:xfrm>
          <a:prstGeom prst="flowChartDocumen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1408939" y="1837700"/>
            <a:ext cx="171526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>
                <a:latin typeface="+mj-lt"/>
              </a:rPr>
              <a:t>PDS4 Data Dictionary </a:t>
            </a:r>
            <a:r>
              <a:rPr lang="en-US" sz="1100" dirty="0" smtClean="0">
                <a:latin typeface="+mj-lt"/>
              </a:rPr>
              <a:t>(ISO/IEC 11179)</a:t>
            </a:r>
            <a:endParaRPr lang="en-US" sz="1400" dirty="0">
              <a:latin typeface="+mj-lt"/>
            </a:endParaRPr>
          </a:p>
        </p:txBody>
      </p:sp>
      <p:cxnSp>
        <p:nvCxnSpPr>
          <p:cNvPr id="58" name="Straight Arrow Connector 57"/>
          <p:cNvCxnSpPr>
            <a:stCxn id="57" idx="3"/>
          </p:cNvCxnSpPr>
          <p:nvPr/>
        </p:nvCxnSpPr>
        <p:spPr>
          <a:xfrm>
            <a:off x="3124200" y="2191643"/>
            <a:ext cx="521525" cy="1588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0800000">
            <a:off x="3124201" y="2239144"/>
            <a:ext cx="712787" cy="399157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5359401" y="584200"/>
            <a:ext cx="36083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+mj-lt"/>
              </a:rPr>
              <a:t>PDS4 </a:t>
            </a:r>
            <a:r>
              <a:rPr lang="en-US" b="1" dirty="0" smtClean="0">
                <a:latin typeface="+mj-lt"/>
              </a:rPr>
              <a:t>Information Model and </a:t>
            </a:r>
            <a:r>
              <a:rPr lang="en-US" b="1" dirty="0" smtClean="0">
                <a:latin typeface="+mj-lt"/>
              </a:rPr>
              <a:t>Generated </a:t>
            </a:r>
            <a:r>
              <a:rPr lang="en-US" b="1" dirty="0" smtClean="0">
                <a:latin typeface="+mj-lt"/>
              </a:rPr>
              <a:t>Documents</a:t>
            </a:r>
            <a:endParaRPr lang="en-US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38100"/>
            <a:ext cx="7772400" cy="1143000"/>
          </a:xfrm>
        </p:spPr>
        <p:txBody>
          <a:bodyPr/>
          <a:lstStyle/>
          <a:p>
            <a:r>
              <a:rPr lang="en-US" sz="3200" dirty="0" smtClean="0">
                <a:latin typeface="Berlin Sans FB" pitchFamily="34" charset="0"/>
                <a:ea typeface="ＭＳ Ｐゴシック" charset="-128"/>
              </a:rPr>
              <a:t>Acknowledgements*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8581" y="1181100"/>
            <a:ext cx="2137124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erlin Sans FB" pitchFamily="34" charset="0"/>
              </a:rPr>
              <a:t>Ed Bell</a:t>
            </a:r>
          </a:p>
          <a:p>
            <a:r>
              <a:rPr lang="en-US" sz="2400" dirty="0" smtClean="0">
                <a:latin typeface="Berlin Sans FB" pitchFamily="34" charset="0"/>
              </a:rPr>
              <a:t>Richard Chen</a:t>
            </a:r>
          </a:p>
          <a:p>
            <a:r>
              <a:rPr lang="en-US" sz="2400" dirty="0" smtClean="0">
                <a:latin typeface="Berlin Sans FB" pitchFamily="34" charset="0"/>
              </a:rPr>
              <a:t>Dan Crichton</a:t>
            </a:r>
          </a:p>
          <a:p>
            <a:r>
              <a:rPr lang="en-US" sz="2400" dirty="0" smtClean="0">
                <a:latin typeface="Berlin Sans FB" pitchFamily="34" charset="0"/>
              </a:rPr>
              <a:t>Amy Culver</a:t>
            </a:r>
          </a:p>
          <a:p>
            <a:r>
              <a:rPr lang="en-US" sz="2400" dirty="0" smtClean="0">
                <a:latin typeface="Berlin Sans FB" pitchFamily="34" charset="0"/>
              </a:rPr>
              <a:t>Patty Garcia</a:t>
            </a:r>
          </a:p>
          <a:p>
            <a:r>
              <a:rPr lang="en-US" sz="2400" dirty="0" smtClean="0">
                <a:latin typeface="Berlin Sans FB" pitchFamily="34" charset="0"/>
              </a:rPr>
              <a:t>Ed Grayzeck</a:t>
            </a:r>
          </a:p>
          <a:p>
            <a:r>
              <a:rPr lang="en-US" sz="2400" dirty="0" smtClean="0">
                <a:latin typeface="Berlin Sans FB" pitchFamily="34" charset="0"/>
              </a:rPr>
              <a:t>Ed Guinness</a:t>
            </a:r>
          </a:p>
          <a:p>
            <a:r>
              <a:rPr lang="en-US" sz="2400" dirty="0" smtClean="0">
                <a:latin typeface="Berlin Sans FB" pitchFamily="34" charset="0"/>
              </a:rPr>
              <a:t>Mitch Gordon</a:t>
            </a:r>
          </a:p>
          <a:p>
            <a:r>
              <a:rPr lang="en-US" sz="2400" dirty="0" smtClean="0">
                <a:latin typeface="Berlin Sans FB" pitchFamily="34" charset="0"/>
              </a:rPr>
              <a:t>Sean Hardman</a:t>
            </a:r>
          </a:p>
          <a:p>
            <a:r>
              <a:rPr lang="en-US" sz="2400" dirty="0" smtClean="0">
                <a:latin typeface="Berlin Sans FB" pitchFamily="34" charset="0"/>
              </a:rPr>
              <a:t>Lyle Huber</a:t>
            </a:r>
          </a:p>
          <a:p>
            <a:r>
              <a:rPr lang="en-US" sz="2400" dirty="0" smtClean="0">
                <a:latin typeface="Berlin Sans FB" pitchFamily="34" charset="0"/>
              </a:rPr>
              <a:t>Steve Hughes</a:t>
            </a:r>
          </a:p>
          <a:p>
            <a:r>
              <a:rPr lang="en-US" sz="2400" dirty="0" smtClean="0">
                <a:latin typeface="Berlin Sans FB" pitchFamily="34" charset="0"/>
              </a:rPr>
              <a:t>Chris Isbell</a:t>
            </a:r>
          </a:p>
          <a:p>
            <a:r>
              <a:rPr lang="en-US" sz="2400" dirty="0" smtClean="0">
                <a:latin typeface="Berlin Sans FB" pitchFamily="34" charset="0"/>
              </a:rPr>
              <a:t>Steve Joy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934" y="6450568"/>
            <a:ext cx="6686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erlin Sans FB" pitchFamily="34" charset="0"/>
              </a:rPr>
              <a:t>* </a:t>
            </a:r>
            <a:r>
              <a:rPr lang="en-US" sz="1600" dirty="0" smtClean="0">
                <a:latin typeface="Berlin Sans FB" pitchFamily="34" charset="0"/>
              </a:rPr>
              <a:t>Anyone who sat through a DDWG 2-hour </a:t>
            </a:r>
            <a:r>
              <a:rPr lang="en-US" sz="1600" dirty="0" err="1" smtClean="0">
                <a:latin typeface="Berlin Sans FB" pitchFamily="34" charset="0"/>
              </a:rPr>
              <a:t>telecon</a:t>
            </a:r>
            <a:r>
              <a:rPr lang="en-US" sz="1600" dirty="0" smtClean="0">
                <a:latin typeface="Berlin Sans FB" pitchFamily="34" charset="0"/>
              </a:rPr>
              <a:t> or provided useful input</a:t>
            </a:r>
            <a:r>
              <a:rPr lang="en-US" sz="1400" dirty="0" smtClean="0">
                <a:latin typeface="Berlin Sans FB" pitchFamily="34" charset="0"/>
              </a:rPr>
              <a:t>.</a:t>
            </a:r>
            <a:endParaRPr lang="en-US" sz="1400" dirty="0">
              <a:latin typeface="Berlin Sans FB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35805" y="1181100"/>
            <a:ext cx="2250937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erlin Sans FB" pitchFamily="34" charset="0"/>
              </a:rPr>
              <a:t>Ronald Joyner</a:t>
            </a:r>
          </a:p>
          <a:p>
            <a:r>
              <a:rPr lang="en-US" sz="2400" dirty="0" smtClean="0">
                <a:latin typeface="Berlin Sans FB" pitchFamily="34" charset="0"/>
              </a:rPr>
              <a:t>Debra Kazden</a:t>
            </a:r>
          </a:p>
          <a:p>
            <a:r>
              <a:rPr lang="en-US" sz="2400" dirty="0" smtClean="0">
                <a:latin typeface="Berlin Sans FB" pitchFamily="34" charset="0"/>
              </a:rPr>
              <a:t>Todd King</a:t>
            </a:r>
          </a:p>
          <a:p>
            <a:r>
              <a:rPr lang="en-US" sz="2400" dirty="0" smtClean="0">
                <a:latin typeface="Berlin Sans FB" pitchFamily="34" charset="0"/>
              </a:rPr>
              <a:t>Joe </a:t>
            </a:r>
            <a:r>
              <a:rPr lang="en-US" sz="2400" dirty="0" smtClean="0">
                <a:latin typeface="Berlin Sans FB" pitchFamily="34" charset="0"/>
              </a:rPr>
              <a:t>Mafi</a:t>
            </a:r>
          </a:p>
          <a:p>
            <a:r>
              <a:rPr lang="en-US" sz="2400" dirty="0" smtClean="0">
                <a:latin typeface="Berlin Sans FB" pitchFamily="34" charset="0"/>
              </a:rPr>
              <a:t>Mike Martin</a:t>
            </a:r>
            <a:endParaRPr lang="en-US" sz="2400" dirty="0" smtClean="0">
              <a:latin typeface="Berlin Sans FB" pitchFamily="34" charset="0"/>
            </a:endParaRPr>
          </a:p>
          <a:p>
            <a:r>
              <a:rPr lang="en-US" sz="2400" dirty="0" smtClean="0">
                <a:latin typeface="Berlin Sans FB" pitchFamily="34" charset="0"/>
              </a:rPr>
              <a:t>Thomas Morgan</a:t>
            </a:r>
          </a:p>
          <a:p>
            <a:r>
              <a:rPr lang="en-US" sz="2400" dirty="0" smtClean="0">
                <a:latin typeface="Berlin Sans FB" pitchFamily="34" charset="0"/>
              </a:rPr>
              <a:t>Lynn </a:t>
            </a:r>
            <a:r>
              <a:rPr lang="en-US" sz="2400" dirty="0">
                <a:latin typeface="Berlin Sans FB" pitchFamily="34" charset="0"/>
              </a:rPr>
              <a:t>Neakrase</a:t>
            </a:r>
            <a:endParaRPr lang="en-US" sz="2400" dirty="0" smtClean="0">
              <a:latin typeface="Berlin Sans FB" pitchFamily="34" charset="0"/>
            </a:endParaRPr>
          </a:p>
          <a:p>
            <a:r>
              <a:rPr lang="en-US" sz="2400" dirty="0" smtClean="0">
                <a:latin typeface="Berlin Sans FB" pitchFamily="34" charset="0"/>
              </a:rPr>
              <a:t>Paul Ramirez</a:t>
            </a:r>
          </a:p>
          <a:p>
            <a:r>
              <a:rPr lang="en-US" sz="2400" dirty="0" smtClean="0">
                <a:latin typeface="Berlin Sans FB" pitchFamily="34" charset="0"/>
              </a:rPr>
              <a:t>Anne Raugh</a:t>
            </a:r>
          </a:p>
          <a:p>
            <a:r>
              <a:rPr lang="en-US" sz="2400" dirty="0" smtClean="0">
                <a:latin typeface="Berlin Sans FB" pitchFamily="34" charset="0"/>
              </a:rPr>
              <a:t>Elizabeth Rye</a:t>
            </a:r>
          </a:p>
          <a:p>
            <a:r>
              <a:rPr lang="en-US" sz="2400" dirty="0" smtClean="0">
                <a:latin typeface="Berlin Sans FB" pitchFamily="34" charset="0"/>
              </a:rPr>
              <a:t>Boris Semenov</a:t>
            </a:r>
          </a:p>
          <a:p>
            <a:r>
              <a:rPr lang="en-US" sz="2400" dirty="0" smtClean="0">
                <a:latin typeface="Berlin Sans FB" pitchFamily="34" charset="0"/>
              </a:rPr>
              <a:t>Dick Simpson</a:t>
            </a:r>
          </a:p>
          <a:p>
            <a:r>
              <a:rPr lang="en-US" sz="2400" dirty="0" smtClean="0">
                <a:latin typeface="Berlin Sans FB" pitchFamily="34" charset="0"/>
              </a:rPr>
              <a:t>Susie Slavney</a:t>
            </a:r>
            <a:endParaRPr lang="en-US" sz="24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1803400"/>
            <a:ext cx="7772400" cy="1143000"/>
          </a:xfrm>
        </p:spPr>
        <p:txBody>
          <a:bodyPr/>
          <a:lstStyle/>
          <a:p>
            <a:r>
              <a:rPr lang="en-US" sz="3200" dirty="0" smtClean="0">
                <a:ea typeface="ＭＳ Ｐゴシック" charset="-128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1803400"/>
            <a:ext cx="7772400" cy="1143000"/>
          </a:xfrm>
        </p:spPr>
        <p:txBody>
          <a:bodyPr/>
          <a:lstStyle/>
          <a:p>
            <a:r>
              <a:rPr lang="en-US" sz="3200" dirty="0" smtClean="0">
                <a:ea typeface="ＭＳ Ｐゴシック" charset="-128"/>
              </a:rPr>
              <a:t>Backup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38100"/>
            <a:ext cx="7772400" cy="939800"/>
          </a:xfrm>
        </p:spPr>
        <p:txBody>
          <a:bodyPr/>
          <a:lstStyle/>
          <a:p>
            <a:r>
              <a:rPr lang="en-US" sz="2800" dirty="0" smtClean="0">
                <a:ea typeface="ＭＳ Ｐゴシック" charset="-128"/>
              </a:rPr>
              <a:t>Mission Support</a:t>
            </a:r>
            <a:endParaRPr lang="en-US" sz="2800" dirty="0" smtClean="0">
              <a:ea typeface="ＭＳ Ｐゴシック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33400" y="977900"/>
            <a:ext cx="8178338" cy="4325629"/>
          </a:xfrm>
        </p:spPr>
        <p:txBody>
          <a:bodyPr/>
          <a:lstStyle/>
          <a:p>
            <a:r>
              <a:rPr lang="en-US" sz="1800" dirty="0" smtClean="0">
                <a:latin typeface="Arial" charset="0"/>
                <a:ea typeface="ＭＳ Ｐゴシック" pitchFamily="34" charset="-128"/>
                <a:cs typeface="Arial" charset="0"/>
              </a:rPr>
              <a:t>Mission Support – Prepare standards and tools for product design</a:t>
            </a:r>
          </a:p>
          <a:p>
            <a:pPr lvl="1"/>
            <a:r>
              <a:rPr lang="en-US" sz="1800" dirty="0" err="1" smtClean="0">
                <a:latin typeface="Arial" charset="0"/>
                <a:ea typeface="ＭＳ Ｐゴシック" pitchFamily="34" charset="-128"/>
                <a:cs typeface="Arial" charset="0"/>
              </a:rPr>
              <a:t>Phobos</a:t>
            </a:r>
            <a:r>
              <a:rPr lang="en-US" sz="1800" dirty="0" smtClean="0">
                <a:latin typeface="Arial" charset="0"/>
                <a:ea typeface="ＭＳ Ｐゴシック" pitchFamily="34" charset="-128"/>
                <a:cs typeface="Arial" charset="0"/>
              </a:rPr>
              <a:t> SRM – Middle 2011</a:t>
            </a:r>
          </a:p>
          <a:p>
            <a:pPr lvl="1"/>
            <a:r>
              <a:rPr lang="en-US" sz="1800" dirty="0" smtClean="0">
                <a:latin typeface="Arial" charset="0"/>
                <a:ea typeface="ＭＳ Ｐゴシック" pitchFamily="34" charset="-128"/>
                <a:cs typeface="Arial" charset="0"/>
              </a:rPr>
              <a:t>Maven – Late 2011</a:t>
            </a:r>
          </a:p>
          <a:p>
            <a:pPr lvl="1"/>
            <a:r>
              <a:rPr lang="en-US" sz="1800" dirty="0" smtClean="0">
                <a:latin typeface="Arial" charset="0"/>
                <a:ea typeface="ＭＳ Ｐゴシック" pitchFamily="34" charset="-128"/>
                <a:cs typeface="Arial" charset="0"/>
              </a:rPr>
              <a:t>LADEE – Early 2012</a:t>
            </a:r>
          </a:p>
          <a:p>
            <a:pPr lvl="1"/>
            <a:r>
              <a:rPr lang="en-US" sz="1800" dirty="0" smtClean="0">
                <a:latin typeface="Arial" charset="0"/>
                <a:ea typeface="ＭＳ Ｐゴシック" pitchFamily="34" charset="-128"/>
                <a:cs typeface="Arial" charset="0"/>
              </a:rPr>
              <a:t>EXOMARS – </a:t>
            </a:r>
            <a:r>
              <a:rPr lang="en-US" sz="1800" dirty="0" smtClean="0">
                <a:latin typeface="Arial" charset="0"/>
                <a:ea typeface="ＭＳ Ｐゴシック" pitchFamily="34" charset="-128"/>
                <a:cs typeface="Arial" charset="0"/>
              </a:rPr>
              <a:t>2013</a:t>
            </a:r>
            <a:endParaRPr lang="en-US" sz="18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/>
            <a:endParaRPr lang="en-US" sz="16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81000" y="-76200"/>
            <a:ext cx="8229600" cy="685800"/>
          </a:xfrm>
        </p:spPr>
        <p:txBody>
          <a:bodyPr/>
          <a:lstStyle/>
          <a:p>
            <a:r>
              <a:rPr lang="en-US" sz="3200" b="1" dirty="0" smtClean="0">
                <a:hlinkClick r:id="rId2"/>
              </a:rPr>
              <a:t>Product</a:t>
            </a:r>
            <a:endParaRPr lang="en-US" sz="3200" b="1" dirty="0" smtClean="0"/>
          </a:p>
        </p:txBody>
      </p:sp>
      <p:sp>
        <p:nvSpPr>
          <p:cNvPr id="5" name="Rectangle 4"/>
          <p:cNvSpPr/>
          <p:nvPr/>
        </p:nvSpPr>
        <p:spPr bwMode="auto">
          <a:xfrm>
            <a:off x="1981200" y="609600"/>
            <a:ext cx="5181600" cy="60198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590800" y="6096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hlinkClick r:id="rId3"/>
              </a:rPr>
              <a:t>Identification_Area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981200" y="1828800"/>
            <a:ext cx="5181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981200" y="3581400"/>
            <a:ext cx="5181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981200" y="4800600"/>
            <a:ext cx="5181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981200" y="5334000"/>
            <a:ext cx="5181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981200" y="6183868"/>
            <a:ext cx="5181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590800" y="1840468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hlinkClick r:id="rId4"/>
              </a:rPr>
              <a:t>Cross_Reference_Area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590800" y="3593068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hlinkClick r:id="rId5"/>
              </a:rPr>
              <a:t>Observation_Area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590800" y="4812268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hlinkClick r:id="rId6"/>
              </a:rPr>
              <a:t>File_Area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590800" y="5345668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hlinkClick r:id="rId7" action="ppaction://hlinkfile"/>
              </a:rPr>
              <a:t>Data_Area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590800" y="6183868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hlinkClick r:id="rId7" action="ppaction://hlinkfile"/>
              </a:rPr>
              <a:t>Data_Area_Alternate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895600" y="914400"/>
            <a:ext cx="381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 smtClean="0">
                <a:hlinkClick r:id="rId8"/>
              </a:rPr>
              <a:t>Subject_Area</a:t>
            </a:r>
            <a:endParaRPr lang="en-US" sz="1600" i="1" dirty="0"/>
          </a:p>
        </p:txBody>
      </p:sp>
      <p:sp>
        <p:nvSpPr>
          <p:cNvPr id="42" name="TextBox 41"/>
          <p:cNvSpPr txBox="1"/>
          <p:nvPr/>
        </p:nvSpPr>
        <p:spPr>
          <a:xfrm>
            <a:off x="2895600" y="2297668"/>
            <a:ext cx="381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 smtClean="0">
                <a:hlinkClick r:id="rId9"/>
              </a:rPr>
              <a:t>Bibliographic_Reference</a:t>
            </a:r>
            <a:endParaRPr lang="en-US" sz="1600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2895600" y="3962400"/>
            <a:ext cx="381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 smtClean="0">
                <a:hlinkClick r:id="rId10"/>
              </a:rPr>
              <a:t>Mission_Area</a:t>
            </a:r>
            <a:endParaRPr lang="en-US" sz="1600" i="1" dirty="0"/>
          </a:p>
        </p:txBody>
      </p:sp>
      <p:sp>
        <p:nvSpPr>
          <p:cNvPr id="46" name="TextBox 45"/>
          <p:cNvSpPr txBox="1"/>
          <p:nvPr/>
        </p:nvSpPr>
        <p:spPr>
          <a:xfrm>
            <a:off x="2895600" y="4278868"/>
            <a:ext cx="381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 smtClean="0">
                <a:hlinkClick r:id="rId11"/>
              </a:rPr>
              <a:t>Node_Area</a:t>
            </a:r>
            <a:endParaRPr lang="en-US" sz="1600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2895600" y="2633246"/>
            <a:ext cx="381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 smtClean="0">
                <a:hlinkClick r:id="rId12"/>
              </a:rPr>
              <a:t>Observing_System</a:t>
            </a:r>
            <a:endParaRPr lang="en-US" sz="1600" i="1" dirty="0"/>
          </a:p>
        </p:txBody>
      </p:sp>
      <p:sp>
        <p:nvSpPr>
          <p:cNvPr id="48" name="TextBox 47"/>
          <p:cNvSpPr txBox="1"/>
          <p:nvPr/>
        </p:nvSpPr>
        <p:spPr>
          <a:xfrm>
            <a:off x="2895600" y="3014246"/>
            <a:ext cx="381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 smtClean="0">
                <a:hlinkClick r:id="rId13"/>
              </a:rPr>
              <a:t>Product_Reference_Entry</a:t>
            </a:r>
            <a:endParaRPr lang="en-US" sz="1600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3200400" y="1261646"/>
            <a:ext cx="381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 smtClean="0">
                <a:hlinkClick r:id="rId14"/>
              </a:rPr>
              <a:t>Name_Resolution</a:t>
            </a:r>
            <a:endParaRPr lang="en-US" sz="1600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4191000" y="911423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[1]</a:t>
            </a:r>
            <a:endParaRPr lang="en-US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4953000" y="1219200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[0..*]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5026762" y="1828800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[1]</a:t>
            </a:r>
            <a:endParaRPr lang="en-US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4493362" y="3581400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[1]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3655162" y="4797623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[1]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3733800" y="5334000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[1]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4780643" y="6169223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[0..*]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5257800" y="2286000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[0..*]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5314043" y="2968823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[0..*]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4704443" y="2590800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[1..*]</a:t>
            </a:r>
            <a:endParaRPr lang="en-US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4247243" y="3962400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[0..*]</a:t>
            </a:r>
            <a:endParaRPr lang="en-US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4038600" y="4264223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[0..*]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4569562" y="609600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[1]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38100"/>
            <a:ext cx="7772400" cy="546100"/>
          </a:xfrm>
        </p:spPr>
        <p:txBody>
          <a:bodyPr/>
          <a:lstStyle/>
          <a:p>
            <a:r>
              <a:rPr lang="en-US" sz="2400" dirty="0" smtClean="0">
                <a:ea typeface="ＭＳ Ｐゴシック" charset="-128"/>
              </a:rPr>
              <a:t>Core Products</a:t>
            </a:r>
            <a:endParaRPr lang="en-US" sz="2400" dirty="0" smtClean="0">
              <a:ea typeface="ＭＳ Ｐゴシック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54000" y="469900"/>
            <a:ext cx="3568700" cy="4325629"/>
          </a:xfrm>
        </p:spPr>
        <p:txBody>
          <a:bodyPr/>
          <a:lstStyle/>
          <a:p>
            <a:pPr>
              <a:buNone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+ Product</a:t>
            </a:r>
          </a:p>
          <a:p>
            <a:pPr>
              <a:buNone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+ + </a:t>
            </a:r>
            <a:r>
              <a:rPr lang="en-US" sz="1600" dirty="0" err="1" smtClean="0">
                <a:latin typeface="Arial" charset="0"/>
                <a:ea typeface="ＭＳ Ｐゴシック" pitchFamily="34" charset="-128"/>
                <a:cs typeface="Arial" charset="0"/>
              </a:rPr>
              <a:t>Product_Digital</a:t>
            </a:r>
            <a:endParaRPr lang="en-US" sz="16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buNone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+ + + </a:t>
            </a:r>
            <a:r>
              <a:rPr lang="en-US" sz="1600" dirty="0" err="1" smtClean="0">
                <a:latin typeface="Arial" charset="0"/>
                <a:ea typeface="ＭＳ Ｐゴシック" pitchFamily="34" charset="-128"/>
                <a:cs typeface="Arial" charset="0"/>
              </a:rPr>
              <a:t>Product_Collection</a:t>
            </a:r>
            <a:endParaRPr lang="en-US" sz="16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buNone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+ + + + </a:t>
            </a:r>
            <a:r>
              <a:rPr lang="en-US" sz="1600" dirty="0" err="1" smtClean="0">
                <a:latin typeface="Arial" charset="0"/>
                <a:ea typeface="ＭＳ Ｐゴシック" pitchFamily="34" charset="-128"/>
                <a:cs typeface="Arial" charset="0"/>
              </a:rPr>
              <a:t>Collection_Browse</a:t>
            </a:r>
            <a:endParaRPr lang="en-US" sz="16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buNone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+ + + + </a:t>
            </a:r>
            <a:r>
              <a:rPr lang="en-US" sz="1600" dirty="0" err="1" smtClean="0">
                <a:latin typeface="Arial" charset="0"/>
                <a:ea typeface="ＭＳ Ｐゴシック" pitchFamily="34" charset="-128"/>
                <a:cs typeface="Arial" charset="0"/>
              </a:rPr>
              <a:t>Collection_Calibration</a:t>
            </a:r>
            <a:endParaRPr lang="en-US" sz="16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buNone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+ + + + </a:t>
            </a:r>
            <a:r>
              <a:rPr lang="en-US" sz="1600" dirty="0" err="1" smtClean="0">
                <a:latin typeface="Arial" charset="0"/>
                <a:ea typeface="ＭＳ Ｐゴシック" pitchFamily="34" charset="-128"/>
                <a:cs typeface="Arial" charset="0"/>
              </a:rPr>
              <a:t>Collection_Context</a:t>
            </a:r>
            <a:endParaRPr lang="en-US" sz="16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buNone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+ + + + </a:t>
            </a:r>
            <a:r>
              <a:rPr lang="en-US" sz="1600" dirty="0" err="1" smtClean="0">
                <a:latin typeface="Arial" charset="0"/>
                <a:ea typeface="ＭＳ Ｐゴシック" pitchFamily="34" charset="-128"/>
                <a:cs typeface="Arial" charset="0"/>
              </a:rPr>
              <a:t>Collection_Data</a:t>
            </a:r>
            <a:endParaRPr lang="en-US" sz="16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buNone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+ + + + </a:t>
            </a:r>
            <a:r>
              <a:rPr lang="en-US" sz="1600" dirty="0" err="1" smtClean="0">
                <a:latin typeface="Arial" charset="0"/>
                <a:ea typeface="ＭＳ Ｐゴシック" pitchFamily="34" charset="-128"/>
                <a:cs typeface="Arial" charset="0"/>
              </a:rPr>
              <a:t>Collection_Document</a:t>
            </a:r>
            <a:endParaRPr lang="en-US" sz="16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buNone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+ + + + </a:t>
            </a:r>
            <a:r>
              <a:rPr lang="en-US" sz="1600" dirty="0" err="1" smtClean="0">
                <a:latin typeface="Arial" charset="0"/>
                <a:ea typeface="ＭＳ Ｐゴシック" pitchFamily="34" charset="-128"/>
                <a:cs typeface="Arial" charset="0"/>
              </a:rPr>
              <a:t>Collection_Geometry</a:t>
            </a:r>
            <a:endParaRPr lang="en-US" sz="16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buNone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+ + + + </a:t>
            </a:r>
            <a:r>
              <a:rPr lang="en-US" sz="1600" dirty="0" err="1" smtClean="0">
                <a:latin typeface="Arial" charset="0"/>
                <a:ea typeface="ＭＳ Ｐゴシック" pitchFamily="34" charset="-128"/>
                <a:cs typeface="Arial" charset="0"/>
              </a:rPr>
              <a:t>Collection_Miscellaneous</a:t>
            </a:r>
            <a:endParaRPr lang="en-US" sz="16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buNone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+ + + + </a:t>
            </a:r>
            <a:r>
              <a:rPr lang="en-US" sz="1600" dirty="0" err="1" smtClean="0">
                <a:latin typeface="Arial" charset="0"/>
                <a:ea typeface="ＭＳ Ｐゴシック" pitchFamily="34" charset="-128"/>
                <a:cs typeface="Arial" charset="0"/>
              </a:rPr>
              <a:t>Collection_SPICE</a:t>
            </a:r>
            <a:endParaRPr lang="en-US" sz="16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buNone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+ + + + </a:t>
            </a:r>
            <a:r>
              <a:rPr lang="en-US" sz="1600" dirty="0" err="1" smtClean="0">
                <a:latin typeface="Arial" charset="0"/>
                <a:ea typeface="ＭＳ Ｐゴシック" pitchFamily="34" charset="-128"/>
                <a:cs typeface="Arial" charset="0"/>
              </a:rPr>
              <a:t>Collection_Secondary</a:t>
            </a:r>
            <a:endParaRPr lang="en-US" sz="16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buNone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+ + + + </a:t>
            </a:r>
            <a:r>
              <a:rPr lang="en-US" sz="1600" dirty="0" err="1" smtClean="0">
                <a:latin typeface="Arial" charset="0"/>
                <a:ea typeface="ＭＳ Ｐゴシック" pitchFamily="34" charset="-128"/>
                <a:cs typeface="Arial" charset="0"/>
              </a:rPr>
              <a:t>Collection_XML_Schema</a:t>
            </a:r>
            <a:endParaRPr lang="en-US" sz="16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buNone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+ + + </a:t>
            </a:r>
            <a:r>
              <a:rPr lang="en-US" sz="1600" dirty="0" err="1" smtClean="0">
                <a:latin typeface="Arial" charset="0"/>
                <a:ea typeface="ＭＳ Ｐゴシック" pitchFamily="34" charset="-128"/>
                <a:cs typeface="Arial" charset="0"/>
              </a:rPr>
              <a:t>Product_Document</a:t>
            </a:r>
            <a:endParaRPr lang="en-US" sz="16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buNone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+ + + </a:t>
            </a:r>
            <a:r>
              <a:rPr lang="en-US" sz="1600" dirty="0" err="1" smtClean="0">
                <a:latin typeface="Arial" charset="0"/>
                <a:ea typeface="ＭＳ Ｐゴシック" pitchFamily="34" charset="-128"/>
                <a:cs typeface="Arial" charset="0"/>
              </a:rPr>
              <a:t>Product_Manifest</a:t>
            </a:r>
            <a:endParaRPr lang="en-US" sz="16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buNone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+ + + + </a:t>
            </a:r>
            <a:r>
              <a:rPr lang="en-US" sz="1600" dirty="0" err="1" smtClean="0">
                <a:latin typeface="Arial" charset="0"/>
                <a:ea typeface="ＭＳ Ｐゴシック" pitchFamily="34" charset="-128"/>
                <a:cs typeface="Arial" charset="0"/>
              </a:rPr>
              <a:t>Delivery_Manifest</a:t>
            </a:r>
            <a:endParaRPr lang="en-US" sz="16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buNone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+ + + + Package</a:t>
            </a:r>
          </a:p>
          <a:p>
            <a:pPr>
              <a:buNone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+ + + </a:t>
            </a:r>
            <a:r>
              <a:rPr lang="en-US" sz="1600" dirty="0" err="1" smtClean="0">
                <a:latin typeface="Arial" charset="0"/>
                <a:ea typeface="ＭＳ Ｐゴシック" pitchFamily="34" charset="-128"/>
                <a:cs typeface="Arial" charset="0"/>
              </a:rPr>
              <a:t>Product_Miscellaneous</a:t>
            </a:r>
            <a:endParaRPr lang="en-US" sz="16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buNone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+ + + + </a:t>
            </a:r>
            <a:r>
              <a:rPr lang="en-US" sz="1600" dirty="0" err="1" smtClean="0">
                <a:latin typeface="Arial" charset="0"/>
                <a:ea typeface="ＭＳ Ｐゴシック" pitchFamily="34" charset="-128"/>
                <a:cs typeface="Arial" charset="0"/>
              </a:rPr>
              <a:t>Product_Browse</a:t>
            </a:r>
            <a:endParaRPr lang="en-US" sz="16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buNone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+ + + + </a:t>
            </a:r>
            <a:r>
              <a:rPr lang="en-US" sz="1600" dirty="0" err="1" smtClean="0">
                <a:latin typeface="Arial" charset="0"/>
                <a:ea typeface="ＭＳ Ｐゴシック" pitchFamily="34" charset="-128"/>
                <a:cs typeface="Arial" charset="0"/>
              </a:rPr>
              <a:t>Product_Text_File</a:t>
            </a:r>
            <a:endParaRPr lang="en-US" sz="16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buNone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+ + + + </a:t>
            </a:r>
            <a:r>
              <a:rPr lang="en-US" sz="1600" dirty="0" err="1" smtClean="0">
                <a:latin typeface="Arial" charset="0"/>
                <a:ea typeface="ＭＳ Ｐゴシック" pitchFamily="34" charset="-128"/>
                <a:cs typeface="Arial" charset="0"/>
              </a:rPr>
              <a:t>Product_Thumbnail</a:t>
            </a:r>
            <a:endParaRPr lang="en-US" sz="16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245100" y="431800"/>
            <a:ext cx="3797300" cy="4325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+ + +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Product_Observational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+ + + +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Product_Generic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+ + + +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Product_Image_Grayscale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+ + + + Product_Image_3D</a:t>
            </a: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+ + + +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Product_Movie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+ + + + Product_Spectrum_3D</a:t>
            </a: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+ + + +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Product_Stream_Delimited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+ + + +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Product_Table_Binary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+ + + +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Product_Table_Character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+ + + +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Product_SPICE_Kernel_Binary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+ + + +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Product_SPICE_Kernel_Text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+ +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Product_NonDigital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+ + +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Product_Bundle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+ + + +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Archive_Bundle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+ + +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Product_Instrument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+ + +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Product_Instrument_Host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+ + +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Product_Investigation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+ + +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Product_Node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+ + +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Product_PDS_Affiliate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+ + +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Product_PDS_Guest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+ + +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Product_Resource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+ + +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Product_Target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741363" marR="0" lvl="1" indent="-2841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AA8ConfMtgs\AGU1012\PDS4_Product_Extensions_1011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20800" y="355600"/>
            <a:ext cx="6756399" cy="6117542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 bwMode="auto">
          <a:xfrm rot="20223108">
            <a:off x="3015723" y="3319561"/>
            <a:ext cx="2044700" cy="3686742"/>
          </a:xfrm>
          <a:prstGeom prst="ellipse">
            <a:avLst/>
          </a:prstGeom>
          <a:solidFill>
            <a:srgbClr val="FFCCCC">
              <a:alpha val="25098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2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21972" y="6473142"/>
            <a:ext cx="24000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+mj-lt"/>
              </a:rPr>
              <a:t>Information Object</a:t>
            </a:r>
            <a:endParaRPr lang="en-US" sz="1600" b="1" dirty="0" smtClean="0">
              <a:latin typeface="+mj-lt"/>
            </a:endParaRPr>
          </a:p>
        </p:txBody>
      </p:sp>
      <p:cxnSp>
        <p:nvCxnSpPr>
          <p:cNvPr id="10" name="Straight Arrow Connector 9"/>
          <p:cNvCxnSpPr>
            <a:stCxn id="6" idx="1"/>
          </p:cNvCxnSpPr>
          <p:nvPr/>
        </p:nvCxnSpPr>
        <p:spPr bwMode="auto">
          <a:xfrm rot="10800000">
            <a:off x="5194300" y="6273801"/>
            <a:ext cx="927672" cy="3686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Rectangle 10"/>
          <p:cNvSpPr/>
          <p:nvPr/>
        </p:nvSpPr>
        <p:spPr>
          <a:xfrm>
            <a:off x="6293493" y="830284"/>
            <a:ext cx="222849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+mj-lt"/>
              </a:rPr>
              <a:t>Logical Identifier</a:t>
            </a:r>
          </a:p>
          <a:p>
            <a:r>
              <a:rPr lang="en-US" sz="1600" b="1" dirty="0" smtClean="0">
                <a:latin typeface="+mj-lt"/>
              </a:rPr>
              <a:t>Version Identifier</a:t>
            </a:r>
          </a:p>
          <a:p>
            <a:r>
              <a:rPr lang="en-US" sz="1600" b="1" dirty="0" smtClean="0">
                <a:latin typeface="+mj-lt"/>
              </a:rPr>
              <a:t>(LIDVID)</a:t>
            </a:r>
            <a:endParaRPr lang="en-US" sz="1600" b="1" dirty="0" smtClean="0">
              <a:latin typeface="+mj-lt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rot="10800000">
            <a:off x="5194299" y="563265"/>
            <a:ext cx="927672" cy="3686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Rectangle 12"/>
          <p:cNvSpPr/>
          <p:nvPr/>
        </p:nvSpPr>
        <p:spPr>
          <a:xfrm>
            <a:off x="413393" y="830284"/>
            <a:ext cx="17347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+mj-lt"/>
              </a:rPr>
              <a:t>Title</a:t>
            </a:r>
          </a:p>
          <a:p>
            <a:r>
              <a:rPr lang="en-US" sz="1600" b="1" dirty="0" smtClean="0">
                <a:latin typeface="+mj-lt"/>
              </a:rPr>
              <a:t>Description</a:t>
            </a:r>
          </a:p>
          <a:p>
            <a:r>
              <a:rPr lang="en-US" sz="1600" b="1" dirty="0" err="1" smtClean="0">
                <a:latin typeface="+mj-lt"/>
              </a:rPr>
              <a:t>Subject_Area</a:t>
            </a:r>
            <a:endParaRPr lang="en-US" sz="1600" b="1" dirty="0" smtClean="0">
              <a:latin typeface="+mj-lt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1968500" y="589459"/>
            <a:ext cx="2215225" cy="62262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38100"/>
            <a:ext cx="7772400" cy="1143000"/>
          </a:xfrm>
        </p:spPr>
        <p:txBody>
          <a:bodyPr/>
          <a:lstStyle/>
          <a:p>
            <a:r>
              <a:rPr lang="en-US" sz="2800" dirty="0" smtClean="0">
                <a:ea typeface="ＭＳ Ｐゴシック" charset="-128"/>
              </a:rPr>
              <a:t>Document Overview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33400" y="1181100"/>
            <a:ext cx="7772400" cy="4114800"/>
          </a:xfrm>
        </p:spPr>
        <p:txBody>
          <a:bodyPr/>
          <a:lstStyle/>
          <a:p>
            <a:r>
              <a:rPr lang="en-US" sz="2000" dirty="0" smtClean="0"/>
              <a:t>The PDS4 Data Standards are derived from the PDS4 Information Model</a:t>
            </a:r>
          </a:p>
          <a:p>
            <a:endParaRPr lang="en-US" sz="2000" dirty="0" smtClean="0"/>
          </a:p>
          <a:p>
            <a:pPr lvl="1"/>
            <a:r>
              <a:rPr lang="en-US" dirty="0" smtClean="0"/>
              <a:t>The standards are documented in the Standards Reference and the Data Dictionary documents.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Generated XML Schemas are used to create and validate XML product labels.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Documents that support the data preparer while preparing data for the PDS archive include the Data Preparers Handbook, Proposer’s Archiving Guide, Archive Preparation Guide and tutorial material.</a:t>
            </a:r>
            <a:endParaRPr lang="en-US" sz="1400" dirty="0" smtClean="0"/>
          </a:p>
          <a:p>
            <a:endParaRPr lang="en-US" sz="1400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ea typeface="ＭＳ Ｐゴシック" charset="-128"/>
              </a:rPr>
              <a:t>Topics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30200" y="1981200"/>
            <a:ext cx="8813800" cy="4114800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Summary of Progress to Date</a:t>
            </a:r>
          </a:p>
          <a:p>
            <a:r>
              <a:rPr lang="en-US" dirty="0" smtClean="0">
                <a:ea typeface="ＭＳ Ｐゴシック" charset="-128"/>
              </a:rPr>
              <a:t>End-to-End Schedule</a:t>
            </a:r>
          </a:p>
          <a:p>
            <a:r>
              <a:rPr lang="en-US" dirty="0" smtClean="0">
                <a:ea typeface="ＭＳ Ｐゴシック" charset="-128"/>
              </a:rPr>
              <a:t>PDS4 Documents and their Relationships</a:t>
            </a:r>
          </a:p>
          <a:p>
            <a:r>
              <a:rPr lang="en-US" dirty="0" smtClean="0">
                <a:ea typeface="ＭＳ Ｐゴシック" charset="-128"/>
              </a:rPr>
              <a:t>PDS4 </a:t>
            </a:r>
            <a:r>
              <a:rPr lang="en-US" dirty="0" smtClean="0">
                <a:ea typeface="ＭＳ Ｐゴシック" charset="-128"/>
              </a:rPr>
              <a:t>from 10K Feet</a:t>
            </a:r>
          </a:p>
          <a:p>
            <a:pPr lvl="1"/>
            <a:r>
              <a:rPr lang="en-US" sz="2400" dirty="0" smtClean="0">
                <a:ea typeface="ＭＳ Ｐゴシック" charset="-128"/>
              </a:rPr>
              <a:t>PDS4 Concept </a:t>
            </a:r>
            <a:r>
              <a:rPr lang="en-US" sz="2400" dirty="0" smtClean="0">
                <a:ea typeface="ＭＳ Ｐゴシック" charset="-128"/>
              </a:rPr>
              <a:t>Map</a:t>
            </a:r>
            <a:endParaRPr lang="en-US" sz="2400" b="1" dirty="0" smtClean="0">
              <a:ea typeface="ＭＳ Ｐゴシック" charset="-128"/>
            </a:endParaRPr>
          </a:p>
          <a:p>
            <a:pPr lvl="1"/>
            <a:r>
              <a:rPr lang="en-US" sz="2400" dirty="0" smtClean="0">
                <a:ea typeface="ＭＳ Ｐゴシック" charset="-128"/>
              </a:rPr>
              <a:t>External Standards</a:t>
            </a:r>
            <a:endParaRPr lang="en-US" sz="2400" dirty="0" smtClean="0">
              <a:ea typeface="ＭＳ Ｐゴシック" charset="-128"/>
            </a:endParaRPr>
          </a:p>
          <a:p>
            <a:pPr lvl="1"/>
            <a:r>
              <a:rPr lang="en-US" sz="2400" dirty="0" smtClean="0">
                <a:ea typeface="ＭＳ Ｐゴシック" charset="-128"/>
              </a:rPr>
              <a:t>Information Model and Document Generation</a:t>
            </a:r>
            <a:endParaRPr lang="en-US" sz="2400" dirty="0" smtClean="0">
              <a:ea typeface="ＭＳ Ｐゴシック" charset="-128"/>
            </a:endParaRPr>
          </a:p>
          <a:p>
            <a:pPr lvl="1"/>
            <a:r>
              <a:rPr lang="en-US" sz="2400" dirty="0" smtClean="0">
                <a:ea typeface="ＭＳ Ｐゴシック" charset="-128"/>
              </a:rPr>
              <a:t>Product Concept Map</a:t>
            </a:r>
            <a:endParaRPr lang="en-US" sz="2400" dirty="0" smtClean="0">
              <a:ea typeface="ＭＳ Ｐゴシック" charset="-128"/>
            </a:endParaRPr>
          </a:p>
          <a:p>
            <a:endParaRPr lang="en-US" dirty="0" smtClean="0">
              <a:ea typeface="ＭＳ Ｐゴシック" charset="-128"/>
            </a:endParaRPr>
          </a:p>
          <a:p>
            <a:endParaRPr lang="en-US" sz="2800" dirty="0" smtClean="0">
              <a:ea typeface="ＭＳ Ｐゴシック" charset="-128"/>
            </a:endParaRPr>
          </a:p>
          <a:p>
            <a:pPr>
              <a:buFont typeface="Arial" charset="0"/>
              <a:buNone/>
            </a:pPr>
            <a:endParaRPr 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38100"/>
            <a:ext cx="7772400" cy="1143000"/>
          </a:xfrm>
        </p:spPr>
        <p:txBody>
          <a:bodyPr/>
          <a:lstStyle/>
          <a:p>
            <a:r>
              <a:rPr lang="en-US" sz="2400" dirty="0" smtClean="0">
                <a:ea typeface="ＭＳ Ｐゴシック" charset="-128"/>
              </a:rPr>
              <a:t>Standards Reference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181100"/>
            <a:ext cx="7772400" cy="4114800"/>
          </a:xfrm>
        </p:spPr>
        <p:txBody>
          <a:bodyPr/>
          <a:lstStyle/>
          <a:p>
            <a:r>
              <a:rPr lang="en-US" sz="1800" dirty="0" smtClean="0"/>
              <a:t>The document is to be used in conjunction with other Planetary Data System publications:</a:t>
            </a:r>
          </a:p>
          <a:p>
            <a:pPr lvl="1"/>
            <a:r>
              <a:rPr lang="en-US" sz="1800" dirty="0" smtClean="0"/>
              <a:t>Archive Preparation Guide - a brief overview of the archiving process</a:t>
            </a:r>
          </a:p>
          <a:p>
            <a:pPr lvl="1"/>
            <a:r>
              <a:rPr lang="en-US" sz="1800" dirty="0" smtClean="0"/>
              <a:t>Data Provider’s Handbook - an introduction and basic “how to” manual for archiving data with the Planetary Data System</a:t>
            </a:r>
          </a:p>
          <a:p>
            <a:pPr lvl="1"/>
            <a:r>
              <a:rPr lang="en-US" sz="1800" dirty="0" smtClean="0"/>
              <a:t>Planetary Science Data Dictionary - contains definitions of the standard classes and attributes used to describe PDS data</a:t>
            </a:r>
          </a:p>
          <a:p>
            <a:pPr lvl="1"/>
            <a:r>
              <a:rPr lang="en-US" sz="1800" dirty="0" smtClean="0"/>
              <a:t>Proposer’s Archiving Guide - provides basic information on the archiving process (including PDS expectations) to scientists proposing for NASA planetary programs</a:t>
            </a:r>
          </a:p>
          <a:p>
            <a:pPr lvl="1"/>
            <a:r>
              <a:rPr lang="en-US" sz="1800" dirty="0" smtClean="0"/>
              <a:t>PDS Policies and Processes</a:t>
            </a:r>
          </a:p>
          <a:p>
            <a:pPr lvl="1"/>
            <a:r>
              <a:rPr lang="en-US" sz="1800" dirty="0" smtClean="0"/>
              <a:t>Tutorial Material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38100"/>
            <a:ext cx="7772400" cy="1143000"/>
          </a:xfrm>
        </p:spPr>
        <p:txBody>
          <a:bodyPr/>
          <a:lstStyle/>
          <a:p>
            <a:r>
              <a:rPr lang="en-US" sz="2400" dirty="0" smtClean="0">
                <a:ea typeface="ＭＳ Ｐゴシック" charset="-128"/>
              </a:rPr>
              <a:t>Standards Reference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181100"/>
            <a:ext cx="7772400" cy="4114800"/>
          </a:xfrm>
        </p:spPr>
        <p:txBody>
          <a:bodyPr/>
          <a:lstStyle/>
          <a:p>
            <a:r>
              <a:rPr lang="en-US" sz="1800" dirty="0" smtClean="0"/>
              <a:t>The PDS4 Standards Reference document is intended primarily to serve as a reference document detailing PDS standards used in the preparation of PDS compliant data.</a:t>
            </a:r>
          </a:p>
          <a:p>
            <a:pPr lvl="1"/>
            <a:r>
              <a:rPr lang="en-US" sz="1800" dirty="0" smtClean="0"/>
              <a:t>Documents the data standard requirements</a:t>
            </a:r>
          </a:p>
          <a:p>
            <a:pPr lvl="1"/>
            <a:r>
              <a:rPr lang="en-US" sz="1800" dirty="0" smtClean="0"/>
              <a:t>Serves the community of scientists and engineers responsible for preparing planetary science data sets for submission to the PDS.</a:t>
            </a:r>
          </a:p>
          <a:p>
            <a:r>
              <a:rPr lang="en-US" sz="1800" dirty="0" smtClean="0"/>
              <a:t>Status: Alpha version released; Appendix in sync with PDS4 information model; text being updated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3788" y="4103738"/>
            <a:ext cx="3525288" cy="2384323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38100"/>
            <a:ext cx="7772400" cy="1143000"/>
          </a:xfrm>
        </p:spPr>
        <p:txBody>
          <a:bodyPr/>
          <a:lstStyle/>
          <a:p>
            <a:r>
              <a:rPr lang="en-US" sz="2400" dirty="0" smtClean="0">
                <a:ea typeface="ＭＳ Ｐゴシック" charset="-128"/>
              </a:rPr>
              <a:t>Data Providers Handbook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181100"/>
            <a:ext cx="7772400" cy="4114800"/>
          </a:xfrm>
        </p:spPr>
        <p:txBody>
          <a:bodyPr/>
          <a:lstStyle/>
          <a:p>
            <a:r>
              <a:rPr lang="en-US" sz="1800" dirty="0" smtClean="0"/>
              <a:t>The Data Providers Handbook (DPH) is a guide for preparation of data being submitted to the Planetary Data System (PDS). </a:t>
            </a:r>
          </a:p>
          <a:p>
            <a:pPr lvl="1">
              <a:buNone/>
            </a:pPr>
            <a:endParaRPr lang="en-US" sz="1800" dirty="0" smtClean="0">
              <a:ea typeface="ＭＳ Ｐゴシック" charset="-128"/>
            </a:endParaRPr>
          </a:p>
          <a:p>
            <a:r>
              <a:rPr lang="en-US" sz="1800" dirty="0" smtClean="0">
                <a:ea typeface="ＭＳ Ｐゴシック" charset="-128"/>
              </a:rPr>
              <a:t>The DPH functions in the capacity of a tutor/coach to provide information and examples to guide data providers in the design and preparation of data to be archived with the PDS.</a:t>
            </a:r>
          </a:p>
          <a:p>
            <a:endParaRPr lang="en-US" sz="1800" dirty="0" smtClean="0">
              <a:ea typeface="ＭＳ Ｐゴシック" charset="-128"/>
            </a:endParaRPr>
          </a:p>
          <a:p>
            <a:pPr marL="341313" lvl="1" indent="-341313"/>
            <a:r>
              <a:rPr lang="en-US" sz="1800" dirty="0" smtClean="0"/>
              <a:t>Status: Beta version released; Examples in sync with PDS4 information model; text going through third revision</a:t>
            </a:r>
          </a:p>
          <a:p>
            <a:endParaRPr lang="en-US" sz="2000" dirty="0" smtClean="0">
              <a:ea typeface="ＭＳ Ｐゴシック" charset="-128"/>
            </a:endParaRPr>
          </a:p>
          <a:p>
            <a:pPr>
              <a:buNone/>
            </a:pPr>
            <a:endParaRPr lang="en-US" sz="2000" dirty="0" smtClean="0">
              <a:ea typeface="ＭＳ Ｐゴシック" charset="-128"/>
            </a:endParaRPr>
          </a:p>
        </p:txBody>
      </p:sp>
      <p:pic>
        <p:nvPicPr>
          <p:cNvPr id="4" name="Picture 2" descr="C:\AA5PDSProjN\AAReportPlanStatusAdmin\5_MCMeetings\MC1011\Presentations\dphexamp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259" y="4680073"/>
            <a:ext cx="5801504" cy="19624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38100"/>
            <a:ext cx="7772400" cy="1143000"/>
          </a:xfrm>
        </p:spPr>
        <p:txBody>
          <a:bodyPr/>
          <a:lstStyle/>
          <a:p>
            <a:r>
              <a:rPr lang="en-US" sz="2400" dirty="0" smtClean="0">
                <a:ea typeface="ＭＳ Ｐゴシック" charset="-128"/>
              </a:rPr>
              <a:t>Data Dictionary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181100"/>
            <a:ext cx="7772400" cy="4114800"/>
          </a:xfrm>
        </p:spPr>
        <p:txBody>
          <a:bodyPr/>
          <a:lstStyle/>
          <a:p>
            <a:r>
              <a:rPr lang="en-US" sz="1800" dirty="0" smtClean="0"/>
              <a:t>The PDS4 Data Dictionary defines the organization and components of PDS4 product labels.</a:t>
            </a:r>
          </a:p>
          <a:p>
            <a:pPr lvl="1"/>
            <a:r>
              <a:rPr lang="en-US" sz="1800" dirty="0" smtClean="0"/>
              <a:t>Classes - A template from which individual members may be constructed – E.g., </a:t>
            </a:r>
            <a:r>
              <a:rPr lang="en-US" sz="1800" dirty="0" err="1" smtClean="0"/>
              <a:t>Image_Grayscale</a:t>
            </a:r>
            <a:r>
              <a:rPr lang="en-US" sz="1800" dirty="0" smtClean="0"/>
              <a:t> and </a:t>
            </a:r>
            <a:r>
              <a:rPr lang="en-US" sz="1800" dirty="0" err="1" smtClean="0"/>
              <a:t>Table_Character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Attributes – A property or characteristic that provides a unit of information about a </a:t>
            </a:r>
            <a:r>
              <a:rPr lang="en-US" sz="1800" i="1" dirty="0" smtClean="0"/>
              <a:t>class. – E.g., axes and fields.</a:t>
            </a:r>
          </a:p>
          <a:p>
            <a:r>
              <a:rPr lang="en-US" sz="1800" dirty="0" smtClean="0"/>
              <a:t>Status: Beta version released; contents in sync with PDS4 information model</a:t>
            </a:r>
          </a:p>
          <a:p>
            <a:endParaRPr lang="en-US" sz="2000" dirty="0" smtClean="0"/>
          </a:p>
        </p:txBody>
      </p:sp>
      <p:pic>
        <p:nvPicPr>
          <p:cNvPr id="4" name="Picture 2" descr="C:\AA5PDSProjN\AAReportPlanStatusAdmin\5_MCMeetings\MC1011\Presentations\d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7107" y="4191343"/>
            <a:ext cx="6581794" cy="22091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38100"/>
            <a:ext cx="7772400" cy="1143000"/>
          </a:xfrm>
        </p:spPr>
        <p:txBody>
          <a:bodyPr/>
          <a:lstStyle/>
          <a:p>
            <a:r>
              <a:rPr lang="en-US" sz="2400" dirty="0" smtClean="0">
                <a:ea typeface="ＭＳ Ｐゴシック" charset="-128"/>
              </a:rPr>
              <a:t>Information Model Specification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7772400" cy="4114800"/>
          </a:xfrm>
        </p:spPr>
        <p:txBody>
          <a:bodyPr/>
          <a:lstStyle/>
          <a:p>
            <a:r>
              <a:rPr lang="en-US" sz="2000" dirty="0" smtClean="0"/>
              <a:t>PDS4 Information Model Specification document defines the components of the PDS Data Standards. </a:t>
            </a:r>
          </a:p>
          <a:p>
            <a:pPr lvl="1"/>
            <a:r>
              <a:rPr lang="en-US" dirty="0" smtClean="0"/>
              <a:t>Intended for use by programmers and data engineers who require formal definitions of various parts of the PDS.</a:t>
            </a:r>
          </a:p>
          <a:p>
            <a:pPr lvl="1"/>
            <a:r>
              <a:rPr lang="en-US" dirty="0" smtClean="0"/>
              <a:t>Defines all classes in use in the PDS</a:t>
            </a:r>
          </a:p>
          <a:p>
            <a:pPr lvl="2"/>
            <a:r>
              <a:rPr lang="en-US" sz="2000" dirty="0" smtClean="0"/>
              <a:t>Archival elements</a:t>
            </a:r>
          </a:p>
          <a:p>
            <a:pPr lvl="2"/>
            <a:r>
              <a:rPr lang="en-US" sz="2000" dirty="0" smtClean="0"/>
              <a:t>Context descriptions</a:t>
            </a:r>
          </a:p>
          <a:p>
            <a:pPr lvl="2"/>
            <a:r>
              <a:rPr lang="en-US" sz="2000" dirty="0" smtClean="0"/>
              <a:t>Operational support</a:t>
            </a:r>
          </a:p>
          <a:p>
            <a:pPr lvl="1"/>
            <a:r>
              <a:rPr lang="en-US" dirty="0" smtClean="0"/>
              <a:t>Defines associations among classes</a:t>
            </a:r>
          </a:p>
          <a:p>
            <a:pPr lvl="1"/>
            <a:r>
              <a:rPr lang="en-US" dirty="0" smtClean="0"/>
              <a:t>Status: Beta version released;</a:t>
            </a:r>
          </a:p>
          <a:p>
            <a:pPr lvl="1">
              <a:buNone/>
            </a:pPr>
            <a:r>
              <a:rPr lang="en-US" dirty="0" smtClean="0"/>
              <a:t>   Contents in sync with PDS4 </a:t>
            </a:r>
          </a:p>
          <a:p>
            <a:pPr lvl="1">
              <a:buNone/>
            </a:pPr>
            <a:r>
              <a:rPr lang="en-US" dirty="0" smtClean="0"/>
              <a:t>	information model</a:t>
            </a:r>
          </a:p>
          <a:p>
            <a:pPr lvl="1"/>
            <a:endParaRPr lang="en-US" dirty="0" smtClean="0"/>
          </a:p>
        </p:txBody>
      </p:sp>
      <p:pic>
        <p:nvPicPr>
          <p:cNvPr id="4" name="Picture 2" descr="C:\AA7Ontologies\A01PDS4\Document\Figures\CMAP\pdscma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32832" y="2882900"/>
            <a:ext cx="3543509" cy="37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38100"/>
            <a:ext cx="7772400" cy="1143000"/>
          </a:xfrm>
        </p:spPr>
        <p:txBody>
          <a:bodyPr/>
          <a:lstStyle/>
          <a:p>
            <a:r>
              <a:rPr lang="en-US" sz="2400" dirty="0" smtClean="0">
                <a:ea typeface="ＭＳ Ｐゴシック" charset="-128"/>
              </a:rPr>
              <a:t>XML Schema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964962"/>
            <a:ext cx="7772400" cy="4114800"/>
          </a:xfrm>
        </p:spPr>
        <p:txBody>
          <a:bodyPr/>
          <a:lstStyle/>
          <a:p>
            <a:r>
              <a:rPr lang="en-US" sz="1800" dirty="0" smtClean="0"/>
              <a:t>An XML schema is a description of a type of XML document.</a:t>
            </a:r>
          </a:p>
          <a:p>
            <a:pPr marL="741363" lvl="2" indent="-341313"/>
            <a:r>
              <a:rPr lang="en-US" sz="1800" dirty="0" smtClean="0"/>
              <a:t>Used to create and validate XML documents (aka PDS4 Product Labels)</a:t>
            </a:r>
          </a:p>
          <a:p>
            <a:pPr marL="341313" lvl="1" indent="-341313"/>
            <a:r>
              <a:rPr lang="en-US" sz="1800" dirty="0" smtClean="0"/>
              <a:t>The PDS4 information model is implemented into XML schemas.</a:t>
            </a:r>
          </a:p>
          <a:p>
            <a:pPr marL="341313" lvl="1" indent="-341313"/>
            <a:r>
              <a:rPr lang="en-US" sz="1800" dirty="0" smtClean="0"/>
              <a:t>Status: Beta version released; In sync with PDS4 information model</a:t>
            </a:r>
          </a:p>
          <a:p>
            <a:pPr marL="341313" lvl="1" indent="-341313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65160" y="3657597"/>
            <a:ext cx="8595623" cy="31393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xsd:complexType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name="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Image_Grayscale_Type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&lt;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xsd:sequence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xsd:annotation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 &lt;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xsd:documentation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   The Image Grayscale class is an extension of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array_base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and defines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     a two dimensional grayscale image.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 &lt;/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xsd:documentation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&lt;/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xsd:annotation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xsd:element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name="comment" type="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pds:comment_Type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minOccurs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="0"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maxOccurs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="1"&gt; 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xsd:element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name="axes" type="pds:Array_2D_axes_Type"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minOccurs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="1"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maxOccurs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="1"&gt; 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xsd:element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name="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axis_order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" type="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pds:Image_Grayscale_axis_order_Type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minOccurs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="1"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xsd:element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name="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encoding_type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" type="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pds:Array_Base_encoding_type_Type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minOccurs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="1"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xsd:element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name="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Data_Location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" type="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pds:Data_Location_Type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minOccurs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="1"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maxOccurs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="1"&gt; 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xsd:element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name="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Array_Axis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" type="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pds:Array_Axis_Type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minOccurs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="2"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maxOccurs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="2"&gt;  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xsd:element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name="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Array_Element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" type="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pds:Array_Element_Type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minOccurs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="1"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maxOccurs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="1"&gt; 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&lt;/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xsd:sequence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&lt;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xsd:attribute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name="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base_class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" type="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xsd:string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" fixed="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Array_Base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"&gt; &lt;/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xsd:attribute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&lt;/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xsd:complexType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4114800"/>
          </a:xfrm>
        </p:spPr>
        <p:txBody>
          <a:bodyPr/>
          <a:lstStyle/>
          <a:p>
            <a:r>
              <a:rPr lang="en-US" sz="2000" dirty="0" smtClean="0"/>
              <a:t>Generic XML schema are used as building blocks to create a specific XML schema for a particular product. </a:t>
            </a:r>
          </a:p>
          <a:p>
            <a:r>
              <a:rPr lang="en-US" sz="2000" dirty="0" smtClean="0"/>
              <a:t>An XML document (aka Product Label) is created from and validated by the specific XML schema.</a:t>
            </a:r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38100"/>
            <a:ext cx="7772400" cy="1143000"/>
          </a:xfrm>
        </p:spPr>
        <p:txBody>
          <a:bodyPr/>
          <a:lstStyle/>
          <a:p>
            <a:r>
              <a:rPr lang="en-US" sz="2400" dirty="0" smtClean="0">
                <a:ea typeface="ＭＳ Ｐゴシック" charset="-128"/>
              </a:rPr>
              <a:t>Product Labels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3568" y="2646382"/>
            <a:ext cx="6785832" cy="397031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Image_Grayscale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base_class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Array_Base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&lt;comment&gt;-comment-&lt;/comment&gt;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&lt;axes&gt;2&lt;/axes&gt;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axis_order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&gt;FIRST_INDEX_FASTEST&lt;/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axis_order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encoding_type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&gt;Binary&lt;/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encoding_type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Data_Location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file_local_identifier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&gt;-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local_identifier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file_local_identifier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&lt;offset&gt;-0-&lt;/offset&gt;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Data_Location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Array_Axis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&lt;elements&gt;-800-&lt;/elements&gt;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&lt;name&gt;-name-&lt;/name&gt;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sequence_number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&gt;-0-&lt;/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sequence_number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&lt;unit&gt;-unit-&lt;/unit&gt;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Array_Axis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…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Array_Element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data_type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&gt;-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data_type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data_type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 &lt;unit&gt;-unit-&lt;/unit&gt;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Array_Element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Image_Grayscale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38100"/>
            <a:ext cx="7772400" cy="1143000"/>
          </a:xfrm>
        </p:spPr>
        <p:txBody>
          <a:bodyPr/>
          <a:lstStyle/>
          <a:p>
            <a:r>
              <a:rPr lang="en-US" sz="2800" dirty="0" smtClean="0">
                <a:ea typeface="ＭＳ Ｐゴシック" charset="-128"/>
              </a:rPr>
              <a:t>Summary of Progress to Date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33400" y="1397000"/>
            <a:ext cx="8178338" cy="4114800"/>
          </a:xfrm>
        </p:spPr>
        <p:txBody>
          <a:bodyPr/>
          <a:lstStyle/>
          <a:p>
            <a:pPr marL="341313" lvl="1" indent="-341313"/>
            <a:r>
              <a:rPr 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Completed PDS4 Data Standards Build 1b – Dec 15, 2010</a:t>
            </a:r>
          </a:p>
          <a:p>
            <a:pPr marL="741363" lvl="2" indent="-341313"/>
            <a:r>
              <a:rPr 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The following were delivered:</a:t>
            </a:r>
          </a:p>
          <a:p>
            <a:pPr lvl="2"/>
            <a:r>
              <a:rPr 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Standards Reference Document</a:t>
            </a:r>
          </a:p>
          <a:p>
            <a:pPr lvl="2"/>
            <a:r>
              <a:rPr 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Data Providers Handbook </a:t>
            </a:r>
          </a:p>
          <a:p>
            <a:pPr lvl="2"/>
            <a:r>
              <a:rPr 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Data Dictionary (abridge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and unabridged</a:t>
            </a:r>
            <a:r>
              <a:rPr 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)</a:t>
            </a:r>
          </a:p>
          <a:p>
            <a:pPr lvl="2"/>
            <a:r>
              <a:rPr 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Data Dictionary tutorial</a:t>
            </a:r>
          </a:p>
          <a:p>
            <a:pPr lvl="2"/>
            <a:r>
              <a:rPr 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XML Schemas for generic products</a:t>
            </a:r>
          </a:p>
          <a:p>
            <a:pPr lvl="2"/>
            <a:r>
              <a:rPr 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Example PDS4 Products</a:t>
            </a:r>
          </a:p>
          <a:p>
            <a:pPr lvl="2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PDS4 Information Model Specification</a:t>
            </a:r>
          </a:p>
          <a:p>
            <a:endParaRPr lang="en-US" sz="19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2"/>
            <a:endParaRPr lang="en-US" sz="24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buNone/>
            </a:pPr>
            <a:endParaRPr lang="en-US" sz="1400" dirty="0" smtClean="0"/>
          </a:p>
          <a:p>
            <a:endParaRPr lang="en-US" sz="1400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38100"/>
            <a:ext cx="7772400" cy="1143000"/>
          </a:xfrm>
        </p:spPr>
        <p:txBody>
          <a:bodyPr/>
          <a:lstStyle/>
          <a:p>
            <a:r>
              <a:rPr lang="en-US" sz="2800" dirty="0" smtClean="0">
                <a:ea typeface="ＭＳ Ｐゴシック" charset="-128"/>
              </a:rPr>
              <a:t>Summary of Progress to Date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33400" y="1181100"/>
            <a:ext cx="8178338" cy="41148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  <a:cs typeface="Arial" charset="0"/>
              </a:rPr>
              <a:t>Completed PDS Internal Review – Jan 15, 2011</a:t>
            </a:r>
          </a:p>
          <a:p>
            <a:pPr lvl="1"/>
            <a:r>
              <a:rPr lang="en-US" dirty="0" smtClean="0">
                <a:ea typeface="ＭＳ Ｐゴシック" pitchFamily="34" charset="-128"/>
                <a:cs typeface="Arial" charset="0"/>
              </a:rPr>
              <a:t>Formed </a:t>
            </a:r>
            <a:r>
              <a:rPr lang="en-US" dirty="0" smtClean="0">
                <a:ea typeface="ＭＳ Ｐゴシック" pitchFamily="34" charset="-128"/>
                <a:cs typeface="Arial" charset="0"/>
              </a:rPr>
              <a:t>Document Author’s </a:t>
            </a:r>
            <a:r>
              <a:rPr lang="en-US" dirty="0" smtClean="0">
                <a:ea typeface="ＭＳ Ｐゴシック" pitchFamily="34" charset="-128"/>
                <a:cs typeface="Arial" charset="0"/>
              </a:rPr>
              <a:t>Team to address issues</a:t>
            </a:r>
          </a:p>
          <a:p>
            <a:r>
              <a:rPr lang="en-US" dirty="0" smtClean="0">
                <a:ea typeface="ＭＳ Ｐゴシック" pitchFamily="34" charset="-128"/>
                <a:cs typeface="Arial" charset="0"/>
              </a:rPr>
              <a:t>Held DDWG F2F Meeting - Feb 8-10, 2011</a:t>
            </a:r>
          </a:p>
          <a:p>
            <a:r>
              <a:rPr lang="en-US" dirty="0" smtClean="0">
                <a:ea typeface="ＭＳ Ｐゴシック" pitchFamily="34" charset="-128"/>
                <a:cs typeface="Arial" charset="0"/>
              </a:rPr>
              <a:t>Continued to support node exercises</a:t>
            </a:r>
          </a:p>
          <a:p>
            <a:r>
              <a:rPr lang="en-US" dirty="0" smtClean="0">
                <a:ea typeface="ＭＳ Ｐゴシック" pitchFamily="34" charset="-128"/>
                <a:cs typeface="Arial" charset="0"/>
              </a:rPr>
              <a:t>Continued to incorporate feedback</a:t>
            </a:r>
          </a:p>
          <a:p>
            <a:pPr lvl="1"/>
            <a:endParaRPr lang="en-US" sz="2400" dirty="0" smtClean="0">
              <a:ea typeface="ＭＳ Ｐゴシック" pitchFamily="34" charset="-128"/>
              <a:cs typeface="Arial" charset="0"/>
            </a:endParaRPr>
          </a:p>
          <a:p>
            <a:r>
              <a:rPr lang="en-US" dirty="0" smtClean="0">
                <a:ea typeface="ＭＳ Ｐゴシック" pitchFamily="34" charset="-128"/>
                <a:cs typeface="Arial" charset="0"/>
              </a:rPr>
              <a:t>Supported systems development </a:t>
            </a:r>
            <a:r>
              <a:rPr lang="en-US" dirty="0" smtClean="0">
                <a:ea typeface="ＭＳ Ｐゴシック" pitchFamily="34" charset="-128"/>
                <a:cs typeface="Arial" charset="0"/>
              </a:rPr>
              <a:t>testing</a:t>
            </a:r>
            <a:endParaRPr lang="en-US" dirty="0" smtClean="0">
              <a:ea typeface="ＭＳ Ｐゴシック" pitchFamily="34" charset="-128"/>
              <a:cs typeface="Arial" charset="0"/>
            </a:endParaRPr>
          </a:p>
          <a:p>
            <a:pPr lvl="1"/>
            <a:r>
              <a:rPr lang="en-US" sz="2400" dirty="0" smtClean="0">
                <a:ea typeface="ＭＳ Ｐゴシック" pitchFamily="34" charset="-128"/>
                <a:cs typeface="Arial" charset="0"/>
              </a:rPr>
              <a:t>Provided products from node exercises</a:t>
            </a:r>
          </a:p>
          <a:p>
            <a:pPr lvl="1"/>
            <a:r>
              <a:rPr lang="en-US" sz="2400" dirty="0" smtClean="0">
                <a:ea typeface="ＭＳ Ｐゴシック" pitchFamily="34" charset="-128"/>
                <a:cs typeface="Arial" charset="0"/>
              </a:rPr>
              <a:t>Provided context products</a:t>
            </a:r>
          </a:p>
          <a:p>
            <a:pPr lvl="1"/>
            <a:endParaRPr lang="en-US" sz="2400" dirty="0" smtClean="0">
              <a:ea typeface="ＭＳ Ｐゴシック" pitchFamily="34" charset="-128"/>
              <a:cs typeface="Arial" charset="0"/>
            </a:endParaRPr>
          </a:p>
          <a:p>
            <a:r>
              <a:rPr lang="en-US" dirty="0" smtClean="0">
                <a:ea typeface="ＭＳ Ｐゴシック" pitchFamily="34" charset="-128"/>
                <a:cs typeface="Arial" charset="0"/>
              </a:rPr>
              <a:t>Core products and formats defined, tested, and ready for exercising and assessment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812800"/>
            <a:ext cx="9144000" cy="3022600"/>
          </a:xfrm>
          <a:prstGeom prst="rect">
            <a:avLst/>
          </a:prstGeom>
          <a:solidFill>
            <a:srgbClr val="A2FCA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24" charset="0"/>
            </a:endParaRPr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38100"/>
            <a:ext cx="7772400" cy="774700"/>
          </a:xfrm>
        </p:spPr>
        <p:txBody>
          <a:bodyPr/>
          <a:lstStyle/>
          <a:p>
            <a:r>
              <a:rPr lang="en-US" sz="2800" dirty="0" smtClean="0">
                <a:ea typeface="ＭＳ Ｐゴシック" charset="-128"/>
              </a:rPr>
              <a:t>Schedule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33400" y="812800"/>
            <a:ext cx="8178338" cy="5740400"/>
          </a:xfrm>
        </p:spPr>
        <p:txBody>
          <a:bodyPr/>
          <a:lstStyle/>
          <a:p>
            <a:r>
              <a:rPr lang="en-US" sz="1800" dirty="0" smtClean="0">
                <a:ea typeface="ＭＳ Ｐゴシック" pitchFamily="34" charset="-128"/>
                <a:cs typeface="Arial" charset="0"/>
              </a:rPr>
              <a:t>Implementation Plan 		- January 2009</a:t>
            </a:r>
          </a:p>
          <a:p>
            <a:r>
              <a:rPr lang="en-US" sz="1800" dirty="0" smtClean="0">
                <a:ea typeface="ＭＳ Ｐゴシック" pitchFamily="34" charset="-128"/>
                <a:cs typeface="Arial" charset="0"/>
              </a:rPr>
              <a:t>Draft Releases 			- April 2009</a:t>
            </a:r>
          </a:p>
          <a:p>
            <a:r>
              <a:rPr lang="en-US" sz="1800" dirty="0" smtClean="0">
                <a:ea typeface="ＭＳ Ｐゴシック" pitchFamily="34" charset="-128"/>
                <a:cs typeface="Arial" charset="0"/>
              </a:rPr>
              <a:t>Tech Session Review 		- May 2009	</a:t>
            </a:r>
          </a:p>
          <a:p>
            <a:r>
              <a:rPr lang="en-US" sz="1800" dirty="0" smtClean="0">
                <a:ea typeface="ＭＳ Ｐゴシック" pitchFamily="34" charset="-128"/>
                <a:cs typeface="Arial" charset="0"/>
              </a:rPr>
              <a:t>DDWG F2F Meeting  			- April 2010</a:t>
            </a:r>
          </a:p>
          <a:p>
            <a:r>
              <a:rPr lang="en-US" sz="1800" dirty="0" smtClean="0">
                <a:ea typeface="ＭＳ Ｐゴシック" pitchFamily="34" charset="-128"/>
                <a:cs typeface="Arial" charset="0"/>
              </a:rPr>
              <a:t>DDWG F2F Meeting  			- September 2010 </a:t>
            </a:r>
          </a:p>
          <a:p>
            <a:r>
              <a:rPr lang="en-US" sz="1800" dirty="0" smtClean="0">
                <a:ea typeface="ＭＳ Ｐゴシック" pitchFamily="34" charset="-128"/>
                <a:cs typeface="Arial" charset="0"/>
              </a:rPr>
              <a:t>Build 1 Beta Release 0.1.1.1.c 	- October 2010</a:t>
            </a:r>
          </a:p>
          <a:p>
            <a:r>
              <a:rPr lang="en-US" sz="1800" dirty="0" smtClean="0">
                <a:ea typeface="ＭＳ Ｐゴシック" pitchFamily="34" charset="-128"/>
                <a:cs typeface="Arial" charset="0"/>
              </a:rPr>
              <a:t>Build 1b Beta Release 0.2.0.0.d 	- December 2010</a:t>
            </a:r>
          </a:p>
          <a:p>
            <a:r>
              <a:rPr lang="en-US" sz="1800" dirty="0" smtClean="0">
                <a:ea typeface="ＭＳ Ｐゴシック" pitchFamily="34" charset="-128"/>
                <a:cs typeface="Arial" charset="0"/>
              </a:rPr>
              <a:t>PDS Internal Review 		- January 2011</a:t>
            </a:r>
          </a:p>
          <a:p>
            <a:r>
              <a:rPr lang="en-US" sz="1800" dirty="0" smtClean="0">
                <a:ea typeface="ＭＳ Ｐゴシック" pitchFamily="34" charset="-128"/>
                <a:cs typeface="Arial" charset="0"/>
              </a:rPr>
              <a:t>DDWG F2F Meeting 			- February 2011 </a:t>
            </a:r>
          </a:p>
          <a:p>
            <a:r>
              <a:rPr lang="en-US" sz="1800" dirty="0" smtClean="0">
                <a:ea typeface="ＭＳ Ｐゴシック" pitchFamily="34" charset="-128"/>
                <a:cs typeface="Arial" charset="0"/>
              </a:rPr>
              <a:t>Discipline Model Development 	- </a:t>
            </a:r>
            <a:r>
              <a:rPr lang="en-US" sz="1800" dirty="0" smtClean="0">
                <a:ea typeface="ＭＳ Ｐゴシック" pitchFamily="34" charset="-128"/>
                <a:cs typeface="Arial" charset="0"/>
              </a:rPr>
              <a:t>February </a:t>
            </a:r>
            <a:r>
              <a:rPr lang="en-US" sz="1800" dirty="0" smtClean="0">
                <a:ea typeface="ＭＳ Ｐゴシック" pitchFamily="34" charset="-128"/>
                <a:cs typeface="Arial" charset="0"/>
              </a:rPr>
              <a:t>2011 – On-going </a:t>
            </a:r>
            <a:endParaRPr lang="en-US" sz="1800" dirty="0" smtClean="0">
              <a:ea typeface="ＭＳ Ｐゴシック" pitchFamily="34" charset="-128"/>
              <a:cs typeface="Arial" charset="0"/>
            </a:endParaRPr>
          </a:p>
          <a:p>
            <a:r>
              <a:rPr lang="en-US" sz="1800" dirty="0" smtClean="0">
                <a:ea typeface="ＭＳ Ｐゴシック" pitchFamily="34" charset="-128"/>
                <a:cs typeface="Arial" charset="0"/>
              </a:rPr>
              <a:t>Mission Support			- </a:t>
            </a:r>
            <a:r>
              <a:rPr lang="en-US" sz="1800" dirty="0" smtClean="0">
                <a:ea typeface="ＭＳ Ｐゴシック" pitchFamily="34" charset="-128"/>
                <a:cs typeface="Arial" charset="0"/>
              </a:rPr>
              <a:t>Middle </a:t>
            </a:r>
            <a:r>
              <a:rPr lang="en-US" sz="1800" dirty="0" smtClean="0">
                <a:ea typeface="ＭＳ Ｐゴシック" pitchFamily="34" charset="-128"/>
                <a:cs typeface="Arial" charset="0"/>
              </a:rPr>
              <a:t>2011 – </a:t>
            </a:r>
            <a:r>
              <a:rPr lang="en-US" sz="1800" dirty="0" smtClean="0">
                <a:ea typeface="ＭＳ Ｐゴシック" pitchFamily="34" charset="-128"/>
                <a:cs typeface="Arial" charset="0"/>
              </a:rPr>
              <a:t>On-going </a:t>
            </a:r>
            <a:endParaRPr lang="en-US" sz="1800" dirty="0" smtClean="0">
              <a:ea typeface="ＭＳ Ｐゴシック" pitchFamily="34" charset="-128"/>
              <a:cs typeface="Arial" charset="0"/>
            </a:endParaRPr>
          </a:p>
          <a:p>
            <a:r>
              <a:rPr lang="en-US" sz="1800" dirty="0" smtClean="0">
                <a:ea typeface="ＭＳ Ｐゴシック" pitchFamily="34" charset="-128"/>
                <a:cs typeface="Arial" charset="0"/>
              </a:rPr>
              <a:t>Build 1c Beta Release 0.3.0.0.e 	- March 2011</a:t>
            </a:r>
          </a:p>
          <a:p>
            <a:r>
              <a:rPr lang="en-US" sz="1800" dirty="0" smtClean="0">
                <a:ea typeface="ＭＳ Ｐゴシック" pitchFamily="34" charset="-128"/>
                <a:cs typeface="Arial" charset="0"/>
              </a:rPr>
              <a:t>IPDA Review				- April 2011</a:t>
            </a:r>
          </a:p>
          <a:p>
            <a:r>
              <a:rPr lang="en-US" sz="1800" dirty="0" smtClean="0">
                <a:ea typeface="ＭＳ Ｐゴシック" pitchFamily="34" charset="-128"/>
                <a:cs typeface="Arial" charset="0"/>
              </a:rPr>
              <a:t>Build 1d Beta Release 0.4.0.0.f 	- August 2011</a:t>
            </a:r>
          </a:p>
          <a:p>
            <a:r>
              <a:rPr lang="en-US" sz="1800" dirty="0" smtClean="0">
                <a:ea typeface="ＭＳ Ｐゴシック" pitchFamily="34" charset="-128"/>
                <a:cs typeface="Arial" charset="0"/>
              </a:rPr>
              <a:t>External Review			- August 2011</a:t>
            </a:r>
          </a:p>
          <a:p>
            <a:r>
              <a:rPr lang="en-US" sz="1800" dirty="0" smtClean="0">
                <a:ea typeface="ＭＳ Ｐゴシック" pitchFamily="34" charset="-128"/>
                <a:cs typeface="Arial" charset="0"/>
              </a:rPr>
              <a:t>Build 2 Release 1.0.0.0 		- October 2011</a:t>
            </a:r>
            <a:endParaRPr lang="en-US" sz="2000" dirty="0" smtClean="0"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38320" y="26313"/>
            <a:ext cx="7772400" cy="1143000"/>
          </a:xfrm>
        </p:spPr>
        <p:txBody>
          <a:bodyPr/>
          <a:lstStyle/>
          <a:p>
            <a:r>
              <a:rPr lang="en-US" sz="2800" dirty="0" smtClean="0">
                <a:ea typeface="ＭＳ Ｐゴシック" charset="-128"/>
              </a:rPr>
              <a:t>PDS4 Documents</a:t>
            </a:r>
            <a:br>
              <a:rPr lang="en-US" sz="2800" dirty="0" smtClean="0">
                <a:ea typeface="ＭＳ Ｐゴシック" charset="-128"/>
              </a:rPr>
            </a:br>
            <a:r>
              <a:rPr lang="en-US" sz="2800" dirty="0" smtClean="0">
                <a:ea typeface="ＭＳ Ｐゴシック" charset="-128"/>
              </a:rPr>
              <a:t>and their Relationships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3442372" y="1198428"/>
            <a:ext cx="1409360" cy="766049"/>
            <a:chOff x="3582072" y="2071265"/>
            <a:chExt cx="1409360" cy="766049"/>
          </a:xfrm>
        </p:grpSpPr>
        <p:grpSp>
          <p:nvGrpSpPr>
            <p:cNvPr id="34" name="Group 33"/>
            <p:cNvGrpSpPr/>
            <p:nvPr/>
          </p:nvGrpSpPr>
          <p:grpSpPr>
            <a:xfrm>
              <a:off x="3582072" y="2071265"/>
              <a:ext cx="1409360" cy="473826"/>
              <a:chOff x="685800" y="3133898"/>
              <a:chExt cx="1409360" cy="473826"/>
            </a:xfrm>
          </p:grpSpPr>
          <p:sp>
            <p:nvSpPr>
              <p:cNvPr id="35" name="Rectangle 34"/>
              <p:cNvSpPr/>
              <p:nvPr/>
            </p:nvSpPr>
            <p:spPr bwMode="auto">
              <a:xfrm>
                <a:off x="685800" y="3133898"/>
                <a:ext cx="1409360" cy="47382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24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976747" y="3176837"/>
                <a:ext cx="82747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Concepts</a:t>
                </a:r>
              </a:p>
              <a:p>
                <a:pPr algn="ctr"/>
                <a:r>
                  <a:rPr lang="en-US" sz="1100" dirty="0" smtClean="0"/>
                  <a:t>Document</a:t>
                </a: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3582072" y="2560315"/>
              <a:ext cx="14093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Calibri" pitchFamily="34" charset="0"/>
                </a:rPr>
                <a:t>Big Picture</a:t>
              </a:r>
              <a:endParaRPr lang="en-US" sz="1200" dirty="0">
                <a:latin typeface="Calibri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383661" y="2233351"/>
            <a:ext cx="1409360" cy="935491"/>
            <a:chOff x="2643804" y="3390226"/>
            <a:chExt cx="1409360" cy="935491"/>
          </a:xfrm>
        </p:grpSpPr>
        <p:grpSp>
          <p:nvGrpSpPr>
            <p:cNvPr id="26" name="Group 25"/>
            <p:cNvGrpSpPr/>
            <p:nvPr/>
          </p:nvGrpSpPr>
          <p:grpSpPr>
            <a:xfrm>
              <a:off x="2643804" y="3390226"/>
              <a:ext cx="1409360" cy="473826"/>
              <a:chOff x="685800" y="3133898"/>
              <a:chExt cx="1409360" cy="473826"/>
            </a:xfrm>
          </p:grpSpPr>
          <p:sp>
            <p:nvSpPr>
              <p:cNvPr id="27" name="Rectangle 26"/>
              <p:cNvSpPr/>
              <p:nvPr/>
            </p:nvSpPr>
            <p:spPr bwMode="auto">
              <a:xfrm>
                <a:off x="685800" y="3133898"/>
                <a:ext cx="1409360" cy="47382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24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976745" y="3176837"/>
                <a:ext cx="82747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Standards</a:t>
                </a:r>
              </a:p>
              <a:p>
                <a:pPr algn="ctr"/>
                <a:r>
                  <a:rPr lang="en-US" sz="1100" dirty="0" smtClean="0"/>
                  <a:t>Reference</a:t>
                </a:r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2643804" y="3864052"/>
              <a:ext cx="14093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Calibri" pitchFamily="34" charset="0"/>
                </a:rPr>
                <a:t>Requirements</a:t>
              </a:r>
            </a:p>
            <a:p>
              <a:pPr algn="ctr"/>
              <a:r>
                <a:rPr lang="en-US" sz="1200" i="1" dirty="0" smtClean="0">
                  <a:latin typeface="Calibri" pitchFamily="34" charset="0"/>
                </a:rPr>
                <a:t>User Friendly</a:t>
              </a:r>
              <a:endParaRPr lang="en-US" sz="1200" i="1" dirty="0">
                <a:latin typeface="Calibri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377762" y="4883810"/>
            <a:ext cx="1409360" cy="750825"/>
            <a:chOff x="4991432" y="4328150"/>
            <a:chExt cx="1409360" cy="750825"/>
          </a:xfrm>
        </p:grpSpPr>
        <p:grpSp>
          <p:nvGrpSpPr>
            <p:cNvPr id="17" name="Group 16"/>
            <p:cNvGrpSpPr/>
            <p:nvPr/>
          </p:nvGrpSpPr>
          <p:grpSpPr>
            <a:xfrm>
              <a:off x="4991432" y="4328150"/>
              <a:ext cx="1409360" cy="473826"/>
              <a:chOff x="685800" y="3133898"/>
              <a:chExt cx="1409360" cy="473826"/>
            </a:xfrm>
          </p:grpSpPr>
          <p:sp>
            <p:nvSpPr>
              <p:cNvPr id="18" name="Rectangle 17"/>
              <p:cNvSpPr/>
              <p:nvPr/>
            </p:nvSpPr>
            <p:spPr bwMode="auto">
              <a:xfrm>
                <a:off x="685800" y="3133898"/>
                <a:ext cx="1409360" cy="47382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24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839689" y="3176837"/>
                <a:ext cx="110158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XML Schemas</a:t>
                </a:r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4991432" y="4801976"/>
              <a:ext cx="14093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Calibri" pitchFamily="34" charset="0"/>
                </a:rPr>
                <a:t>Blueprints</a:t>
              </a:r>
              <a:endParaRPr lang="en-US" sz="1200" dirty="0">
                <a:latin typeface="Calibri" pitchFamily="34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719238" y="4883810"/>
            <a:ext cx="1409360" cy="750825"/>
            <a:chOff x="7332908" y="4328150"/>
            <a:chExt cx="1409360" cy="750825"/>
          </a:xfrm>
        </p:grpSpPr>
        <p:grpSp>
          <p:nvGrpSpPr>
            <p:cNvPr id="14" name="Group 13"/>
            <p:cNvGrpSpPr/>
            <p:nvPr/>
          </p:nvGrpSpPr>
          <p:grpSpPr>
            <a:xfrm>
              <a:off x="7332908" y="4328150"/>
              <a:ext cx="1409360" cy="473826"/>
              <a:chOff x="685800" y="3133898"/>
              <a:chExt cx="1409360" cy="473826"/>
            </a:xfrm>
          </p:grpSpPr>
          <p:sp>
            <p:nvSpPr>
              <p:cNvPr id="15" name="Rectangle 14"/>
              <p:cNvSpPr/>
              <p:nvPr/>
            </p:nvSpPr>
            <p:spPr bwMode="auto">
              <a:xfrm>
                <a:off x="685800" y="3133898"/>
                <a:ext cx="1409360" cy="47382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24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818851" y="3176837"/>
                <a:ext cx="1143262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PDS4</a:t>
                </a:r>
              </a:p>
              <a:p>
                <a:pPr algn="ctr"/>
                <a:r>
                  <a:rPr lang="en-US" sz="1100" dirty="0" smtClean="0"/>
                  <a:t>Product Labels</a:t>
                </a: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7332908" y="4801976"/>
              <a:ext cx="14093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Calibri" pitchFamily="34" charset="0"/>
                </a:rPr>
                <a:t>Deliverables</a:t>
              </a:r>
              <a:endParaRPr lang="en-US" sz="1200" dirty="0">
                <a:latin typeface="Calibri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383661" y="3678368"/>
            <a:ext cx="1409360" cy="750825"/>
            <a:chOff x="2643804" y="4328150"/>
            <a:chExt cx="1409360" cy="750825"/>
          </a:xfrm>
        </p:grpSpPr>
        <p:grpSp>
          <p:nvGrpSpPr>
            <p:cNvPr id="20" name="Group 19"/>
            <p:cNvGrpSpPr/>
            <p:nvPr/>
          </p:nvGrpSpPr>
          <p:grpSpPr>
            <a:xfrm>
              <a:off x="2643804" y="4328150"/>
              <a:ext cx="1409360" cy="473826"/>
              <a:chOff x="685800" y="3133898"/>
              <a:chExt cx="1409360" cy="473826"/>
            </a:xfrm>
          </p:grpSpPr>
          <p:sp>
            <p:nvSpPr>
              <p:cNvPr id="21" name="Rectangle 20"/>
              <p:cNvSpPr/>
              <p:nvPr/>
            </p:nvSpPr>
            <p:spPr bwMode="auto">
              <a:xfrm>
                <a:off x="685800" y="3133898"/>
                <a:ext cx="1409360" cy="47382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24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815641" y="3176837"/>
                <a:ext cx="114967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Data Dictionary</a:t>
                </a:r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2643804" y="4801976"/>
              <a:ext cx="14093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Calibri" pitchFamily="34" charset="0"/>
                </a:rPr>
                <a:t>Definitions</a:t>
              </a:r>
              <a:endParaRPr lang="en-US" sz="1200" dirty="0">
                <a:latin typeface="Calibri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048335" y="3678368"/>
            <a:ext cx="1409360" cy="1120157"/>
            <a:chOff x="308478" y="4328150"/>
            <a:chExt cx="1409360" cy="1120157"/>
          </a:xfrm>
        </p:grpSpPr>
        <p:grpSp>
          <p:nvGrpSpPr>
            <p:cNvPr id="29" name="Group 28"/>
            <p:cNvGrpSpPr/>
            <p:nvPr/>
          </p:nvGrpSpPr>
          <p:grpSpPr>
            <a:xfrm>
              <a:off x="308478" y="4328150"/>
              <a:ext cx="1409360" cy="473826"/>
              <a:chOff x="685800" y="3133898"/>
              <a:chExt cx="1409360" cy="473826"/>
            </a:xfrm>
          </p:grpSpPr>
          <p:sp>
            <p:nvSpPr>
              <p:cNvPr id="30" name="Rectangle 29"/>
              <p:cNvSpPr/>
              <p:nvPr/>
            </p:nvSpPr>
            <p:spPr bwMode="auto">
              <a:xfrm>
                <a:off x="685800" y="3133898"/>
                <a:ext cx="1409360" cy="47382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24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685800" y="3176837"/>
                <a:ext cx="1409360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PDS4 Information</a:t>
                </a:r>
              </a:p>
              <a:p>
                <a:pPr algn="ctr"/>
                <a:r>
                  <a:rPr lang="en-US" sz="1100" dirty="0" smtClean="0"/>
                  <a:t>Model Specification</a:t>
                </a: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308478" y="4801976"/>
              <a:ext cx="14093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Calibri" pitchFamily="34" charset="0"/>
                </a:rPr>
                <a:t>Requirements</a:t>
              </a:r>
            </a:p>
            <a:p>
              <a:pPr algn="ctr"/>
              <a:r>
                <a:rPr lang="en-US" sz="1200" i="1" dirty="0" smtClean="0">
                  <a:latin typeface="Calibri" pitchFamily="34" charset="0"/>
                </a:rPr>
                <a:t>Engineering Specification</a:t>
              </a:r>
              <a:endParaRPr lang="en-US" sz="1200" i="1" dirty="0">
                <a:latin typeface="Calibri" pitchFamily="34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43655" y="1754065"/>
            <a:ext cx="1409360" cy="750825"/>
            <a:chOff x="677135" y="5313218"/>
            <a:chExt cx="1409360" cy="750825"/>
          </a:xfrm>
        </p:grpSpPr>
        <p:grpSp>
          <p:nvGrpSpPr>
            <p:cNvPr id="11" name="Group 10"/>
            <p:cNvGrpSpPr/>
            <p:nvPr/>
          </p:nvGrpSpPr>
          <p:grpSpPr>
            <a:xfrm>
              <a:off x="677135" y="5313218"/>
              <a:ext cx="1409360" cy="473826"/>
              <a:chOff x="685800" y="3133898"/>
              <a:chExt cx="1409360" cy="473826"/>
            </a:xfrm>
          </p:grpSpPr>
          <p:sp>
            <p:nvSpPr>
              <p:cNvPr id="12" name="Rectangle 11"/>
              <p:cNvSpPr/>
              <p:nvPr/>
            </p:nvSpPr>
            <p:spPr bwMode="auto">
              <a:xfrm>
                <a:off x="685800" y="3133898"/>
                <a:ext cx="1409360" cy="47382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24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15644" y="3176837"/>
                <a:ext cx="1149674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Data Dictionary</a:t>
                </a:r>
              </a:p>
              <a:p>
                <a:pPr algn="ctr"/>
                <a:r>
                  <a:rPr lang="en-US" sz="1100" dirty="0" smtClean="0"/>
                  <a:t>Tutorial</a:t>
                </a: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677135" y="5787044"/>
              <a:ext cx="14093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Calibri" pitchFamily="34" charset="0"/>
                </a:rPr>
                <a:t>Informative</a:t>
              </a:r>
              <a:endParaRPr lang="en-US" sz="1200" dirty="0">
                <a:latin typeface="Calibri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731291" y="2233351"/>
            <a:ext cx="1409360" cy="750825"/>
            <a:chOff x="2643804" y="5313218"/>
            <a:chExt cx="1409360" cy="750825"/>
          </a:xfrm>
        </p:grpSpPr>
        <p:grpSp>
          <p:nvGrpSpPr>
            <p:cNvPr id="23" name="Group 22"/>
            <p:cNvGrpSpPr/>
            <p:nvPr/>
          </p:nvGrpSpPr>
          <p:grpSpPr>
            <a:xfrm>
              <a:off x="2643804" y="5313218"/>
              <a:ext cx="1409360" cy="473826"/>
              <a:chOff x="685800" y="3133898"/>
              <a:chExt cx="1409360" cy="473826"/>
            </a:xfrm>
          </p:grpSpPr>
          <p:sp>
            <p:nvSpPr>
              <p:cNvPr id="24" name="Rectangle 23"/>
              <p:cNvSpPr/>
              <p:nvPr/>
            </p:nvSpPr>
            <p:spPr bwMode="auto">
              <a:xfrm>
                <a:off x="685800" y="3133898"/>
                <a:ext cx="1409360" cy="47382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24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818049" y="3176837"/>
                <a:ext cx="1144865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Data Provider’s</a:t>
                </a:r>
              </a:p>
              <a:p>
                <a:pPr algn="ctr"/>
                <a:r>
                  <a:rPr lang="en-US" sz="1100" dirty="0" smtClean="0"/>
                  <a:t>Handbook</a:t>
                </a: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2643804" y="5787044"/>
              <a:ext cx="14093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Calibri" pitchFamily="34" charset="0"/>
                </a:rPr>
                <a:t>Cookbook</a:t>
              </a:r>
              <a:endParaRPr lang="en-US" sz="1200" dirty="0">
                <a:latin typeface="Calibri" pitchFamily="34" charset="0"/>
              </a:endParaRPr>
            </a:p>
          </p:txBody>
        </p:sp>
      </p:grpSp>
      <p:cxnSp>
        <p:nvCxnSpPr>
          <p:cNvPr id="54" name="Straight Arrow Connector 53"/>
          <p:cNvCxnSpPr/>
          <p:nvPr/>
        </p:nvCxnSpPr>
        <p:spPr bwMode="auto">
          <a:xfrm rot="5400000">
            <a:off x="4816382" y="2599977"/>
            <a:ext cx="1044627" cy="7851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 rot="5400000" flipH="1" flipV="1">
            <a:off x="2473856" y="2774462"/>
            <a:ext cx="958713" cy="8491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>
            <a:off x="2564206" y="3915281"/>
            <a:ext cx="813556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 rot="10800000">
            <a:off x="2564206" y="4263035"/>
            <a:ext cx="813556" cy="8576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>
            <a:off x="4780970" y="5142193"/>
            <a:ext cx="938268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4" name="TextBox 73"/>
          <p:cNvSpPr txBox="1"/>
          <p:nvPr/>
        </p:nvSpPr>
        <p:spPr>
          <a:xfrm rot="18657105">
            <a:off x="2512196" y="3028284"/>
            <a:ext cx="5693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derive</a:t>
            </a:r>
            <a:endParaRPr lang="en-US" sz="1100" dirty="0"/>
          </a:p>
        </p:txBody>
      </p:sp>
      <p:sp>
        <p:nvSpPr>
          <p:cNvPr id="75" name="TextBox 74"/>
          <p:cNvSpPr txBox="1"/>
          <p:nvPr/>
        </p:nvSpPr>
        <p:spPr>
          <a:xfrm>
            <a:off x="2493396" y="3923594"/>
            <a:ext cx="8114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generates</a:t>
            </a:r>
            <a:endParaRPr lang="en-US" sz="1100" dirty="0" smtClean="0"/>
          </a:p>
        </p:txBody>
      </p:sp>
      <p:sp>
        <p:nvSpPr>
          <p:cNvPr id="78" name="TextBox 77"/>
          <p:cNvSpPr txBox="1"/>
          <p:nvPr/>
        </p:nvSpPr>
        <p:spPr>
          <a:xfrm>
            <a:off x="4783781" y="2445567"/>
            <a:ext cx="8499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references</a:t>
            </a:r>
          </a:p>
        </p:txBody>
      </p:sp>
      <p:cxnSp>
        <p:nvCxnSpPr>
          <p:cNvPr id="82" name="Straight Arrow Connector 81"/>
          <p:cNvCxnSpPr/>
          <p:nvPr/>
        </p:nvCxnSpPr>
        <p:spPr bwMode="auto">
          <a:xfrm rot="10800000">
            <a:off x="4833659" y="2462194"/>
            <a:ext cx="897632" cy="96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4872130" y="5143581"/>
            <a:ext cx="7425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creates </a:t>
            </a:r>
            <a:r>
              <a:rPr lang="en-US" sz="1100" dirty="0" smtClean="0"/>
              <a:t>/</a:t>
            </a:r>
          </a:p>
          <a:p>
            <a:pPr algn="ctr"/>
            <a:r>
              <a:rPr lang="en-US" sz="1100" dirty="0" smtClean="0"/>
              <a:t>validates</a:t>
            </a:r>
            <a:endParaRPr lang="en-US" sz="1100" dirty="0" smtClean="0"/>
          </a:p>
        </p:txBody>
      </p:sp>
      <p:cxnSp>
        <p:nvCxnSpPr>
          <p:cNvPr id="106" name="Straight Arrow Connector 105"/>
          <p:cNvCxnSpPr/>
          <p:nvPr/>
        </p:nvCxnSpPr>
        <p:spPr bwMode="auto">
          <a:xfrm rot="5400000">
            <a:off x="4989077" y="3340294"/>
            <a:ext cx="1777536" cy="10820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9" name="TextBox 108"/>
          <p:cNvSpPr txBox="1"/>
          <p:nvPr/>
        </p:nvSpPr>
        <p:spPr>
          <a:xfrm rot="18070537">
            <a:off x="5544382" y="3547563"/>
            <a:ext cx="6383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instruct</a:t>
            </a:r>
            <a:endParaRPr lang="en-US" sz="1100" dirty="0"/>
          </a:p>
        </p:txBody>
      </p:sp>
      <p:sp>
        <p:nvSpPr>
          <p:cNvPr id="110" name="TextBox 109"/>
          <p:cNvSpPr txBox="1"/>
          <p:nvPr/>
        </p:nvSpPr>
        <p:spPr>
          <a:xfrm rot="2874680">
            <a:off x="2713409" y="4494823"/>
            <a:ext cx="8114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generates</a:t>
            </a:r>
            <a:endParaRPr lang="en-US" sz="1100" dirty="0" smtClean="0"/>
          </a:p>
        </p:txBody>
      </p:sp>
      <p:sp>
        <p:nvSpPr>
          <p:cNvPr id="114" name="TextBox 113"/>
          <p:cNvSpPr txBox="1"/>
          <p:nvPr/>
        </p:nvSpPr>
        <p:spPr>
          <a:xfrm rot="18376221">
            <a:off x="4749465" y="2861769"/>
            <a:ext cx="8499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references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3390462" y="5899810"/>
            <a:ext cx="1409360" cy="750825"/>
            <a:chOff x="4991432" y="4328150"/>
            <a:chExt cx="1409360" cy="750825"/>
          </a:xfrm>
        </p:grpSpPr>
        <p:grpSp>
          <p:nvGrpSpPr>
            <p:cNvPr id="58" name="Group 16"/>
            <p:cNvGrpSpPr/>
            <p:nvPr/>
          </p:nvGrpSpPr>
          <p:grpSpPr>
            <a:xfrm>
              <a:off x="4991432" y="4328150"/>
              <a:ext cx="1409360" cy="473826"/>
              <a:chOff x="685800" y="3133898"/>
              <a:chExt cx="1409360" cy="473826"/>
            </a:xfrm>
          </p:grpSpPr>
          <p:sp>
            <p:nvSpPr>
              <p:cNvPr id="61" name="Rectangle 60"/>
              <p:cNvSpPr/>
              <p:nvPr/>
            </p:nvSpPr>
            <p:spPr bwMode="auto">
              <a:xfrm>
                <a:off x="685800" y="3133898"/>
                <a:ext cx="1409360" cy="47382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24" charset="0"/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744314" y="3176837"/>
                <a:ext cx="129234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Registry</a:t>
                </a:r>
              </a:p>
              <a:p>
                <a:pPr algn="ctr"/>
                <a:r>
                  <a:rPr lang="en-US" sz="1100" dirty="0" smtClean="0"/>
                  <a:t>Configuration File</a:t>
                </a:r>
              </a:p>
            </p:txBody>
          </p:sp>
        </p:grpSp>
        <p:sp>
          <p:nvSpPr>
            <p:cNvPr id="60" name="TextBox 59"/>
            <p:cNvSpPr txBox="1"/>
            <p:nvPr/>
          </p:nvSpPr>
          <p:spPr>
            <a:xfrm>
              <a:off x="4991432" y="4801976"/>
              <a:ext cx="14093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Calibri" pitchFamily="34" charset="0"/>
                </a:rPr>
                <a:t>Object Descriptions</a:t>
              </a:r>
              <a:endParaRPr lang="en-US" sz="1200" dirty="0">
                <a:latin typeface="Calibri" pitchFamily="34" charset="0"/>
              </a:endParaRPr>
            </a:p>
          </p:txBody>
        </p:sp>
      </p:grpSp>
      <p:cxnSp>
        <p:nvCxnSpPr>
          <p:cNvPr id="70" name="Straight Arrow Connector 69"/>
          <p:cNvCxnSpPr/>
          <p:nvPr/>
        </p:nvCxnSpPr>
        <p:spPr bwMode="auto">
          <a:xfrm>
            <a:off x="4793670" y="6158193"/>
            <a:ext cx="938268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4838344" y="6184981"/>
            <a:ext cx="8354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configures</a:t>
            </a:r>
            <a:endParaRPr lang="en-US" sz="1100" dirty="0" smtClean="0"/>
          </a:p>
        </p:txBody>
      </p:sp>
      <p:cxnSp>
        <p:nvCxnSpPr>
          <p:cNvPr id="72" name="Straight Arrow Connector 71"/>
          <p:cNvCxnSpPr>
            <a:stCxn id="61" idx="1"/>
          </p:cNvCxnSpPr>
          <p:nvPr/>
        </p:nvCxnSpPr>
        <p:spPr bwMode="auto">
          <a:xfrm rot="10800000">
            <a:off x="2511502" y="4186835"/>
            <a:ext cx="878960" cy="19498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 rot="3936500">
            <a:off x="2430603" y="5187352"/>
            <a:ext cx="8114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generates</a:t>
            </a:r>
            <a:endParaRPr lang="en-US" sz="1100" dirty="0" smtClean="0"/>
          </a:p>
        </p:txBody>
      </p:sp>
      <p:grpSp>
        <p:nvGrpSpPr>
          <p:cNvPr id="87" name="Group 86"/>
          <p:cNvGrpSpPr/>
          <p:nvPr/>
        </p:nvGrpSpPr>
        <p:grpSpPr>
          <a:xfrm>
            <a:off x="5684494" y="5885314"/>
            <a:ext cx="1443902" cy="972686"/>
            <a:chOff x="7293698" y="3412573"/>
            <a:chExt cx="1443902" cy="972686"/>
          </a:xfrm>
        </p:grpSpPr>
        <p:sp>
          <p:nvSpPr>
            <p:cNvPr id="80" name="Rounded Rectangle 79"/>
            <p:cNvSpPr/>
            <p:nvPr/>
          </p:nvSpPr>
          <p:spPr bwMode="auto">
            <a:xfrm>
              <a:off x="7340600" y="3412573"/>
              <a:ext cx="1397000" cy="50270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24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647163" y="3514889"/>
              <a:ext cx="7024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 smtClean="0"/>
                <a:t>Registry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293698" y="3923594"/>
              <a:ext cx="14093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Calibri" pitchFamily="34" charset="0"/>
                </a:rPr>
                <a:t>Product Tracking and Cataloging</a:t>
              </a:r>
              <a:endParaRPr lang="en-US" sz="1200" dirty="0">
                <a:latin typeface="Calibri" pitchFamily="34" charset="0"/>
              </a:endParaRPr>
            </a:p>
          </p:txBody>
        </p:sp>
      </p:grpSp>
      <p:sp>
        <p:nvSpPr>
          <p:cNvPr id="88" name="TextBox 87"/>
          <p:cNvSpPr txBox="1"/>
          <p:nvPr/>
        </p:nvSpPr>
        <p:spPr>
          <a:xfrm rot="18605266">
            <a:off x="2624183" y="3189063"/>
            <a:ext cx="8114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generates</a:t>
            </a:r>
            <a:endParaRPr lang="en-US" sz="1100" dirty="0" smtClean="0"/>
          </a:p>
        </p:txBody>
      </p:sp>
      <p:sp>
        <p:nvSpPr>
          <p:cNvPr id="81" name="Rectangle 80"/>
          <p:cNvSpPr/>
          <p:nvPr/>
        </p:nvSpPr>
        <p:spPr bwMode="auto">
          <a:xfrm>
            <a:off x="8368667" y="5628134"/>
            <a:ext cx="655949" cy="2987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2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315327" y="5604195"/>
            <a:ext cx="767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Informative</a:t>
            </a:r>
          </a:p>
          <a:p>
            <a:pPr algn="ctr"/>
            <a:r>
              <a:rPr lang="en-US" sz="800" dirty="0" smtClean="0"/>
              <a:t>Document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8368667" y="5934768"/>
            <a:ext cx="655949" cy="3414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2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8368667" y="5937642"/>
            <a:ext cx="6559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Standards</a:t>
            </a:r>
          </a:p>
          <a:p>
            <a:pPr algn="ctr"/>
            <a:r>
              <a:rPr lang="en-US" sz="800" dirty="0" smtClean="0"/>
              <a:t>Document</a:t>
            </a:r>
          </a:p>
        </p:txBody>
      </p:sp>
      <p:grpSp>
        <p:nvGrpSpPr>
          <p:cNvPr id="103" name="Group 102"/>
          <p:cNvGrpSpPr/>
          <p:nvPr/>
        </p:nvGrpSpPr>
        <p:grpSpPr>
          <a:xfrm>
            <a:off x="8368667" y="6265914"/>
            <a:ext cx="652697" cy="253916"/>
            <a:chOff x="7506040" y="3467391"/>
            <a:chExt cx="484428" cy="253916"/>
          </a:xfrm>
        </p:grpSpPr>
        <p:sp>
          <p:nvSpPr>
            <p:cNvPr id="96" name="Rectangle 95"/>
            <p:cNvSpPr/>
            <p:nvPr/>
          </p:nvSpPr>
          <p:spPr bwMode="auto">
            <a:xfrm>
              <a:off x="7506040" y="3467391"/>
              <a:ext cx="484428" cy="253916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24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7618453" y="3467391"/>
              <a:ext cx="25960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 smtClean="0"/>
                <a:t>File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8368667" y="6519830"/>
            <a:ext cx="655949" cy="215444"/>
            <a:chOff x="96329" y="371509"/>
            <a:chExt cx="527709" cy="261610"/>
          </a:xfrm>
        </p:grpSpPr>
        <p:sp>
          <p:nvSpPr>
            <p:cNvPr id="99" name="Rounded Rectangle 98"/>
            <p:cNvSpPr/>
            <p:nvPr/>
          </p:nvSpPr>
          <p:spPr bwMode="auto">
            <a:xfrm>
              <a:off x="96329" y="371509"/>
              <a:ext cx="527709" cy="26161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24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96329" y="371509"/>
              <a:ext cx="52770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System</a:t>
              </a:r>
            </a:p>
          </p:txBody>
        </p:sp>
      </p:grpSp>
      <p:sp>
        <p:nvSpPr>
          <p:cNvPr id="105" name="TextBox 104"/>
          <p:cNvSpPr txBox="1"/>
          <p:nvPr/>
        </p:nvSpPr>
        <p:spPr>
          <a:xfrm>
            <a:off x="8419940" y="5412690"/>
            <a:ext cx="5501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b="1" u="sng" dirty="0" smtClean="0"/>
              <a:t>Legend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DS4_10K_11022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43487"/>
            <a:ext cx="9144000" cy="4409613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38320" y="26313"/>
            <a:ext cx="7772400" cy="1143000"/>
          </a:xfrm>
        </p:spPr>
        <p:txBody>
          <a:bodyPr/>
          <a:lstStyle/>
          <a:p>
            <a:r>
              <a:rPr lang="en-US" sz="2800" dirty="0" smtClean="0"/>
              <a:t>PDS4 from 10K </a:t>
            </a:r>
            <a:r>
              <a:rPr lang="en-US" sz="2800" dirty="0" smtClean="0"/>
              <a:t>Feet - Concept Map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38100"/>
            <a:ext cx="7772400" cy="571500"/>
          </a:xfrm>
        </p:spPr>
        <p:txBody>
          <a:bodyPr/>
          <a:lstStyle/>
          <a:p>
            <a:r>
              <a:rPr lang="en-US" sz="2400" dirty="0" smtClean="0"/>
              <a:t>Observational </a:t>
            </a:r>
            <a:r>
              <a:rPr lang="en-US" sz="2400" dirty="0" smtClean="0"/>
              <a:t>Product – Concept Map</a:t>
            </a:r>
            <a:endParaRPr lang="en-US" sz="2400" dirty="0" smtClean="0"/>
          </a:p>
        </p:txBody>
      </p:sp>
      <p:pic>
        <p:nvPicPr>
          <p:cNvPr id="12" name="Picture 11" descr="PDS4_Product_Extensions_11022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800" y="774800"/>
            <a:ext cx="6723790" cy="608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DS4_Product_Extensions_11022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800" y="774800"/>
            <a:ext cx="6723790" cy="608320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 bwMode="auto">
          <a:xfrm>
            <a:off x="7899401" y="2387600"/>
            <a:ext cx="1181100" cy="2463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2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65715" y="3471446"/>
            <a:ext cx="11256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+mj-lt"/>
              </a:rPr>
              <a:t>Extensions</a:t>
            </a:r>
            <a:endParaRPr lang="en-US" sz="1200" b="1" dirty="0" smtClean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155700" y="2641600"/>
            <a:ext cx="6743701" cy="2159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2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38100"/>
            <a:ext cx="7772400" cy="571500"/>
          </a:xfrm>
        </p:spPr>
        <p:txBody>
          <a:bodyPr/>
          <a:lstStyle/>
          <a:p>
            <a:r>
              <a:rPr lang="en-US" sz="2400" dirty="0" smtClean="0"/>
              <a:t>Class Extensions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2">
  <a:themeElements>
    <a:clrScheme name="PDS_2009_Sr_Re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DS_2009_Sr_Rev">
      <a:majorFont>
        <a:latin typeface="Verdana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24" charset="0"/>
          </a:defRPr>
        </a:defPPr>
      </a:lstStyle>
    </a:lnDef>
  </a:objectDefaults>
  <a:extraClrSchemeLst>
    <a:extraClrScheme>
      <a:clrScheme name="PDS_2009_Sr_Re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new-tech-session-template.pot</Template>
  <TotalTime>969</TotalTime>
  <Words>1630</Words>
  <Application>Microsoft Office PowerPoint</Application>
  <PresentationFormat>On-screen Show (4:3)</PresentationFormat>
  <Paragraphs>356</Paragraphs>
  <Slides>26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Presentation2</vt:lpstr>
      <vt:lpstr>PDS4 Data Standards</vt:lpstr>
      <vt:lpstr>Topics</vt:lpstr>
      <vt:lpstr>Summary of Progress to Date</vt:lpstr>
      <vt:lpstr>Summary of Progress to Date</vt:lpstr>
      <vt:lpstr>Schedule</vt:lpstr>
      <vt:lpstr>PDS4 Documents and their Relationships</vt:lpstr>
      <vt:lpstr>PDS4 from 10K Feet - Concept Map</vt:lpstr>
      <vt:lpstr>Observational Product – Concept Map</vt:lpstr>
      <vt:lpstr>Class Extensions</vt:lpstr>
      <vt:lpstr>External Standards</vt:lpstr>
      <vt:lpstr>Slide 11</vt:lpstr>
      <vt:lpstr>Acknowledgements*</vt:lpstr>
      <vt:lpstr>Thank You</vt:lpstr>
      <vt:lpstr>Backup</vt:lpstr>
      <vt:lpstr>Mission Support</vt:lpstr>
      <vt:lpstr>Product</vt:lpstr>
      <vt:lpstr>Core Products</vt:lpstr>
      <vt:lpstr>Slide 18</vt:lpstr>
      <vt:lpstr>Document Overview</vt:lpstr>
      <vt:lpstr>Standards Reference</vt:lpstr>
      <vt:lpstr>Standards Reference</vt:lpstr>
      <vt:lpstr>Data Providers Handbook</vt:lpstr>
      <vt:lpstr>Data Dictionary</vt:lpstr>
      <vt:lpstr>Information Model Specification</vt:lpstr>
      <vt:lpstr>XML Schema</vt:lpstr>
      <vt:lpstr>Product Labels</vt:lpstr>
    </vt:vector>
  </TitlesOfParts>
  <Company>JPL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PDS Assessment</dc:title>
  <dc:creator>crichton</dc:creator>
  <cp:lastModifiedBy>Hughes, John S (3880)</cp:lastModifiedBy>
  <cp:revision>75</cp:revision>
  <dcterms:created xsi:type="dcterms:W3CDTF">2010-11-02T16:06:31Z</dcterms:created>
  <dcterms:modified xsi:type="dcterms:W3CDTF">2011-02-28T01:15:57Z</dcterms:modified>
</cp:coreProperties>
</file>