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17" r:id="rId3"/>
    <p:sldId id="257" r:id="rId4"/>
    <p:sldId id="258" r:id="rId5"/>
    <p:sldId id="259" r:id="rId6"/>
    <p:sldId id="262" r:id="rId7"/>
    <p:sldId id="281" r:id="rId8"/>
    <p:sldId id="263" r:id="rId9"/>
    <p:sldId id="283" r:id="rId10"/>
    <p:sldId id="285" r:id="rId11"/>
    <p:sldId id="280" r:id="rId12"/>
    <p:sldId id="313" r:id="rId13"/>
    <p:sldId id="260" r:id="rId14"/>
    <p:sldId id="261" r:id="rId15"/>
    <p:sldId id="268" r:id="rId16"/>
    <p:sldId id="264" r:id="rId17"/>
    <p:sldId id="269" r:id="rId18"/>
    <p:sldId id="266" r:id="rId19"/>
    <p:sldId id="267" r:id="rId20"/>
    <p:sldId id="288" r:id="rId21"/>
    <p:sldId id="284" r:id="rId22"/>
    <p:sldId id="271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75" r:id="rId31"/>
    <p:sldId id="274" r:id="rId32"/>
    <p:sldId id="273" r:id="rId33"/>
    <p:sldId id="297" r:id="rId34"/>
    <p:sldId id="316" r:id="rId35"/>
    <p:sldId id="305" r:id="rId36"/>
    <p:sldId id="315" r:id="rId37"/>
    <p:sldId id="298" r:id="rId38"/>
    <p:sldId id="300" r:id="rId39"/>
    <p:sldId id="299" r:id="rId40"/>
    <p:sldId id="301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DE49FA-80B5-46E0-91B2-0F529B44CEA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A9EB4A-9D36-4575-88F3-8057FAF2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81997-FFCB-4761-B477-6281A240DC22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490F-E9B4-4CA5-9494-9E0157EB74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C490F-E9B4-4CA5-9494-9E0157EB747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B081-E951-451B-9C31-100D25DB6A14}" type="datetime1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CC7-D6A7-4D3F-9BAF-6634B258022F}" type="datetime1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FCBE-6FB3-4A0F-827C-BF35DF13DC7B}" type="datetime1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6485-1893-4891-BAE4-1A41B73B2531}" type="datetime1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935A-681C-408D-A9ED-AC575D4E5E5A}" type="datetime1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3B3-928B-4697-85A8-99B3E5AA9362}" type="datetime1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0297-B45B-41E4-AE2C-A32C68F1384D}" type="datetime1">
              <a:rPr lang="en-US" smtClean="0"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3E-ABA5-4118-A28C-0E6F18401E4D}" type="datetime1">
              <a:rPr lang="en-US" smtClean="0"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1370-07D0-461F-B3F3-C666B8CC3D55}" type="datetime1">
              <a:rPr lang="en-US" smtClean="0"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3190-C3E4-415B-B8D6-9954EF063CBF}" type="datetime1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D477-7298-4773-8C8B-A53BE454B098}" type="datetime1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C97CA-8DDE-40FB-B520-1D9940C1680A}" type="datetime1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Page 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572D-A766-4D8D-BB73-7118F05E0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hyperlink" Target="http://pds.nasa.gov/schema/pds4/generic/common/Collection_XML_Schema_0200d.xsd" TargetMode="External"/><Relationship Id="rId18" Type="http://schemas.openxmlformats.org/officeDocument/2006/relationships/hyperlink" Target="http://pds.nasa.gov/schema/pds4/generic/common/Image_3D_0200d.xsd" TargetMode="External"/><Relationship Id="rId26" Type="http://schemas.openxmlformats.org/officeDocument/2006/relationships/hyperlink" Target="http://pds.nasa.gov/schema/pds4/generic/common/Product_Image_Grayscale_0200d.xsd" TargetMode="External"/><Relationship Id="rId39" Type="http://schemas.openxmlformats.org/officeDocument/2006/relationships/hyperlink" Target="http://pds.nasa.gov/schema/pds4/generic/common/Product_Table_Binary_Grouped_0200d.xsd" TargetMode="External"/><Relationship Id="rId3" Type="http://schemas.openxmlformats.org/officeDocument/2006/relationships/hyperlink" Target="http://pds.nasa.gov/schema/pds4/generic/common/Base_Types_0200d.xsd" TargetMode="External"/><Relationship Id="rId21" Type="http://schemas.openxmlformats.org/officeDocument/2006/relationships/hyperlink" Target="http://pds.nasa.gov/schema/pds4/generic/common/Product_Browse_0200d.xsd" TargetMode="External"/><Relationship Id="rId34" Type="http://schemas.openxmlformats.org/officeDocument/2006/relationships/hyperlink" Target="http://pds.nasa.gov/schema/pds4/generic/common/Product_Resource_0200d.xsd" TargetMode="External"/><Relationship Id="rId42" Type="http://schemas.openxmlformats.org/officeDocument/2006/relationships/hyperlink" Target="http://pds.nasa.gov/schema/pds4/generic/common/Product_Target_0200d.xsd" TargetMode="External"/><Relationship Id="rId47" Type="http://schemas.openxmlformats.org/officeDocument/2006/relationships/hyperlink" Target="http://pds.nasa.gov/schema/pds4/generic/common/SPICE_Kernel_Binary_0200d.xsd" TargetMode="External"/><Relationship Id="rId50" Type="http://schemas.openxmlformats.org/officeDocument/2006/relationships/hyperlink" Target="http://pds.nasa.gov/schema/pds4/generic/common/Spectrum_2D_0200d.xsd" TargetMode="External"/><Relationship Id="rId7" Type="http://schemas.openxmlformats.org/officeDocument/2006/relationships/hyperlink" Target="http://pds.nasa.gov/schema/pds4/generic/common/Collection_Data_0200d.xsd" TargetMode="External"/><Relationship Id="rId12" Type="http://schemas.openxmlformats.org/officeDocument/2006/relationships/hyperlink" Target="http://pds.nasa.gov/schema/pds4/generic/common/Collection_Secondary_0200d.xsd" TargetMode="External"/><Relationship Id="rId17" Type="http://schemas.openxmlformats.org/officeDocument/2006/relationships/hyperlink" Target="http://pds.nasa.gov/schema/pds4/generic/common/Header_0200d.xsd" TargetMode="External"/><Relationship Id="rId25" Type="http://schemas.openxmlformats.org/officeDocument/2006/relationships/hyperlink" Target="http://pds.nasa.gov/schema/pds4/generic/common/Product_Generic_0200d.xsd" TargetMode="External"/><Relationship Id="rId33" Type="http://schemas.openxmlformats.org/officeDocument/2006/relationships/hyperlink" Target="http://pds.nasa.gov/schema/pds4/generic/common/Product_PDS_Guest_0200d.xsd" TargetMode="External"/><Relationship Id="rId38" Type="http://schemas.openxmlformats.org/officeDocument/2006/relationships/hyperlink" Target="http://pds.nasa.gov/schema/pds4/generic/common/Product_Table_Binary_0200d.xsd" TargetMode="External"/><Relationship Id="rId46" Type="http://schemas.openxmlformats.org/officeDocument/2006/relationships/hyperlink" Target="http://pds.nasa.gov/schema/pds4/generic/common/Product_Zipped_0200d.xsd" TargetMode="External"/><Relationship Id="rId2" Type="http://schemas.openxmlformats.org/officeDocument/2006/relationships/hyperlink" Target="http://pds.nasa.gov/schema/pds4/generic/common/Archive_Bundle_0200B.xsd" TargetMode="External"/><Relationship Id="rId16" Type="http://schemas.openxmlformats.org/officeDocument/2006/relationships/hyperlink" Target="http://pds.nasa.gov/schema/pds4/generic/common/Extended_Types_0200d.xsd" TargetMode="External"/><Relationship Id="rId20" Type="http://schemas.openxmlformats.org/officeDocument/2006/relationships/hyperlink" Target="http://pds.nasa.gov/schema/pds4/generic/common/Local_DD_0200d.xsd" TargetMode="External"/><Relationship Id="rId29" Type="http://schemas.openxmlformats.org/officeDocument/2006/relationships/hyperlink" Target="http://pds.nasa.gov/schema/pds4/generic/common/Product_Investigation_0200d.xsd" TargetMode="External"/><Relationship Id="rId41" Type="http://schemas.openxmlformats.org/officeDocument/2006/relationships/hyperlink" Target="http://pds.nasa.gov/schema/pds4/generic/common/Product_Table_Character_Grouped_0200d.xsd" TargetMode="External"/><Relationship Id="rId54" Type="http://schemas.openxmlformats.org/officeDocument/2006/relationships/hyperlink" Target="http://pds.nasa.gov/schema/pds4/generic/common/Table_Character_0200d.xs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ds.nasa.gov/schema/pds4/generic/common/Collection_Context_0200d.xsd" TargetMode="External"/><Relationship Id="rId11" Type="http://schemas.openxmlformats.org/officeDocument/2006/relationships/hyperlink" Target="http://pds.nasa.gov/schema/pds4/generic/common/Collection_SPICE_0200d.xsd" TargetMode="External"/><Relationship Id="rId24" Type="http://schemas.openxmlformats.org/officeDocument/2006/relationships/hyperlink" Target="http://pds.nasa.gov/schema/pds4/generic/common/Product_Element_Definition_0200d.xsd" TargetMode="External"/><Relationship Id="rId32" Type="http://schemas.openxmlformats.org/officeDocument/2006/relationships/hyperlink" Target="http://pds.nasa.gov/schema/pds4/generic/common/Product_PDS_Affiliate_0200d.xsd" TargetMode="External"/><Relationship Id="rId37" Type="http://schemas.openxmlformats.org/officeDocument/2006/relationships/hyperlink" Target="http://pds.nasa.gov/schema/pds4/generic/common/Product_Stream_Delimited_0200d.xsd" TargetMode="External"/><Relationship Id="rId40" Type="http://schemas.openxmlformats.org/officeDocument/2006/relationships/hyperlink" Target="http://pds.nasa.gov/schema/pds4/generic/common/Product_Table_Character_0200d.xsd" TargetMode="External"/><Relationship Id="rId45" Type="http://schemas.openxmlformats.org/officeDocument/2006/relationships/hyperlink" Target="http://pds.nasa.gov/schema/pds4/generic/common/Product_XML_Schema_0200d.xsd" TargetMode="External"/><Relationship Id="rId53" Type="http://schemas.openxmlformats.org/officeDocument/2006/relationships/hyperlink" Target="http://pds.nasa.gov/schema/pds4/generic/common/Table_Binary_0200d.xsd" TargetMode="External"/><Relationship Id="rId5" Type="http://schemas.openxmlformats.org/officeDocument/2006/relationships/hyperlink" Target="http://pds.nasa.gov/schema/pds4/generic/common/Collection_Calibration_0200d.xsd" TargetMode="External"/><Relationship Id="rId15" Type="http://schemas.openxmlformats.org/officeDocument/2006/relationships/hyperlink" Target="http://pds.nasa.gov/schema/pds4/generic/common/Delivery_Manifest_0200d.xsd" TargetMode="External"/><Relationship Id="rId23" Type="http://schemas.openxmlformats.org/officeDocument/2006/relationships/hyperlink" Target="http://pds.nasa.gov/schema/pds4/generic/common/Product_Document_0200d.xsd" TargetMode="External"/><Relationship Id="rId28" Type="http://schemas.openxmlformats.org/officeDocument/2006/relationships/hyperlink" Target="http://pds.nasa.gov/schema/pds4/generic/common/Product_Instrument_Host_0200d.xsd" TargetMode="External"/><Relationship Id="rId36" Type="http://schemas.openxmlformats.org/officeDocument/2006/relationships/hyperlink" Target="http://pds.nasa.gov/schema/pds4/generic/common/Product_SPICE_Kernel_Text_0200d.xsd" TargetMode="External"/><Relationship Id="rId49" Type="http://schemas.openxmlformats.org/officeDocument/2006/relationships/hyperlink" Target="http://pds.nasa.gov/schema/pds4/generic/common/Schema_0200d.zip" TargetMode="External"/><Relationship Id="rId10" Type="http://schemas.openxmlformats.org/officeDocument/2006/relationships/hyperlink" Target="http://pds.nasa.gov/schema/pds4/generic/common/Collection_Miscellaneous_0200d.xsd" TargetMode="External"/><Relationship Id="rId19" Type="http://schemas.openxmlformats.org/officeDocument/2006/relationships/hyperlink" Target="http://pds.nasa.gov/schema/pds4/generic/common/Image_Grayscale_0200d.xsd" TargetMode="External"/><Relationship Id="rId31" Type="http://schemas.openxmlformats.org/officeDocument/2006/relationships/hyperlink" Target="http://pds.nasa.gov/schema/pds4/generic/common/Product_Node_0200d.xsd" TargetMode="External"/><Relationship Id="rId44" Type="http://schemas.openxmlformats.org/officeDocument/2006/relationships/hyperlink" Target="http://pds.nasa.gov/schema/pds4/generic/common/Product_Thumbnail_0200d.xsd" TargetMode="External"/><Relationship Id="rId52" Type="http://schemas.openxmlformats.org/officeDocument/2006/relationships/hyperlink" Target="http://pds.nasa.gov/schema/pds4/generic/common/Stream_Delimited_0200d.xsd" TargetMode="External"/><Relationship Id="rId4" Type="http://schemas.openxmlformats.org/officeDocument/2006/relationships/hyperlink" Target="http://pds.nasa.gov/schema/pds4/generic/common/Collection_Browse_0200d.xsd" TargetMode="External"/><Relationship Id="rId9" Type="http://schemas.openxmlformats.org/officeDocument/2006/relationships/hyperlink" Target="http://pds.nasa.gov/schema/pds4/generic/common/Collection_Generic_0200d.xsd" TargetMode="External"/><Relationship Id="rId14" Type="http://schemas.openxmlformats.org/officeDocument/2006/relationships/hyperlink" Target="http://pds.nasa.gov/schema/pds4/generic/common/Data_Dict_commpds3_0200d.xsd" TargetMode="External"/><Relationship Id="rId22" Type="http://schemas.openxmlformats.org/officeDocument/2006/relationships/hyperlink" Target="http://pds.nasa.gov/schema/pds4/generic/common/Product_Bundle_0200d.xsd" TargetMode="External"/><Relationship Id="rId27" Type="http://schemas.openxmlformats.org/officeDocument/2006/relationships/hyperlink" Target="http://pds.nasa.gov/schema/pds4/generic/common/Product_Instrument_0200d.xsd" TargetMode="External"/><Relationship Id="rId30" Type="http://schemas.openxmlformats.org/officeDocument/2006/relationships/hyperlink" Target="http://pds.nasa.gov/schema/pds4/generic/common/Product_Mission_0200d.xsd" TargetMode="External"/><Relationship Id="rId35" Type="http://schemas.openxmlformats.org/officeDocument/2006/relationships/hyperlink" Target="http://pds.nasa.gov/schema/pds4/generic/common/Product_SPICE_Kernel_Binary_0200d.xsd" TargetMode="External"/><Relationship Id="rId43" Type="http://schemas.openxmlformats.org/officeDocument/2006/relationships/hyperlink" Target="http://pds.nasa.gov/schema/pds4/generic/common/Product_Text_File_0200d.xsd" TargetMode="External"/><Relationship Id="rId48" Type="http://schemas.openxmlformats.org/officeDocument/2006/relationships/hyperlink" Target="http://pds.nasa.gov/schema/pds4/generic/common/SPICE_Kernel_Text_0200d.xsd" TargetMode="External"/><Relationship Id="rId8" Type="http://schemas.openxmlformats.org/officeDocument/2006/relationships/hyperlink" Target="http://pds.nasa.gov/schema/pds4/generic/common/Collection_Document_0200d.xsd" TargetMode="External"/><Relationship Id="rId51" Type="http://schemas.openxmlformats.org/officeDocument/2006/relationships/hyperlink" Target="http://pds.nasa.gov/schema/pds4/generic/common/Spectrum_3D_0200d.xsd" TargetMode="Externa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hyperlink" Target="http://pds.nasa.gov/schema/pds4/generic/common/Collection_XML_Schema_0200d.xsd" TargetMode="External"/><Relationship Id="rId18" Type="http://schemas.openxmlformats.org/officeDocument/2006/relationships/hyperlink" Target="http://pds.nasa.gov/schema/pds4/generic/common/Image_3D_0200d.xsd" TargetMode="External"/><Relationship Id="rId26" Type="http://schemas.openxmlformats.org/officeDocument/2006/relationships/hyperlink" Target="http://pds.nasa.gov/schema/pds4/generic/common/Product_Image_Grayscale_0200d.xsd" TargetMode="External"/><Relationship Id="rId39" Type="http://schemas.openxmlformats.org/officeDocument/2006/relationships/hyperlink" Target="http://pds.nasa.gov/schema/pds4/generic/common/Product_Table_Binary_Grouped_0200d.xsd" TargetMode="External"/><Relationship Id="rId3" Type="http://schemas.openxmlformats.org/officeDocument/2006/relationships/hyperlink" Target="http://pds.nasa.gov/schema/pds4/generic/common/Base_Types_0200d.xsd" TargetMode="External"/><Relationship Id="rId21" Type="http://schemas.openxmlformats.org/officeDocument/2006/relationships/hyperlink" Target="http://pds.nasa.gov/schema/pds4/generic/common/Product_Browse_0200d.xsd" TargetMode="External"/><Relationship Id="rId34" Type="http://schemas.openxmlformats.org/officeDocument/2006/relationships/hyperlink" Target="http://pds.nasa.gov/schema/pds4/generic/common/Product_Resource_0200d.xsd" TargetMode="External"/><Relationship Id="rId42" Type="http://schemas.openxmlformats.org/officeDocument/2006/relationships/hyperlink" Target="http://pds.nasa.gov/schema/pds4/generic/common/Product_Target_0200d.xsd" TargetMode="External"/><Relationship Id="rId47" Type="http://schemas.openxmlformats.org/officeDocument/2006/relationships/hyperlink" Target="http://pds.nasa.gov/schema/pds4/generic/common/SPICE_Kernel_Binary_0200d.xsd" TargetMode="External"/><Relationship Id="rId50" Type="http://schemas.openxmlformats.org/officeDocument/2006/relationships/hyperlink" Target="http://pds.nasa.gov/schema/pds4/generic/common/Spectrum_2D_0200d.xsd" TargetMode="External"/><Relationship Id="rId7" Type="http://schemas.openxmlformats.org/officeDocument/2006/relationships/hyperlink" Target="http://pds.nasa.gov/schema/pds4/generic/common/Collection_Data_0200d.xsd" TargetMode="External"/><Relationship Id="rId12" Type="http://schemas.openxmlformats.org/officeDocument/2006/relationships/hyperlink" Target="http://pds.nasa.gov/schema/pds4/generic/common/Collection_Secondary_0200d.xsd" TargetMode="External"/><Relationship Id="rId17" Type="http://schemas.openxmlformats.org/officeDocument/2006/relationships/hyperlink" Target="http://pds.nasa.gov/schema/pds4/generic/common/Header_0200d.xsd" TargetMode="External"/><Relationship Id="rId25" Type="http://schemas.openxmlformats.org/officeDocument/2006/relationships/hyperlink" Target="http://pds.nasa.gov/schema/pds4/generic/common/Product_Generic_0200d.xsd" TargetMode="External"/><Relationship Id="rId33" Type="http://schemas.openxmlformats.org/officeDocument/2006/relationships/hyperlink" Target="http://pds.nasa.gov/schema/pds4/generic/common/Product_PDS_Guest_0200d.xsd" TargetMode="External"/><Relationship Id="rId38" Type="http://schemas.openxmlformats.org/officeDocument/2006/relationships/hyperlink" Target="http://pds.nasa.gov/schema/pds4/generic/common/Product_Table_Binary_0200d.xsd" TargetMode="External"/><Relationship Id="rId46" Type="http://schemas.openxmlformats.org/officeDocument/2006/relationships/hyperlink" Target="http://pds.nasa.gov/schema/pds4/generic/common/Product_Zipped_0200d.xsd" TargetMode="External"/><Relationship Id="rId2" Type="http://schemas.openxmlformats.org/officeDocument/2006/relationships/hyperlink" Target="http://pds.nasa.gov/schema/pds4/generic/common/Archive_Bundle_0200B.xsd" TargetMode="External"/><Relationship Id="rId16" Type="http://schemas.openxmlformats.org/officeDocument/2006/relationships/hyperlink" Target="http://pds.nasa.gov/schema/pds4/generic/common/Extended_Types_0200d.xsd" TargetMode="External"/><Relationship Id="rId20" Type="http://schemas.openxmlformats.org/officeDocument/2006/relationships/hyperlink" Target="http://pds.nasa.gov/schema/pds4/generic/common/Local_DD_0200d.xsd" TargetMode="External"/><Relationship Id="rId29" Type="http://schemas.openxmlformats.org/officeDocument/2006/relationships/hyperlink" Target="http://pds.nasa.gov/schema/pds4/generic/common/Product_Investigation_0200d.xsd" TargetMode="External"/><Relationship Id="rId41" Type="http://schemas.openxmlformats.org/officeDocument/2006/relationships/hyperlink" Target="http://pds.nasa.gov/schema/pds4/generic/common/Product_Table_Character_Grouped_0200d.xsd" TargetMode="External"/><Relationship Id="rId54" Type="http://schemas.openxmlformats.org/officeDocument/2006/relationships/hyperlink" Target="http://pds.nasa.gov/schema/pds4/generic/common/Table_Character_0200d.xs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ds.nasa.gov/schema/pds4/generic/common/Collection_Context_0200d.xsd" TargetMode="External"/><Relationship Id="rId11" Type="http://schemas.openxmlformats.org/officeDocument/2006/relationships/hyperlink" Target="http://pds.nasa.gov/schema/pds4/generic/common/Collection_SPICE_0200d.xsd" TargetMode="External"/><Relationship Id="rId24" Type="http://schemas.openxmlformats.org/officeDocument/2006/relationships/hyperlink" Target="http://pds.nasa.gov/schema/pds4/generic/common/Product_Element_Definition_0200d.xsd" TargetMode="External"/><Relationship Id="rId32" Type="http://schemas.openxmlformats.org/officeDocument/2006/relationships/hyperlink" Target="http://pds.nasa.gov/schema/pds4/generic/common/Product_PDS_Affiliate_0200d.xsd" TargetMode="External"/><Relationship Id="rId37" Type="http://schemas.openxmlformats.org/officeDocument/2006/relationships/hyperlink" Target="http://pds.nasa.gov/schema/pds4/generic/common/Product_Stream_Delimited_0200d.xsd" TargetMode="External"/><Relationship Id="rId40" Type="http://schemas.openxmlformats.org/officeDocument/2006/relationships/hyperlink" Target="http://pds.nasa.gov/schema/pds4/generic/common/Product_Table_Character_0200d.xsd" TargetMode="External"/><Relationship Id="rId45" Type="http://schemas.openxmlformats.org/officeDocument/2006/relationships/hyperlink" Target="http://pds.nasa.gov/schema/pds4/generic/common/Product_XML_Schema_0200d.xsd" TargetMode="External"/><Relationship Id="rId53" Type="http://schemas.openxmlformats.org/officeDocument/2006/relationships/hyperlink" Target="http://pds.nasa.gov/schema/pds4/generic/common/Table_Binary_0200d.xsd" TargetMode="External"/><Relationship Id="rId5" Type="http://schemas.openxmlformats.org/officeDocument/2006/relationships/hyperlink" Target="http://pds.nasa.gov/schema/pds4/generic/common/Collection_Calibration_0200d.xsd" TargetMode="External"/><Relationship Id="rId15" Type="http://schemas.openxmlformats.org/officeDocument/2006/relationships/hyperlink" Target="http://pds.nasa.gov/schema/pds4/generic/common/Delivery_Manifest_0200d.xsd" TargetMode="External"/><Relationship Id="rId23" Type="http://schemas.openxmlformats.org/officeDocument/2006/relationships/hyperlink" Target="http://pds.nasa.gov/schema/pds4/generic/common/Product_Document_0200d.xsd" TargetMode="External"/><Relationship Id="rId28" Type="http://schemas.openxmlformats.org/officeDocument/2006/relationships/hyperlink" Target="http://pds.nasa.gov/schema/pds4/generic/common/Product_Instrument_Host_0200d.xsd" TargetMode="External"/><Relationship Id="rId36" Type="http://schemas.openxmlformats.org/officeDocument/2006/relationships/hyperlink" Target="http://pds.nasa.gov/schema/pds4/generic/common/Product_SPICE_Kernel_Text_0200d.xsd" TargetMode="External"/><Relationship Id="rId49" Type="http://schemas.openxmlformats.org/officeDocument/2006/relationships/hyperlink" Target="http://pds.nasa.gov/schema/pds4/generic/common/Schema_0200d.zip" TargetMode="External"/><Relationship Id="rId10" Type="http://schemas.openxmlformats.org/officeDocument/2006/relationships/hyperlink" Target="http://pds.nasa.gov/schema/pds4/generic/common/Collection_Miscellaneous_0200d.xsd" TargetMode="External"/><Relationship Id="rId19" Type="http://schemas.openxmlformats.org/officeDocument/2006/relationships/hyperlink" Target="http://pds.nasa.gov/schema/pds4/generic/common/Image_Grayscale_0200d.xsd" TargetMode="External"/><Relationship Id="rId31" Type="http://schemas.openxmlformats.org/officeDocument/2006/relationships/hyperlink" Target="http://pds.nasa.gov/schema/pds4/generic/common/Product_Node_0200d.xsd" TargetMode="External"/><Relationship Id="rId44" Type="http://schemas.openxmlformats.org/officeDocument/2006/relationships/hyperlink" Target="http://pds.nasa.gov/schema/pds4/generic/common/Product_Thumbnail_0200d.xsd" TargetMode="External"/><Relationship Id="rId52" Type="http://schemas.openxmlformats.org/officeDocument/2006/relationships/hyperlink" Target="http://pds.nasa.gov/schema/pds4/generic/common/Stream_Delimited_0200d.xsd" TargetMode="External"/><Relationship Id="rId4" Type="http://schemas.openxmlformats.org/officeDocument/2006/relationships/hyperlink" Target="http://pds.nasa.gov/schema/pds4/generic/common/Collection_Browse_0200d.xsd" TargetMode="External"/><Relationship Id="rId9" Type="http://schemas.openxmlformats.org/officeDocument/2006/relationships/hyperlink" Target="http://pds.nasa.gov/schema/pds4/generic/common/Collection_Generic_0200d.xsd" TargetMode="External"/><Relationship Id="rId14" Type="http://schemas.openxmlformats.org/officeDocument/2006/relationships/hyperlink" Target="http://pds.nasa.gov/schema/pds4/generic/common/Data_Dict_commpds3_0200d.xsd" TargetMode="External"/><Relationship Id="rId22" Type="http://schemas.openxmlformats.org/officeDocument/2006/relationships/hyperlink" Target="http://pds.nasa.gov/schema/pds4/generic/common/Product_Bundle_0200d.xsd" TargetMode="External"/><Relationship Id="rId27" Type="http://schemas.openxmlformats.org/officeDocument/2006/relationships/hyperlink" Target="http://pds.nasa.gov/schema/pds4/generic/common/Product_Instrument_0200d.xsd" TargetMode="External"/><Relationship Id="rId30" Type="http://schemas.openxmlformats.org/officeDocument/2006/relationships/hyperlink" Target="http://pds.nasa.gov/schema/pds4/generic/common/Product_Mission_0200d.xsd" TargetMode="External"/><Relationship Id="rId35" Type="http://schemas.openxmlformats.org/officeDocument/2006/relationships/hyperlink" Target="http://pds.nasa.gov/schema/pds4/generic/common/Product_SPICE_Kernel_Binary_0200d.xsd" TargetMode="External"/><Relationship Id="rId43" Type="http://schemas.openxmlformats.org/officeDocument/2006/relationships/hyperlink" Target="http://pds.nasa.gov/schema/pds4/generic/common/Product_Text_File_0200d.xsd" TargetMode="External"/><Relationship Id="rId48" Type="http://schemas.openxmlformats.org/officeDocument/2006/relationships/hyperlink" Target="http://pds.nasa.gov/schema/pds4/generic/common/SPICE_Kernel_Text_0200d.xsd" TargetMode="External"/><Relationship Id="rId8" Type="http://schemas.openxmlformats.org/officeDocument/2006/relationships/hyperlink" Target="http://pds.nasa.gov/schema/pds4/generic/common/Collection_Document_0200d.xsd" TargetMode="External"/><Relationship Id="rId51" Type="http://schemas.openxmlformats.org/officeDocument/2006/relationships/hyperlink" Target="http://pds.nasa.gov/schema/pds4/generic/common/Spectrum_3D_0200d.xs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ds.nasa.gov/schema/pds4/generic/common/Extended_Types_0200d.xsd" TargetMode="External"/><Relationship Id="rId2" Type="http://schemas.openxmlformats.org/officeDocument/2006/relationships/hyperlink" Target="http://pds.nasa.gov/schema/pds4/generic/common/Base_Types_0200d.xs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ds.nasa.gov/schema/pds4/generic/common/Product_Table_Character_0200d.xsd" TargetMode="External"/><Relationship Id="rId4" Type="http://schemas.openxmlformats.org/officeDocument/2006/relationships/hyperlink" Target="http://pds.nasa.gov/schema/pds4/generic/common/Header_0200d.xs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ds.nasa.gov/schema/pds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PDS4 From </a:t>
            </a:r>
            <a:r>
              <a:rPr lang="en-US" dirty="0" smtClean="0"/>
              <a:t>Model to </a:t>
            </a:r>
            <a:r>
              <a:rPr lang="en-US" dirty="0" smtClean="0"/>
              <a:t>XML:</a:t>
            </a:r>
            <a:br>
              <a:rPr lang="en-US" dirty="0" smtClean="0"/>
            </a:br>
            <a:r>
              <a:rPr lang="en-US" dirty="0" smtClean="0"/>
              <a:t>A Label’s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19200"/>
          </a:xfrm>
        </p:spPr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Mafi</a:t>
            </a:r>
            <a:r>
              <a:rPr lang="en-US" dirty="0" smtClean="0"/>
              <a:t>, T. King, S. Joy, D. </a:t>
            </a:r>
            <a:r>
              <a:rPr lang="en-US" dirty="0" err="1" smtClean="0"/>
              <a:t>Kazden</a:t>
            </a:r>
            <a:r>
              <a:rPr lang="en-US" dirty="0" smtClean="0"/>
              <a:t>, E. Guinness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Local </a:t>
            </a:r>
            <a:r>
              <a:rPr lang="en-US" sz="3600" dirty="0" smtClean="0"/>
              <a:t>Schema: Discipline Classes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906963"/>
          </a:xfrm>
        </p:spPr>
        <p:txBody>
          <a:bodyPr numCol="2">
            <a:noAutofit/>
          </a:bodyPr>
          <a:lstStyle/>
          <a:p>
            <a:r>
              <a:rPr lang="en-US" sz="1800" dirty="0" smtClean="0"/>
              <a:t>Geo</a:t>
            </a:r>
          </a:p>
          <a:p>
            <a:pPr lvl="1"/>
            <a:r>
              <a:rPr lang="en-US" sz="1600" dirty="0" smtClean="0"/>
              <a:t>Metadata to support search tools</a:t>
            </a:r>
          </a:p>
          <a:p>
            <a:pPr lvl="1"/>
            <a:r>
              <a:rPr lang="en-US" sz="1600" dirty="0" smtClean="0"/>
              <a:t>Map projections</a:t>
            </a:r>
          </a:p>
          <a:p>
            <a:r>
              <a:rPr lang="en-US" sz="1800" dirty="0" smtClean="0"/>
              <a:t>Imaging</a:t>
            </a:r>
          </a:p>
          <a:p>
            <a:pPr lvl="1"/>
            <a:r>
              <a:rPr lang="en-US" sz="1600" dirty="0" smtClean="0"/>
              <a:t>Coordinate System</a:t>
            </a:r>
          </a:p>
          <a:p>
            <a:pPr lvl="1"/>
            <a:r>
              <a:rPr lang="en-US" sz="1600" dirty="0" smtClean="0"/>
              <a:t>Camera Model</a:t>
            </a:r>
          </a:p>
          <a:p>
            <a:pPr lvl="1"/>
            <a:r>
              <a:rPr lang="en-US" sz="1600" dirty="0" smtClean="0"/>
              <a:t>Camera Parameters</a:t>
            </a:r>
          </a:p>
          <a:p>
            <a:pPr lvl="1"/>
            <a:r>
              <a:rPr lang="en-US" sz="1600" dirty="0" smtClean="0"/>
              <a:t>Telemetry Parameters</a:t>
            </a:r>
          </a:p>
          <a:p>
            <a:pPr lvl="1"/>
            <a:r>
              <a:rPr lang="en-US" sz="1600" dirty="0" smtClean="0"/>
              <a:t>Map projections</a:t>
            </a:r>
          </a:p>
          <a:p>
            <a:pPr lvl="1"/>
            <a:r>
              <a:rPr lang="en-US" sz="1600" dirty="0" smtClean="0"/>
              <a:t>Coefficients Array</a:t>
            </a:r>
          </a:p>
          <a:p>
            <a:r>
              <a:rPr lang="en-US" sz="1800" dirty="0" smtClean="0"/>
              <a:t>PPI</a:t>
            </a:r>
          </a:p>
          <a:p>
            <a:pPr lvl="1"/>
            <a:r>
              <a:rPr lang="en-US" sz="1600" dirty="0" smtClean="0"/>
              <a:t>Metadata to support SPASE searches</a:t>
            </a:r>
          </a:p>
          <a:p>
            <a:r>
              <a:rPr lang="en-US" sz="1800" dirty="0" smtClean="0"/>
              <a:t>Rings</a:t>
            </a:r>
          </a:p>
          <a:p>
            <a:pPr lvl="1"/>
            <a:r>
              <a:rPr lang="en-US" sz="1600" dirty="0" smtClean="0"/>
              <a:t>Ring geometry</a:t>
            </a:r>
          </a:p>
          <a:p>
            <a:pPr lvl="1"/>
            <a:r>
              <a:rPr lang="en-US" sz="1600" dirty="0" smtClean="0"/>
              <a:t>Ring occultation</a:t>
            </a:r>
          </a:p>
          <a:p>
            <a:pPr lvl="1"/>
            <a:r>
              <a:rPr lang="en-US" sz="1600" dirty="0" smtClean="0"/>
              <a:t>Info supporting footprint diagrams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EN</a:t>
            </a:r>
          </a:p>
          <a:p>
            <a:pPr lvl="1"/>
            <a:r>
              <a:rPr lang="en-US" sz="1600" dirty="0" smtClean="0"/>
              <a:t>Data Quality</a:t>
            </a:r>
          </a:p>
          <a:p>
            <a:pPr lvl="1"/>
            <a:r>
              <a:rPr lang="en-US" sz="1600" dirty="0" smtClean="0"/>
              <a:t>Provenance</a:t>
            </a:r>
          </a:p>
          <a:p>
            <a:r>
              <a:rPr lang="en-US" sz="1800" dirty="0" smtClean="0"/>
              <a:t>RS</a:t>
            </a:r>
          </a:p>
          <a:p>
            <a:pPr lvl="1"/>
            <a:r>
              <a:rPr lang="en-US" sz="1600" dirty="0" smtClean="0"/>
              <a:t>International Celestial Reference System</a:t>
            </a:r>
          </a:p>
          <a:p>
            <a:pPr lvl="1"/>
            <a:r>
              <a:rPr lang="en-US" sz="1600" dirty="0" smtClean="0"/>
              <a:t>Earth Mean Equator and Dynamic Equinox of J2000.0</a:t>
            </a:r>
          </a:p>
          <a:p>
            <a:pPr lvl="1"/>
            <a:r>
              <a:rPr lang="en-US" sz="1600" dirty="0" smtClean="0"/>
              <a:t>Earth Mean Equator and Dynamic Equinox of J2000.0</a:t>
            </a:r>
          </a:p>
          <a:p>
            <a:pPr lvl="1"/>
            <a:r>
              <a:rPr lang="en-US" sz="1600" dirty="0" smtClean="0"/>
              <a:t>Ecliptic Coordinates based on the EME-E 2000 frame</a:t>
            </a:r>
          </a:p>
          <a:p>
            <a:pPr lvl="1"/>
            <a:r>
              <a:rPr lang="en-US" sz="1600" dirty="0" err="1" smtClean="0"/>
              <a:t>Planetocentric</a:t>
            </a:r>
            <a:r>
              <a:rPr lang="en-US" sz="1600" dirty="0" smtClean="0"/>
              <a:t> (body-fixed) for all solar system bodies (referenced to fixed surface features)</a:t>
            </a:r>
          </a:p>
          <a:p>
            <a:pPr lvl="1"/>
            <a:r>
              <a:rPr lang="en-US" sz="1600" dirty="0" err="1" smtClean="0"/>
              <a:t>Planetocentric</a:t>
            </a:r>
            <a:r>
              <a:rPr lang="en-US" sz="1600" dirty="0" smtClean="0"/>
              <a:t> (body-fixed) for all solar system bodies (referenced </a:t>
            </a:r>
            <a:r>
              <a:rPr lang="en-US" sz="1600" dirty="0" smtClean="0"/>
              <a:t>to principal axes of inertia)</a:t>
            </a:r>
          </a:p>
          <a:p>
            <a:pPr lvl="1"/>
            <a:r>
              <a:rPr lang="en-US" sz="1600" dirty="0" smtClean="0"/>
              <a:t>Planet true equator/equinox of date ITRF92, 93, … 08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" name="Flowchart: Magnetic Disk 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 of </a:t>
            </a:r>
            <a:r>
              <a:rPr lang="en-US" dirty="0"/>
              <a:t>g</a:t>
            </a:r>
            <a:r>
              <a:rPr lang="en-US" dirty="0" smtClean="0"/>
              <a:t>eneric or tailored schema for a specific type of product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anaged by discipline node</a:t>
            </a:r>
          </a:p>
          <a:p>
            <a:pPr lvl="1"/>
            <a:r>
              <a:rPr lang="en-US" dirty="0" smtClean="0"/>
              <a:t>Must still validate under generic or tailored schema</a:t>
            </a:r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8" name="Flowchart: Magnetic Disk 7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Schema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725269"/>
            <a:ext cx="1905000" cy="1905000"/>
            <a:chOff x="914400" y="4495800"/>
            <a:chExt cx="1905000" cy="1905000"/>
          </a:xfrm>
        </p:grpSpPr>
        <p:pic>
          <p:nvPicPr>
            <p:cNvPr id="4" name="Picture 3" descr="sun_clipart_9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4495800"/>
              <a:ext cx="1905000" cy="190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74535" y="5263634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/>
            </a:p>
          </p:txBody>
        </p:sp>
      </p:grpSp>
      <p:sp>
        <p:nvSpPr>
          <p:cNvPr id="6" name="Flowchart: Magnetic Disk 5"/>
          <p:cNvSpPr/>
          <p:nvPr/>
        </p:nvSpPr>
        <p:spPr>
          <a:xfrm>
            <a:off x="5562600" y="4484132"/>
            <a:ext cx="2819400" cy="1828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95600" y="2057400"/>
            <a:ext cx="1219200" cy="7620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8" name="Flowchart: Magnetic Disk 7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05500" y="1588532"/>
            <a:ext cx="2133600" cy="22860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11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13" name="Picture 12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2209800" y="1868269"/>
            <a:ext cx="7620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743700" y="4179332"/>
            <a:ext cx="4572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2000" y="148726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71800" y="1182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Generic</a:t>
            </a:r>
          </a:p>
          <a:p>
            <a:pPr algn="ctr"/>
            <a:r>
              <a:rPr lang="en-US" b="1" dirty="0" smtClean="0"/>
              <a:t>SCHEMA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91427" y="1524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LABEL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410031" y="5398532"/>
            <a:ext cx="112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</a:t>
            </a:r>
            <a:endParaRPr lang="en-US" b="1" dirty="0"/>
          </a:p>
        </p:txBody>
      </p:sp>
      <p:sp>
        <p:nvSpPr>
          <p:cNvPr id="22" name="4-Point Star 21"/>
          <p:cNvSpPr/>
          <p:nvPr/>
        </p:nvSpPr>
        <p:spPr>
          <a:xfrm>
            <a:off x="1676400" y="4267200"/>
            <a:ext cx="533400" cy="685800"/>
          </a:xfrm>
          <a:prstGeom prst="star4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86000" y="4075332"/>
            <a:ext cx="745603" cy="4204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3"/>
          <p:cNvGrpSpPr>
            <a:grpSpLocks noChangeAspect="1"/>
          </p:cNvGrpSpPr>
          <p:nvPr/>
        </p:nvGrpSpPr>
        <p:grpSpPr>
          <a:xfrm>
            <a:off x="3048000" y="3657600"/>
            <a:ext cx="914400" cy="5715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25" name="Flowchart: Magnetic Disk 2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71800" y="4495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Local</a:t>
            </a:r>
          </a:p>
          <a:p>
            <a:pPr algn="ctr"/>
            <a:r>
              <a:rPr lang="en-US" b="1" dirty="0" smtClean="0"/>
              <a:t>SCHEMA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40397" y="5029200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Local</a:t>
            </a:r>
          </a:p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16" name="Group 37"/>
          <p:cNvGrpSpPr/>
          <p:nvPr/>
        </p:nvGrpSpPr>
        <p:grpSpPr>
          <a:xfrm>
            <a:off x="4572000" y="2590800"/>
            <a:ext cx="1219200" cy="762000"/>
            <a:chOff x="3886200" y="3505200"/>
            <a:chExt cx="1219200" cy="762000"/>
          </a:xfr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3" name="Flowchart: Magnetic Disk 42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Magnetic Disk 43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5638800" y="2895600"/>
            <a:ext cx="685800" cy="394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48200" y="160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Tailored</a:t>
            </a:r>
          </a:p>
          <a:p>
            <a:pPr algn="ctr"/>
            <a:r>
              <a:rPr lang="en-US" b="1" dirty="0" smtClean="0"/>
              <a:t>SCHEMA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962400" y="2590800"/>
            <a:ext cx="7620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978797" y="3124200"/>
            <a:ext cx="745603" cy="4204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4-Point Star 51"/>
          <p:cNvSpPr/>
          <p:nvPr/>
        </p:nvSpPr>
        <p:spPr>
          <a:xfrm>
            <a:off x="6781800" y="2590800"/>
            <a:ext cx="533400" cy="685800"/>
          </a:xfrm>
          <a:prstGeom prst="star4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scene3d>
            <a:camera prst="orthographicFront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Instantiation of the generic, tailored, or specific schema to describe a digital or non-digital object</a:t>
            </a:r>
            <a:endParaRPr lang="en-US" dirty="0"/>
          </a:p>
          <a:p>
            <a:r>
              <a:rPr lang="en-US" dirty="0" smtClean="0"/>
              <a:t>Implemented in XML</a:t>
            </a:r>
          </a:p>
          <a:p>
            <a:r>
              <a:rPr lang="en-US" dirty="0" smtClean="0"/>
              <a:t>May be validated against the schema using off-the-shelf software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6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8" name="Picture 7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does this have to do with cows?</a:t>
            </a:r>
            <a:endParaRPr lang="en-US" dirty="0"/>
          </a:p>
        </p:txBody>
      </p:sp>
      <p:pic>
        <p:nvPicPr>
          <p:cNvPr id="4" name="Content Placeholder 3" descr="glossary-c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905000"/>
            <a:ext cx="3017309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Cow</a:t>
            </a:r>
            <a:endParaRPr lang="en-US" dirty="0"/>
          </a:p>
        </p:txBody>
      </p:sp>
      <p:pic>
        <p:nvPicPr>
          <p:cNvPr id="4" name="Picture 3" descr="BEEFSK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6383254" cy="4076700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28600"/>
            <a:ext cx="1143000" cy="1143000"/>
            <a:chOff x="914400" y="4495800"/>
            <a:chExt cx="1905000" cy="1905000"/>
          </a:xfrm>
        </p:grpSpPr>
        <p:pic>
          <p:nvPicPr>
            <p:cNvPr id="7" name="Picture 6" descr="sun_clipart_9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495800"/>
              <a:ext cx="1905000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74535" y="5263634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Generic </a:t>
            </a:r>
            <a:r>
              <a:rPr lang="en-US" sz="4000" dirty="0" err="1" smtClean="0"/>
              <a:t>Product_Cow</a:t>
            </a:r>
            <a:r>
              <a:rPr lang="en-US" sz="4000" dirty="0" smtClean="0"/>
              <a:t> Schema</a:t>
            </a:r>
            <a:endParaRPr lang="en-US" sz="4000" dirty="0"/>
          </a:p>
        </p:txBody>
      </p:sp>
      <p:pic>
        <p:nvPicPr>
          <p:cNvPr id="4" name="Content Placeholder 3" descr="tx-longho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1600200" cy="1600200"/>
          </a:xfrm>
        </p:spPr>
      </p:pic>
      <p:pic>
        <p:nvPicPr>
          <p:cNvPr id="5" name="Picture 4" descr="aberdeen-angus-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352800"/>
            <a:ext cx="1600200" cy="1600200"/>
          </a:xfrm>
          <a:prstGeom prst="rect">
            <a:avLst/>
          </a:prstGeom>
        </p:spPr>
      </p:pic>
      <p:pic>
        <p:nvPicPr>
          <p:cNvPr id="6" name="Picture 5" descr="Abondance-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5029200"/>
            <a:ext cx="1600200" cy="1600200"/>
          </a:xfrm>
          <a:prstGeom prst="rect">
            <a:avLst/>
          </a:prstGeom>
        </p:spPr>
      </p:pic>
      <p:pic>
        <p:nvPicPr>
          <p:cNvPr id="7" name="Picture 6" descr="black-ang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676400"/>
            <a:ext cx="1600200" cy="1264675"/>
          </a:xfrm>
          <a:prstGeom prst="rect">
            <a:avLst/>
          </a:prstGeom>
        </p:spPr>
      </p:pic>
      <p:pic>
        <p:nvPicPr>
          <p:cNvPr id="8" name="Picture 7" descr="brahm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048000"/>
            <a:ext cx="1600200" cy="1880831"/>
          </a:xfrm>
          <a:prstGeom prst="rect">
            <a:avLst/>
          </a:prstGeom>
        </p:spPr>
      </p:pic>
      <p:pic>
        <p:nvPicPr>
          <p:cNvPr id="9" name="Picture 8" descr="braunvieh-he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5029200"/>
            <a:ext cx="1600200" cy="1600200"/>
          </a:xfrm>
          <a:prstGeom prst="rect">
            <a:avLst/>
          </a:prstGeom>
        </p:spPr>
      </p:pic>
      <p:pic>
        <p:nvPicPr>
          <p:cNvPr id="10" name="Picture 9" descr="galicia-blonde-he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3429000"/>
            <a:ext cx="1600200" cy="1600200"/>
          </a:xfrm>
          <a:prstGeom prst="rect">
            <a:avLst/>
          </a:prstGeom>
        </p:spPr>
      </p:pic>
      <p:pic>
        <p:nvPicPr>
          <p:cNvPr id="11" name="Picture 10" descr="glossary-cow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3352800"/>
            <a:ext cx="1143000" cy="1714500"/>
          </a:xfrm>
          <a:prstGeom prst="rect">
            <a:avLst/>
          </a:prstGeom>
        </p:spPr>
      </p:pic>
      <p:pic>
        <p:nvPicPr>
          <p:cNvPr id="12" name="Picture 11" descr="Hereford-hea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1676400"/>
            <a:ext cx="1600200" cy="1600200"/>
          </a:xfrm>
          <a:prstGeom prst="rect">
            <a:avLst/>
          </a:prstGeom>
        </p:spPr>
      </p:pic>
      <p:pic>
        <p:nvPicPr>
          <p:cNvPr id="13" name="Picture 12" descr="irish-moil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05600" y="5105400"/>
            <a:ext cx="1143000" cy="1524000"/>
          </a:xfrm>
          <a:prstGeom prst="rect">
            <a:avLst/>
          </a:prstGeom>
        </p:spPr>
      </p:pic>
      <p:pic>
        <p:nvPicPr>
          <p:cNvPr id="14" name="Picture 13" descr="milking_devon-hea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5105400"/>
            <a:ext cx="1524000" cy="1524000"/>
          </a:xfrm>
          <a:prstGeom prst="rect">
            <a:avLst/>
          </a:prstGeom>
        </p:spPr>
      </p:pic>
      <p:pic>
        <p:nvPicPr>
          <p:cNvPr id="15" name="Picture 14" descr="norweigen-hea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24400" y="1676400"/>
            <a:ext cx="1600200" cy="1600200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7" name="Flowchart: Magnetic Disk 16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Tailored </a:t>
            </a:r>
            <a:r>
              <a:rPr lang="en-US" sz="4000" dirty="0" err="1" smtClean="0"/>
              <a:t>Product_Cow</a:t>
            </a:r>
            <a:r>
              <a:rPr lang="en-US" sz="4000" dirty="0" smtClean="0"/>
              <a:t> Schema</a:t>
            </a:r>
            <a:endParaRPr lang="en-US" sz="400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2" name="Flowchart: Magnetic Disk 11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Poster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257300"/>
            <a:ext cx="2211705" cy="2857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1524000"/>
            <a:ext cx="647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</a:t>
            </a:r>
            <a:r>
              <a:rPr lang="en-US" b="1" dirty="0" err="1" smtClean="0"/>
              <a:t>complexType</a:t>
            </a:r>
            <a:r>
              <a:rPr lang="en-US" b="1" dirty="0" smtClean="0"/>
              <a:t> name=“</a:t>
            </a:r>
            <a:r>
              <a:rPr lang="en-US" b="1" dirty="0" err="1" smtClean="0"/>
              <a:t>Cow_Type</a:t>
            </a:r>
            <a:r>
              <a:rPr lang="en-US" b="1" dirty="0" smtClean="0"/>
              <a:t>”&gt;</a:t>
            </a:r>
          </a:p>
          <a:p>
            <a:r>
              <a:rPr lang="en-US" b="1" dirty="0" smtClean="0"/>
              <a:t>      &lt;element name=“horns” type=“</a:t>
            </a:r>
            <a:r>
              <a:rPr lang="en-US" b="1" dirty="0" err="1" smtClean="0"/>
              <a:t>horns_Type</a:t>
            </a:r>
            <a:r>
              <a:rPr lang="en-US" b="1" dirty="0" smtClean="0"/>
              <a:t>” </a:t>
            </a:r>
            <a:r>
              <a:rPr lang="en-US" b="1" dirty="0" err="1" smtClean="0"/>
              <a:t>minOccurs</a:t>
            </a:r>
            <a:r>
              <a:rPr lang="en-US" b="1" dirty="0" smtClean="0"/>
              <a:t>=“0” </a:t>
            </a:r>
            <a:r>
              <a:rPr lang="en-US" b="1" dirty="0" err="1" smtClean="0"/>
              <a:t>maxOccurs</a:t>
            </a:r>
            <a:r>
              <a:rPr lang="en-US" b="1" dirty="0" smtClean="0"/>
              <a:t>=“1”&gt;&lt;/element&gt;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&lt;element name=“</a:t>
            </a:r>
            <a:r>
              <a:rPr lang="en-US" b="1" dirty="0" err="1" smtClean="0"/>
              <a:t>cow_happy</a:t>
            </a:r>
            <a:r>
              <a:rPr lang="en-US" b="1" dirty="0" smtClean="0"/>
              <a:t>” type=“</a:t>
            </a:r>
            <a:r>
              <a:rPr lang="en-US" b="1" dirty="0" err="1" smtClean="0">
                <a:solidFill>
                  <a:srgbClr val="FF0000"/>
                </a:solidFill>
              </a:rPr>
              <a:t>ppi:cow_happy_Type</a:t>
            </a:r>
            <a:r>
              <a:rPr lang="en-US" b="1" dirty="0" smtClean="0"/>
              <a:t>” </a:t>
            </a:r>
            <a:r>
              <a:rPr lang="en-US" b="1" dirty="0" err="1" smtClean="0"/>
              <a:t>minOccurs</a:t>
            </a:r>
            <a:r>
              <a:rPr lang="en-US" b="1" dirty="0" smtClean="0"/>
              <a:t>=“1” </a:t>
            </a:r>
            <a:r>
              <a:rPr lang="en-US" b="1" dirty="0" err="1" smtClean="0"/>
              <a:t>maxOccurs</a:t>
            </a:r>
            <a:r>
              <a:rPr lang="en-US" b="1" dirty="0" smtClean="0"/>
              <a:t>=“1”&gt;&lt;/element&gt;</a:t>
            </a:r>
          </a:p>
          <a:p>
            <a:r>
              <a:rPr lang="en-US" b="1" dirty="0" smtClean="0"/>
              <a:t>&lt;/</a:t>
            </a:r>
            <a:r>
              <a:rPr lang="en-US" b="1" dirty="0" err="1" smtClean="0"/>
              <a:t>complexType</a:t>
            </a:r>
            <a:r>
              <a:rPr lang="en-US" b="1" dirty="0" smtClean="0"/>
              <a:t>&gt;</a:t>
            </a:r>
          </a:p>
          <a:p>
            <a:endParaRPr lang="en-US" b="1" dirty="0" smtClean="0"/>
          </a:p>
          <a:p>
            <a:r>
              <a:rPr lang="en-US" b="1" dirty="0" smtClean="0"/>
              <a:t>&lt;</a:t>
            </a:r>
            <a:r>
              <a:rPr lang="en-US" b="1" dirty="0" err="1" smtClean="0"/>
              <a:t>complexType</a:t>
            </a:r>
            <a:r>
              <a:rPr lang="en-US" b="1" dirty="0" smtClean="0"/>
              <a:t> name=“</a:t>
            </a:r>
            <a:r>
              <a:rPr lang="en-US" b="1" dirty="0" err="1" smtClean="0"/>
              <a:t>Horns_Type</a:t>
            </a:r>
            <a:r>
              <a:rPr lang="en-US" b="1" dirty="0" smtClean="0"/>
              <a:t>”&gt;</a:t>
            </a:r>
          </a:p>
          <a:p>
            <a:r>
              <a:rPr lang="en-US" b="1" dirty="0" smtClean="0"/>
              <a:t>      &lt;element name=“</a:t>
            </a:r>
            <a:r>
              <a:rPr lang="en-US" b="1" dirty="0" err="1" smtClean="0"/>
              <a:t>horn_length</a:t>
            </a:r>
            <a:r>
              <a:rPr lang="en-US" b="1" dirty="0" smtClean="0"/>
              <a:t>” type=“</a:t>
            </a:r>
            <a:r>
              <a:rPr lang="en-US" b="1" dirty="0" err="1" smtClean="0"/>
              <a:t>horn_length_Type</a:t>
            </a:r>
            <a:r>
              <a:rPr lang="en-US" b="1" dirty="0" smtClean="0"/>
              <a:t>” </a:t>
            </a:r>
            <a:r>
              <a:rPr lang="en-US" b="1" dirty="0" err="1" smtClean="0"/>
              <a:t>validMin</a:t>
            </a:r>
            <a:r>
              <a:rPr lang="en-US" b="1" dirty="0" smtClean="0"/>
              <a:t>=“0” </a:t>
            </a:r>
            <a:r>
              <a:rPr lang="en-US" b="1" dirty="0" err="1" smtClean="0"/>
              <a:t>validMax</a:t>
            </a:r>
            <a:r>
              <a:rPr lang="en-US" b="1" dirty="0" smtClean="0"/>
              <a:t>=“200” unit=“cm”&gt;&lt;/element&gt;</a:t>
            </a:r>
          </a:p>
          <a:p>
            <a:r>
              <a:rPr lang="en-US" b="1" dirty="0" smtClean="0"/>
              <a:t>&lt;/</a:t>
            </a:r>
            <a:r>
              <a:rPr lang="en-US" b="1" dirty="0" err="1" smtClean="0"/>
              <a:t>complexType</a:t>
            </a:r>
            <a:r>
              <a:rPr lang="en-US" b="1" dirty="0" smtClean="0"/>
              <a:t>&gt;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Specific </a:t>
            </a:r>
            <a:r>
              <a:rPr lang="en-US" sz="4000" dirty="0" err="1" smtClean="0"/>
              <a:t>Product_Cow</a:t>
            </a:r>
            <a:r>
              <a:rPr lang="en-US" sz="4000" dirty="0" smtClean="0"/>
              <a:t> Schema</a:t>
            </a:r>
            <a:endParaRPr lang="en-US" sz="4000" dirty="0"/>
          </a:p>
        </p:txBody>
      </p:sp>
      <p:pic>
        <p:nvPicPr>
          <p:cNvPr id="4" name="Content Placeholder 3" descr="tx-longhor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0000"/>
          </a:blip>
          <a:stretch>
            <a:fillRect/>
          </a:stretch>
        </p:blipFill>
        <p:spPr>
          <a:xfrm>
            <a:off x="1219200" y="1676400"/>
            <a:ext cx="1600200" cy="1600200"/>
          </a:xfrm>
        </p:spPr>
      </p:pic>
      <p:pic>
        <p:nvPicPr>
          <p:cNvPr id="5" name="Picture 4" descr="aberdeen-angus-head.jpg"/>
          <p:cNvPicPr>
            <a:picLocks noChangeAspect="1"/>
          </p:cNvPicPr>
          <p:nvPr/>
        </p:nvPicPr>
        <p:blipFill>
          <a:blip r:embed="rId3" cstate="print">
            <a:lum bright="60000"/>
          </a:blip>
          <a:stretch>
            <a:fillRect/>
          </a:stretch>
        </p:blipFill>
        <p:spPr>
          <a:xfrm>
            <a:off x="1219200" y="3352800"/>
            <a:ext cx="1600200" cy="1600200"/>
          </a:xfrm>
          <a:prstGeom prst="rect">
            <a:avLst/>
          </a:prstGeom>
        </p:spPr>
      </p:pic>
      <p:pic>
        <p:nvPicPr>
          <p:cNvPr id="6" name="Picture 5" descr="Abondance-head.jpg"/>
          <p:cNvPicPr>
            <a:picLocks noChangeAspect="1"/>
          </p:cNvPicPr>
          <p:nvPr/>
        </p:nvPicPr>
        <p:blipFill>
          <a:blip r:embed="rId4" cstate="print">
            <a:lum bright="60000"/>
          </a:blip>
          <a:stretch>
            <a:fillRect/>
          </a:stretch>
        </p:blipFill>
        <p:spPr>
          <a:xfrm>
            <a:off x="1219200" y="5029200"/>
            <a:ext cx="1600200" cy="1600200"/>
          </a:xfrm>
          <a:prstGeom prst="rect">
            <a:avLst/>
          </a:prstGeom>
        </p:spPr>
      </p:pic>
      <p:pic>
        <p:nvPicPr>
          <p:cNvPr id="7" name="Picture 6" descr="black-angus.jpg"/>
          <p:cNvPicPr>
            <a:picLocks noChangeAspect="1"/>
          </p:cNvPicPr>
          <p:nvPr/>
        </p:nvPicPr>
        <p:blipFill>
          <a:blip r:embed="rId5" cstate="print">
            <a:lum bright="60000"/>
          </a:blip>
          <a:stretch>
            <a:fillRect/>
          </a:stretch>
        </p:blipFill>
        <p:spPr>
          <a:xfrm>
            <a:off x="3048000" y="1676400"/>
            <a:ext cx="1600200" cy="1264675"/>
          </a:xfrm>
          <a:prstGeom prst="rect">
            <a:avLst/>
          </a:prstGeom>
        </p:spPr>
      </p:pic>
      <p:pic>
        <p:nvPicPr>
          <p:cNvPr id="8" name="Picture 7" descr="brahman.jpg"/>
          <p:cNvPicPr>
            <a:picLocks noChangeAspect="1"/>
          </p:cNvPicPr>
          <p:nvPr/>
        </p:nvPicPr>
        <p:blipFill>
          <a:blip r:embed="rId6" cstate="print">
            <a:lum bright="60000"/>
          </a:blip>
          <a:stretch>
            <a:fillRect/>
          </a:stretch>
        </p:blipFill>
        <p:spPr>
          <a:xfrm>
            <a:off x="3048000" y="3072169"/>
            <a:ext cx="1600200" cy="1880831"/>
          </a:xfrm>
          <a:prstGeom prst="rect">
            <a:avLst/>
          </a:prstGeom>
        </p:spPr>
      </p:pic>
      <p:pic>
        <p:nvPicPr>
          <p:cNvPr id="9" name="Picture 8" descr="braunvieh-head.jpg"/>
          <p:cNvPicPr>
            <a:picLocks noChangeAspect="1"/>
          </p:cNvPicPr>
          <p:nvPr/>
        </p:nvPicPr>
        <p:blipFill>
          <a:blip r:embed="rId7" cstate="print">
            <a:lum bright="60000"/>
          </a:blip>
          <a:stretch>
            <a:fillRect/>
          </a:stretch>
        </p:blipFill>
        <p:spPr>
          <a:xfrm>
            <a:off x="3048000" y="5029200"/>
            <a:ext cx="1600200" cy="1600200"/>
          </a:xfrm>
          <a:prstGeom prst="rect">
            <a:avLst/>
          </a:prstGeom>
        </p:spPr>
      </p:pic>
      <p:pic>
        <p:nvPicPr>
          <p:cNvPr id="10" name="Picture 9" descr="galicia-blonde-head.jpg"/>
          <p:cNvPicPr>
            <a:picLocks noChangeAspect="1"/>
          </p:cNvPicPr>
          <p:nvPr/>
        </p:nvPicPr>
        <p:blipFill>
          <a:blip r:embed="rId8" cstate="print">
            <a:lum bright="60000"/>
          </a:blip>
          <a:stretch>
            <a:fillRect/>
          </a:stretch>
        </p:blipFill>
        <p:spPr>
          <a:xfrm>
            <a:off x="6477000" y="3429000"/>
            <a:ext cx="1600200" cy="1600200"/>
          </a:xfrm>
          <a:prstGeom prst="rect">
            <a:avLst/>
          </a:prstGeom>
        </p:spPr>
      </p:pic>
      <p:pic>
        <p:nvPicPr>
          <p:cNvPr id="11" name="Picture 10" descr="glossary-cow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3352800"/>
            <a:ext cx="1143000" cy="1714500"/>
          </a:xfrm>
          <a:prstGeom prst="rect">
            <a:avLst/>
          </a:prstGeom>
        </p:spPr>
      </p:pic>
      <p:pic>
        <p:nvPicPr>
          <p:cNvPr id="12" name="Picture 11" descr="Hereford-head.jpg"/>
          <p:cNvPicPr>
            <a:picLocks noChangeAspect="1"/>
          </p:cNvPicPr>
          <p:nvPr/>
        </p:nvPicPr>
        <p:blipFill>
          <a:blip r:embed="rId10" cstate="print">
            <a:lum bright="60000"/>
          </a:blip>
          <a:stretch>
            <a:fillRect/>
          </a:stretch>
        </p:blipFill>
        <p:spPr>
          <a:xfrm>
            <a:off x="6477000" y="1676400"/>
            <a:ext cx="1600200" cy="1600200"/>
          </a:xfrm>
          <a:prstGeom prst="rect">
            <a:avLst/>
          </a:prstGeom>
        </p:spPr>
      </p:pic>
      <p:pic>
        <p:nvPicPr>
          <p:cNvPr id="13" name="Picture 12" descr="irish-moiled.jpg"/>
          <p:cNvPicPr>
            <a:picLocks noChangeAspect="1"/>
          </p:cNvPicPr>
          <p:nvPr/>
        </p:nvPicPr>
        <p:blipFill>
          <a:blip r:embed="rId11" cstate="print">
            <a:lum bright="60000"/>
          </a:blip>
          <a:stretch>
            <a:fillRect/>
          </a:stretch>
        </p:blipFill>
        <p:spPr>
          <a:xfrm>
            <a:off x="6705600" y="5105400"/>
            <a:ext cx="1143000" cy="1524000"/>
          </a:xfrm>
          <a:prstGeom prst="rect">
            <a:avLst/>
          </a:prstGeom>
        </p:spPr>
      </p:pic>
      <p:pic>
        <p:nvPicPr>
          <p:cNvPr id="14" name="Picture 13" descr="milking_devon-head.jpg"/>
          <p:cNvPicPr>
            <a:picLocks noChangeAspect="1"/>
          </p:cNvPicPr>
          <p:nvPr/>
        </p:nvPicPr>
        <p:blipFill>
          <a:blip r:embed="rId12" cstate="print">
            <a:lum bright="60000"/>
          </a:blip>
          <a:stretch>
            <a:fillRect/>
          </a:stretch>
        </p:blipFill>
        <p:spPr>
          <a:xfrm>
            <a:off x="4800600" y="5105400"/>
            <a:ext cx="1524000" cy="1524000"/>
          </a:xfrm>
          <a:prstGeom prst="rect">
            <a:avLst/>
          </a:prstGeom>
        </p:spPr>
      </p:pic>
      <p:pic>
        <p:nvPicPr>
          <p:cNvPr id="15" name="Picture 14" descr="norweigen-head.JPG"/>
          <p:cNvPicPr>
            <a:picLocks noChangeAspect="1"/>
          </p:cNvPicPr>
          <p:nvPr/>
        </p:nvPicPr>
        <p:blipFill>
          <a:blip r:embed="rId13" cstate="print">
            <a:lum bright="60000"/>
          </a:blip>
          <a:stretch>
            <a:fillRect/>
          </a:stretch>
        </p:blipFill>
        <p:spPr>
          <a:xfrm>
            <a:off x="4724400" y="1676400"/>
            <a:ext cx="1600200" cy="1600200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7" name="Flowchart: Magnetic Disk 16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Specific </a:t>
            </a:r>
            <a:r>
              <a:rPr lang="en-US" sz="4000" dirty="0" err="1" smtClean="0"/>
              <a:t>Product_Cow</a:t>
            </a:r>
            <a:r>
              <a:rPr lang="en-US" sz="4000" dirty="0" smtClean="0"/>
              <a:t> Schema</a:t>
            </a:r>
            <a:endParaRPr lang="en-US" sz="4000" dirty="0"/>
          </a:p>
        </p:txBody>
      </p:sp>
      <p:pic>
        <p:nvPicPr>
          <p:cNvPr id="4" name="Content Placeholder 3" descr="glossary-c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96200" y="948946"/>
            <a:ext cx="1246970" cy="1870454"/>
          </a:xfr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1" name="Flowchart: Magnetic Disk 10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1243310"/>
            <a:ext cx="792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Generic </a:t>
            </a:r>
            <a:r>
              <a:rPr lang="en-US" sz="2000" b="1" dirty="0" err="1" smtClean="0"/>
              <a:t>Product_Cow</a:t>
            </a:r>
            <a:r>
              <a:rPr lang="en-US" sz="2000" b="1" dirty="0" smtClean="0"/>
              <a:t>:</a:t>
            </a:r>
          </a:p>
          <a:p>
            <a:r>
              <a:rPr lang="en-US" sz="1600" b="1" dirty="0" smtClean="0"/>
              <a:t>&lt;</a:t>
            </a:r>
            <a:r>
              <a:rPr lang="en-US" sz="1600" b="1" dirty="0" err="1" smtClean="0"/>
              <a:t>complexType</a:t>
            </a:r>
            <a:r>
              <a:rPr lang="en-US" sz="1600" b="1" dirty="0" smtClean="0"/>
              <a:t> name=“</a:t>
            </a:r>
            <a:r>
              <a:rPr lang="en-US" sz="1600" b="1" dirty="0" err="1" smtClean="0"/>
              <a:t>Cow_Type</a:t>
            </a:r>
            <a:r>
              <a:rPr lang="en-US" sz="1600" b="1" dirty="0" smtClean="0"/>
              <a:t>”&gt;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&lt;element name=“horns” type=“</a:t>
            </a:r>
            <a:r>
              <a:rPr lang="en-US" sz="1600" b="1" dirty="0" err="1" smtClean="0"/>
              <a:t>Horns_Type</a:t>
            </a:r>
            <a:r>
              <a:rPr lang="en-US" sz="1600" b="1" dirty="0" smtClean="0"/>
              <a:t>” </a:t>
            </a:r>
            <a:r>
              <a:rPr lang="en-US" sz="1600" b="1" dirty="0" err="1" smtClean="0"/>
              <a:t>minOccurs</a:t>
            </a:r>
            <a:r>
              <a:rPr lang="en-US" sz="1600" b="1" dirty="0" smtClean="0"/>
              <a:t>=“</a:t>
            </a:r>
            <a:r>
              <a:rPr lang="en-US" sz="1600" b="1" dirty="0" smtClean="0">
                <a:solidFill>
                  <a:srgbClr val="FF0000"/>
                </a:solidFill>
              </a:rPr>
              <a:t>0</a:t>
            </a:r>
            <a:r>
              <a:rPr lang="en-US" sz="1600" b="1" dirty="0" smtClean="0"/>
              <a:t>” </a:t>
            </a:r>
            <a:r>
              <a:rPr lang="en-US" sz="1600" b="1" dirty="0" err="1" smtClean="0"/>
              <a:t>maxOccurs</a:t>
            </a:r>
            <a:r>
              <a:rPr lang="en-US" sz="1600" b="1" dirty="0" smtClean="0"/>
              <a:t>=“1”&gt;</a:t>
            </a:r>
          </a:p>
          <a:p>
            <a:r>
              <a:rPr lang="en-US" sz="1600" b="1" dirty="0" smtClean="0"/>
              <a:t>&lt;/element&gt;</a:t>
            </a:r>
          </a:p>
          <a:p>
            <a:r>
              <a:rPr lang="en-US" sz="1600" b="1" dirty="0" smtClean="0"/>
              <a:t>&lt;/</a:t>
            </a:r>
            <a:r>
              <a:rPr lang="en-US" sz="1600" b="1" dirty="0" err="1" smtClean="0"/>
              <a:t>complexType</a:t>
            </a:r>
            <a:r>
              <a:rPr lang="en-US" sz="1600" b="1" dirty="0" smtClean="0"/>
              <a:t>&gt;</a:t>
            </a:r>
          </a:p>
          <a:p>
            <a:endParaRPr lang="en-US" sz="1000" b="1" dirty="0" smtClean="0"/>
          </a:p>
          <a:p>
            <a:r>
              <a:rPr lang="en-US" sz="1600" b="1" dirty="0" smtClean="0"/>
              <a:t>&lt;</a:t>
            </a:r>
            <a:r>
              <a:rPr lang="en-US" sz="1600" b="1" dirty="0" err="1" smtClean="0"/>
              <a:t>complexType</a:t>
            </a:r>
            <a:r>
              <a:rPr lang="en-US" sz="1600" b="1" dirty="0" smtClean="0"/>
              <a:t> name=“</a:t>
            </a:r>
            <a:r>
              <a:rPr lang="en-US" sz="1600" b="1" dirty="0" err="1" smtClean="0"/>
              <a:t>Horns_Type</a:t>
            </a:r>
            <a:r>
              <a:rPr lang="en-US" sz="1600" b="1" dirty="0" smtClean="0"/>
              <a:t>”&gt;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&lt;element name=“</a:t>
            </a:r>
            <a:r>
              <a:rPr lang="en-US" sz="1600" b="1" dirty="0" err="1" smtClean="0"/>
              <a:t>horn_length</a:t>
            </a:r>
            <a:r>
              <a:rPr lang="en-US" sz="1600" b="1" dirty="0" smtClean="0"/>
              <a:t>” type=“</a:t>
            </a:r>
            <a:r>
              <a:rPr lang="en-US" sz="1600" b="1" dirty="0" err="1" smtClean="0"/>
              <a:t>horn_length_Type</a:t>
            </a:r>
            <a:r>
              <a:rPr lang="en-US" sz="1600" b="1" dirty="0" smtClean="0"/>
              <a:t>” </a:t>
            </a:r>
            <a:r>
              <a:rPr lang="en-US" sz="1600" b="1" dirty="0" err="1" smtClean="0"/>
              <a:t>validMin</a:t>
            </a:r>
            <a:r>
              <a:rPr lang="en-US" sz="1600" b="1" dirty="0" smtClean="0"/>
              <a:t>=“0” </a:t>
            </a:r>
            <a:r>
              <a:rPr lang="en-US" sz="1600" b="1" dirty="0" err="1" smtClean="0"/>
              <a:t>validMax</a:t>
            </a:r>
            <a:r>
              <a:rPr lang="en-US" sz="1600" b="1" dirty="0" smtClean="0"/>
              <a:t>=“</a:t>
            </a:r>
            <a:r>
              <a:rPr lang="en-US" sz="1600" b="1" dirty="0" smtClean="0">
                <a:solidFill>
                  <a:srgbClr val="FF0000"/>
                </a:solidFill>
              </a:rPr>
              <a:t>200</a:t>
            </a:r>
            <a:r>
              <a:rPr lang="en-US" sz="1600" b="1" dirty="0" smtClean="0"/>
              <a:t>” unit=“cm”&gt;&lt;/element&gt;</a:t>
            </a:r>
            <a:endParaRPr lang="en-US" sz="1600" b="1" dirty="0"/>
          </a:p>
          <a:p>
            <a:r>
              <a:rPr lang="en-US" sz="1600" b="1" dirty="0" smtClean="0"/>
              <a:t>&lt;/</a:t>
            </a:r>
            <a:r>
              <a:rPr lang="en-US" sz="1600" b="1" dirty="0" err="1" smtClean="0"/>
              <a:t>complexType</a:t>
            </a:r>
            <a:r>
              <a:rPr lang="en-US" sz="1600" b="1" dirty="0"/>
              <a:t>&gt;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2000" b="1" dirty="0" smtClean="0"/>
              <a:t>From Specific </a:t>
            </a:r>
            <a:r>
              <a:rPr lang="en-US" sz="2000" b="1" dirty="0" err="1" smtClean="0"/>
              <a:t>Product_Cow</a:t>
            </a:r>
            <a:r>
              <a:rPr lang="en-US" sz="2000" b="1" dirty="0" smtClean="0"/>
              <a:t>:</a:t>
            </a:r>
          </a:p>
          <a:p>
            <a:r>
              <a:rPr lang="en-US" sz="1600" b="1" dirty="0" smtClean="0"/>
              <a:t>&lt;</a:t>
            </a:r>
            <a:r>
              <a:rPr lang="en-US" sz="1600" b="1" dirty="0" err="1" smtClean="0"/>
              <a:t>complexType</a:t>
            </a:r>
            <a:r>
              <a:rPr lang="en-US" sz="1600" b="1" dirty="0" smtClean="0"/>
              <a:t> name=“</a:t>
            </a:r>
            <a:r>
              <a:rPr lang="en-US" sz="1600" b="1" dirty="0" err="1" smtClean="0"/>
              <a:t>Cow_Type</a:t>
            </a:r>
            <a:r>
              <a:rPr lang="en-US" sz="1600" b="1" dirty="0" smtClean="0"/>
              <a:t>”&gt;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&lt;element name=“horns” type=“</a:t>
            </a:r>
            <a:r>
              <a:rPr lang="en-US" sz="1600" b="1" dirty="0" err="1" smtClean="0"/>
              <a:t>horns_type</a:t>
            </a:r>
            <a:r>
              <a:rPr lang="en-US" sz="1600" b="1" dirty="0" smtClean="0"/>
              <a:t>” </a:t>
            </a:r>
            <a:r>
              <a:rPr lang="en-US" sz="1600" b="1" dirty="0" err="1" smtClean="0"/>
              <a:t>minOccurs</a:t>
            </a:r>
            <a:r>
              <a:rPr lang="en-US" sz="1600" b="1" dirty="0" smtClean="0"/>
              <a:t>=“</a:t>
            </a:r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r>
              <a:rPr lang="en-US" sz="1600" b="1" dirty="0" smtClean="0"/>
              <a:t>” </a:t>
            </a:r>
            <a:r>
              <a:rPr lang="en-US" sz="1600" b="1" dirty="0" err="1" smtClean="0"/>
              <a:t>maxOccurs</a:t>
            </a:r>
            <a:r>
              <a:rPr lang="en-US" sz="1600" b="1" dirty="0" smtClean="0"/>
              <a:t>=“1”&gt;</a:t>
            </a:r>
          </a:p>
          <a:p>
            <a:r>
              <a:rPr lang="en-US" sz="1600" b="1" dirty="0" smtClean="0"/>
              <a:t>&lt;/element&gt;</a:t>
            </a:r>
          </a:p>
          <a:p>
            <a:r>
              <a:rPr lang="en-US" sz="1600" b="1" dirty="0" smtClean="0"/>
              <a:t>&lt;/</a:t>
            </a:r>
            <a:r>
              <a:rPr lang="en-US" sz="1600" b="1" dirty="0" err="1" smtClean="0"/>
              <a:t>complexType</a:t>
            </a:r>
            <a:r>
              <a:rPr lang="en-US" sz="1600" b="1" dirty="0" smtClean="0"/>
              <a:t>&gt;</a:t>
            </a:r>
          </a:p>
          <a:p>
            <a:endParaRPr lang="en-US" sz="900" b="1" dirty="0" smtClean="0"/>
          </a:p>
          <a:p>
            <a:r>
              <a:rPr lang="en-US" sz="1600" b="1" dirty="0" smtClean="0"/>
              <a:t>&lt;</a:t>
            </a:r>
            <a:r>
              <a:rPr lang="en-US" sz="1600" b="1" dirty="0" err="1" smtClean="0"/>
              <a:t>complexType</a:t>
            </a:r>
            <a:r>
              <a:rPr lang="en-US" sz="1600" b="1" dirty="0" smtClean="0"/>
              <a:t> name=“</a:t>
            </a:r>
            <a:r>
              <a:rPr lang="en-US" sz="1600" b="1" dirty="0" err="1" smtClean="0"/>
              <a:t>Horns_Type</a:t>
            </a:r>
            <a:r>
              <a:rPr lang="en-US" sz="1600" b="1" dirty="0" smtClean="0"/>
              <a:t>”&gt;</a:t>
            </a:r>
          </a:p>
          <a:p>
            <a:r>
              <a:rPr lang="en-US" sz="1600" b="1" dirty="0" smtClean="0"/>
              <a:t>      &lt;element name=“</a:t>
            </a:r>
            <a:r>
              <a:rPr lang="en-US" sz="1600" b="1" dirty="0" err="1" smtClean="0"/>
              <a:t>horn_length</a:t>
            </a:r>
            <a:r>
              <a:rPr lang="en-US" sz="1600" b="1" dirty="0" smtClean="0"/>
              <a:t>” type=“</a:t>
            </a:r>
            <a:r>
              <a:rPr lang="en-US" sz="1600" b="1" dirty="0" err="1" smtClean="0"/>
              <a:t>horn_length_Type</a:t>
            </a:r>
            <a:r>
              <a:rPr lang="en-US" sz="1600" b="1" dirty="0" smtClean="0"/>
              <a:t>” </a:t>
            </a:r>
            <a:r>
              <a:rPr lang="en-US" sz="1600" b="1" dirty="0" err="1" smtClean="0"/>
              <a:t>validMin</a:t>
            </a:r>
            <a:r>
              <a:rPr lang="en-US" sz="1600" b="1" dirty="0" smtClean="0"/>
              <a:t>=“0” </a:t>
            </a:r>
            <a:r>
              <a:rPr lang="en-US" sz="1600" b="1" dirty="0" err="1" smtClean="0"/>
              <a:t>validMax</a:t>
            </a:r>
            <a:r>
              <a:rPr lang="en-US" sz="1600" b="1" dirty="0" smtClean="0"/>
              <a:t>=“</a:t>
            </a:r>
            <a:r>
              <a:rPr lang="en-US" sz="1600" b="1" dirty="0" smtClean="0">
                <a:solidFill>
                  <a:srgbClr val="FF0000"/>
                </a:solidFill>
              </a:rPr>
              <a:t>40</a:t>
            </a:r>
            <a:r>
              <a:rPr lang="en-US" sz="1600" b="1" dirty="0" smtClean="0"/>
              <a:t>” unit=“cm”&gt;</a:t>
            </a:r>
          </a:p>
          <a:p>
            <a:r>
              <a:rPr lang="en-US" sz="1600" b="1" dirty="0" smtClean="0"/>
              <a:t>&lt;/</a:t>
            </a:r>
            <a:r>
              <a:rPr lang="en-US" sz="1600" b="1" dirty="0" err="1" smtClean="0"/>
              <a:t>complexType</a:t>
            </a:r>
            <a:r>
              <a:rPr lang="en-US" sz="1600" b="1" dirty="0" smtClean="0"/>
              <a:t>&gt;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38320" y="26313"/>
            <a:ext cx="7772400" cy="11430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</a:rPr>
              <a:t>PDS4 Documents</a:t>
            </a:r>
            <a:br>
              <a:rPr lang="en-US" sz="2800" dirty="0" smtClean="0">
                <a:ea typeface="ＭＳ Ｐゴシック" charset="-128"/>
              </a:rPr>
            </a:br>
            <a:r>
              <a:rPr lang="en-US" sz="2800" dirty="0" smtClean="0">
                <a:ea typeface="ＭＳ Ｐゴシック" charset="-128"/>
              </a:rPr>
              <a:t>and their Relationships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3442372" y="1198428"/>
            <a:ext cx="1409360" cy="766049"/>
            <a:chOff x="3582072" y="2071265"/>
            <a:chExt cx="1409360" cy="766049"/>
          </a:xfrm>
        </p:grpSpPr>
        <p:grpSp>
          <p:nvGrpSpPr>
            <p:cNvPr id="3" name="Group 33"/>
            <p:cNvGrpSpPr/>
            <p:nvPr/>
          </p:nvGrpSpPr>
          <p:grpSpPr>
            <a:xfrm>
              <a:off x="3582072" y="2071265"/>
              <a:ext cx="1409360" cy="473826"/>
              <a:chOff x="685800" y="3133898"/>
              <a:chExt cx="1409360" cy="473826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76747" y="3176837"/>
                <a:ext cx="8274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Concepts</a:t>
                </a:r>
              </a:p>
              <a:p>
                <a:pPr algn="ctr"/>
                <a:r>
                  <a:rPr lang="en-US" sz="1100" dirty="0" smtClean="0"/>
                  <a:t>Document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582072" y="2560315"/>
              <a:ext cx="140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Big Picture</a:t>
              </a:r>
              <a:endParaRPr lang="en-US" sz="1200" dirty="0">
                <a:latin typeface="Calibri" pitchFamily="34" charset="0"/>
              </a:endParaRP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3383661" y="2233351"/>
            <a:ext cx="1409360" cy="935491"/>
            <a:chOff x="2643804" y="3390226"/>
            <a:chExt cx="1409360" cy="935491"/>
          </a:xfrm>
        </p:grpSpPr>
        <p:grpSp>
          <p:nvGrpSpPr>
            <p:cNvPr id="5" name="Group 25"/>
            <p:cNvGrpSpPr/>
            <p:nvPr/>
          </p:nvGrpSpPr>
          <p:grpSpPr>
            <a:xfrm>
              <a:off x="2643804" y="3390226"/>
              <a:ext cx="1409360" cy="473826"/>
              <a:chOff x="685800" y="3133898"/>
              <a:chExt cx="1409360" cy="473826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76745" y="3176837"/>
                <a:ext cx="8274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Standards</a:t>
                </a:r>
              </a:p>
              <a:p>
                <a:pPr algn="ctr"/>
                <a:r>
                  <a:rPr lang="en-US" sz="1100" dirty="0" smtClean="0"/>
                  <a:t>Reference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643804" y="3864052"/>
              <a:ext cx="1409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Requirements</a:t>
              </a:r>
            </a:p>
            <a:p>
              <a:pPr algn="ctr"/>
              <a:r>
                <a:rPr lang="en-US" sz="1200" i="1" dirty="0" smtClean="0">
                  <a:latin typeface="Calibri" pitchFamily="34" charset="0"/>
                </a:rPr>
                <a:t>User Friendly</a:t>
              </a:r>
              <a:endParaRPr lang="en-US" sz="1200" i="1" dirty="0">
                <a:latin typeface="Calibri" pitchFamily="34" charset="0"/>
              </a:endParaRPr>
            </a:p>
          </p:txBody>
        </p:sp>
      </p:grpSp>
      <p:grpSp>
        <p:nvGrpSpPr>
          <p:cNvPr id="6" name="Group 50"/>
          <p:cNvGrpSpPr/>
          <p:nvPr/>
        </p:nvGrpSpPr>
        <p:grpSpPr>
          <a:xfrm>
            <a:off x="3377762" y="4883810"/>
            <a:ext cx="1409360" cy="750825"/>
            <a:chOff x="4991432" y="4328150"/>
            <a:chExt cx="1409360" cy="750825"/>
          </a:xfrm>
        </p:grpSpPr>
        <p:grpSp>
          <p:nvGrpSpPr>
            <p:cNvPr id="7" name="Group 16"/>
            <p:cNvGrpSpPr/>
            <p:nvPr/>
          </p:nvGrpSpPr>
          <p:grpSpPr>
            <a:xfrm>
              <a:off x="4991432" y="4328150"/>
              <a:ext cx="1409360" cy="473826"/>
              <a:chOff x="685800" y="3133898"/>
              <a:chExt cx="1409360" cy="473826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9689" y="3176837"/>
                <a:ext cx="11015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XML Schemas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991432" y="4801976"/>
              <a:ext cx="140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Blueprints</a:t>
              </a:r>
              <a:endParaRPr lang="en-US" sz="1200" dirty="0">
                <a:latin typeface="Calibri" pitchFamily="34" charset="0"/>
              </a:endParaRP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5719238" y="4883810"/>
            <a:ext cx="1409360" cy="750825"/>
            <a:chOff x="7332908" y="4328150"/>
            <a:chExt cx="1409360" cy="750825"/>
          </a:xfrm>
        </p:grpSpPr>
        <p:grpSp>
          <p:nvGrpSpPr>
            <p:cNvPr id="9" name="Group 13"/>
            <p:cNvGrpSpPr/>
            <p:nvPr/>
          </p:nvGrpSpPr>
          <p:grpSpPr>
            <a:xfrm>
              <a:off x="7332908" y="4328150"/>
              <a:ext cx="1409360" cy="473826"/>
              <a:chOff x="685800" y="3133898"/>
              <a:chExt cx="1409360" cy="473826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8851" y="3176837"/>
                <a:ext cx="11432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PDS4</a:t>
                </a:r>
              </a:p>
              <a:p>
                <a:pPr algn="ctr"/>
                <a:r>
                  <a:rPr lang="en-US" sz="1100" dirty="0" smtClean="0"/>
                  <a:t>Product Labels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332908" y="4801976"/>
              <a:ext cx="140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Deliverables</a:t>
              </a:r>
              <a:endParaRPr lang="en-US" sz="1200" dirty="0">
                <a:latin typeface="Calibri" pitchFamily="34" charset="0"/>
              </a:endParaRPr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3383661" y="3678368"/>
            <a:ext cx="1409360" cy="750825"/>
            <a:chOff x="2643804" y="4328150"/>
            <a:chExt cx="1409360" cy="750825"/>
          </a:xfrm>
        </p:grpSpPr>
        <p:grpSp>
          <p:nvGrpSpPr>
            <p:cNvPr id="11" name="Group 19"/>
            <p:cNvGrpSpPr/>
            <p:nvPr/>
          </p:nvGrpSpPr>
          <p:grpSpPr>
            <a:xfrm>
              <a:off x="2643804" y="4328150"/>
              <a:ext cx="1409360" cy="473826"/>
              <a:chOff x="685800" y="3133898"/>
              <a:chExt cx="1409360" cy="473826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15641" y="3176837"/>
                <a:ext cx="114967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Data Dictionary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643804" y="4801976"/>
              <a:ext cx="140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Definitions</a:t>
              </a:r>
              <a:endParaRPr lang="en-US" sz="1200" dirty="0">
                <a:latin typeface="Calibri" pitchFamily="34" charset="0"/>
              </a:endParaRPr>
            </a:p>
          </p:txBody>
        </p:sp>
      </p:grpSp>
      <p:grpSp>
        <p:nvGrpSpPr>
          <p:cNvPr id="14" name="Group 47"/>
          <p:cNvGrpSpPr/>
          <p:nvPr/>
        </p:nvGrpSpPr>
        <p:grpSpPr>
          <a:xfrm>
            <a:off x="1048335" y="3678368"/>
            <a:ext cx="1409360" cy="1120157"/>
            <a:chOff x="308478" y="4328150"/>
            <a:chExt cx="1409360" cy="1120157"/>
          </a:xfrm>
        </p:grpSpPr>
        <p:grpSp>
          <p:nvGrpSpPr>
            <p:cNvPr id="17" name="Group 28"/>
            <p:cNvGrpSpPr/>
            <p:nvPr/>
          </p:nvGrpSpPr>
          <p:grpSpPr>
            <a:xfrm>
              <a:off x="308478" y="4328150"/>
              <a:ext cx="1409360" cy="473826"/>
              <a:chOff x="685800" y="3133898"/>
              <a:chExt cx="1409360" cy="473826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85800" y="3176837"/>
                <a:ext cx="14093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PDS4 Information</a:t>
                </a:r>
              </a:p>
              <a:p>
                <a:pPr algn="ctr"/>
                <a:r>
                  <a:rPr lang="en-US" sz="1100" dirty="0" smtClean="0"/>
                  <a:t>Model Specification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08478" y="4801976"/>
              <a:ext cx="1409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Requirements</a:t>
              </a:r>
            </a:p>
            <a:p>
              <a:pPr algn="ctr"/>
              <a:r>
                <a:rPr lang="en-US" sz="1200" i="1" dirty="0" smtClean="0">
                  <a:latin typeface="Calibri" pitchFamily="34" charset="0"/>
                </a:rPr>
                <a:t>Engineering Specification</a:t>
              </a:r>
              <a:endParaRPr lang="en-US" sz="1200" i="1" dirty="0">
                <a:latin typeface="Calibri" pitchFamily="34" charset="0"/>
              </a:endParaRPr>
            </a:p>
          </p:txBody>
        </p:sp>
      </p:grpSp>
      <p:grpSp>
        <p:nvGrpSpPr>
          <p:cNvPr id="20" name="Group 48"/>
          <p:cNvGrpSpPr/>
          <p:nvPr/>
        </p:nvGrpSpPr>
        <p:grpSpPr>
          <a:xfrm>
            <a:off x="343655" y="1754065"/>
            <a:ext cx="1409360" cy="750825"/>
            <a:chOff x="677135" y="5313218"/>
            <a:chExt cx="1409360" cy="750825"/>
          </a:xfrm>
        </p:grpSpPr>
        <p:grpSp>
          <p:nvGrpSpPr>
            <p:cNvPr id="23" name="Group 10"/>
            <p:cNvGrpSpPr/>
            <p:nvPr/>
          </p:nvGrpSpPr>
          <p:grpSpPr>
            <a:xfrm>
              <a:off x="677135" y="5313218"/>
              <a:ext cx="1409360" cy="473826"/>
              <a:chOff x="685800" y="3133898"/>
              <a:chExt cx="1409360" cy="473826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5644" y="3176837"/>
                <a:ext cx="11496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Data Dictionary</a:t>
                </a:r>
              </a:p>
              <a:p>
                <a:pPr algn="ctr"/>
                <a:r>
                  <a:rPr lang="en-US" sz="1100" dirty="0" smtClean="0"/>
                  <a:t>Tutorial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77135" y="5787044"/>
              <a:ext cx="140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Informative</a:t>
              </a:r>
              <a:endParaRPr lang="en-US" sz="1200" dirty="0">
                <a:latin typeface="Calibri" pitchFamily="34" charset="0"/>
              </a:endParaRPr>
            </a:p>
          </p:txBody>
        </p:sp>
      </p:grpSp>
      <p:grpSp>
        <p:nvGrpSpPr>
          <p:cNvPr id="26" name="Group 49"/>
          <p:cNvGrpSpPr/>
          <p:nvPr/>
        </p:nvGrpSpPr>
        <p:grpSpPr>
          <a:xfrm>
            <a:off x="5731291" y="2233351"/>
            <a:ext cx="1409360" cy="750825"/>
            <a:chOff x="2643804" y="5313218"/>
            <a:chExt cx="1409360" cy="750825"/>
          </a:xfrm>
        </p:grpSpPr>
        <p:grpSp>
          <p:nvGrpSpPr>
            <p:cNvPr id="29" name="Group 22"/>
            <p:cNvGrpSpPr/>
            <p:nvPr/>
          </p:nvGrpSpPr>
          <p:grpSpPr>
            <a:xfrm>
              <a:off x="2643804" y="5313218"/>
              <a:ext cx="1409360" cy="473826"/>
              <a:chOff x="685800" y="3133898"/>
              <a:chExt cx="1409360" cy="473826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8049" y="3176837"/>
                <a:ext cx="114486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Data Provider’s</a:t>
                </a:r>
              </a:p>
              <a:p>
                <a:pPr algn="ctr"/>
                <a:r>
                  <a:rPr lang="en-US" sz="1100" dirty="0" smtClean="0"/>
                  <a:t>Handbook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643804" y="5787044"/>
              <a:ext cx="140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Cookbook</a:t>
              </a:r>
              <a:endParaRPr lang="en-US" sz="1200" dirty="0">
                <a:latin typeface="Calibri" pitchFamily="34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 bwMode="auto">
          <a:xfrm rot="5400000">
            <a:off x="4816382" y="2599977"/>
            <a:ext cx="1044627" cy="7851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5400000" flipH="1" flipV="1">
            <a:off x="2473856" y="2774462"/>
            <a:ext cx="958713" cy="84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564206" y="3915281"/>
            <a:ext cx="813556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rot="10800000">
            <a:off x="2564206" y="4263035"/>
            <a:ext cx="813556" cy="8576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4780970" y="5142193"/>
            <a:ext cx="93826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 rot="18657105">
            <a:off x="2512196" y="3028284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derive</a:t>
            </a:r>
            <a:endParaRPr lang="en-US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2493396" y="3923594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generates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83781" y="2445567"/>
            <a:ext cx="849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references</a:t>
            </a:r>
          </a:p>
        </p:txBody>
      </p:sp>
      <p:cxnSp>
        <p:nvCxnSpPr>
          <p:cNvPr id="82" name="Straight Arrow Connector 81"/>
          <p:cNvCxnSpPr/>
          <p:nvPr/>
        </p:nvCxnSpPr>
        <p:spPr bwMode="auto">
          <a:xfrm rot="10800000">
            <a:off x="4833659" y="2462194"/>
            <a:ext cx="897632" cy="9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4872130" y="5143581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creates /</a:t>
            </a:r>
          </a:p>
          <a:p>
            <a:pPr algn="ctr"/>
            <a:r>
              <a:rPr lang="en-US" sz="1100" dirty="0" smtClean="0"/>
              <a:t>validates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>
            <a:off x="4989077" y="3340294"/>
            <a:ext cx="1777536" cy="1082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TextBox 108"/>
          <p:cNvSpPr txBox="1"/>
          <p:nvPr/>
        </p:nvSpPr>
        <p:spPr>
          <a:xfrm rot="18070537">
            <a:off x="5544382" y="3547563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instruct</a:t>
            </a:r>
            <a:endParaRPr lang="en-US" sz="1100" dirty="0"/>
          </a:p>
        </p:txBody>
      </p:sp>
      <p:sp>
        <p:nvSpPr>
          <p:cNvPr id="110" name="TextBox 109"/>
          <p:cNvSpPr txBox="1"/>
          <p:nvPr/>
        </p:nvSpPr>
        <p:spPr>
          <a:xfrm rot="2874680">
            <a:off x="2713409" y="4494823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generates</a:t>
            </a:r>
          </a:p>
        </p:txBody>
      </p:sp>
      <p:sp>
        <p:nvSpPr>
          <p:cNvPr id="114" name="TextBox 113"/>
          <p:cNvSpPr txBox="1"/>
          <p:nvPr/>
        </p:nvSpPr>
        <p:spPr>
          <a:xfrm rot="18376221">
            <a:off x="4749465" y="2861769"/>
            <a:ext cx="849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references</a:t>
            </a:r>
          </a:p>
        </p:txBody>
      </p:sp>
      <p:grpSp>
        <p:nvGrpSpPr>
          <p:cNvPr id="14336" name="Group 56"/>
          <p:cNvGrpSpPr/>
          <p:nvPr/>
        </p:nvGrpSpPr>
        <p:grpSpPr>
          <a:xfrm>
            <a:off x="3390462" y="5899810"/>
            <a:ext cx="1409360" cy="750825"/>
            <a:chOff x="4991432" y="4328150"/>
            <a:chExt cx="1409360" cy="750825"/>
          </a:xfrm>
        </p:grpSpPr>
        <p:grpSp>
          <p:nvGrpSpPr>
            <p:cNvPr id="14337" name="Group 16"/>
            <p:cNvGrpSpPr/>
            <p:nvPr/>
          </p:nvGrpSpPr>
          <p:grpSpPr>
            <a:xfrm>
              <a:off x="4991432" y="4328150"/>
              <a:ext cx="1409360" cy="473826"/>
              <a:chOff x="685800" y="3133898"/>
              <a:chExt cx="1409360" cy="473826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685800" y="3133898"/>
                <a:ext cx="1409360" cy="47382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44314" y="3176837"/>
                <a:ext cx="129234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Registry</a:t>
                </a:r>
              </a:p>
              <a:p>
                <a:pPr algn="ctr"/>
                <a:r>
                  <a:rPr lang="en-US" sz="1100" dirty="0" smtClean="0"/>
                  <a:t>Configuration File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991432" y="4801976"/>
              <a:ext cx="140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Object Descriptions</a:t>
              </a:r>
              <a:endParaRPr lang="en-US" sz="1200" dirty="0">
                <a:latin typeface="Calibri" pitchFamily="34" charset="0"/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 bwMode="auto">
          <a:xfrm>
            <a:off x="4793670" y="6158193"/>
            <a:ext cx="93826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838344" y="6184981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configures</a:t>
            </a:r>
          </a:p>
        </p:txBody>
      </p:sp>
      <p:cxnSp>
        <p:nvCxnSpPr>
          <p:cNvPr id="72" name="Straight Arrow Connector 71"/>
          <p:cNvCxnSpPr>
            <a:stCxn id="61" idx="1"/>
          </p:cNvCxnSpPr>
          <p:nvPr/>
        </p:nvCxnSpPr>
        <p:spPr bwMode="auto">
          <a:xfrm rot="10800000">
            <a:off x="2511502" y="4186835"/>
            <a:ext cx="878960" cy="1949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 rot="3936500">
            <a:off x="2430603" y="5187352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generates</a:t>
            </a:r>
          </a:p>
        </p:txBody>
      </p:sp>
      <p:grpSp>
        <p:nvGrpSpPr>
          <p:cNvPr id="14339" name="Group 86"/>
          <p:cNvGrpSpPr/>
          <p:nvPr/>
        </p:nvGrpSpPr>
        <p:grpSpPr>
          <a:xfrm>
            <a:off x="5684494" y="5885314"/>
            <a:ext cx="1443902" cy="972686"/>
            <a:chOff x="7293698" y="3412573"/>
            <a:chExt cx="1443902" cy="972686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7340600" y="3412573"/>
              <a:ext cx="1397000" cy="50270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2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47163" y="3514889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Registry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93698" y="3923594"/>
              <a:ext cx="1409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Product Tracking and Cataloging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 rot="18605266">
            <a:off x="2624183" y="3189063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generates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368667" y="5628134"/>
            <a:ext cx="655949" cy="2987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315327" y="5604195"/>
            <a:ext cx="767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Informative</a:t>
            </a:r>
          </a:p>
          <a:p>
            <a:pPr algn="ctr"/>
            <a:r>
              <a:rPr lang="en-US" sz="800" dirty="0" smtClean="0"/>
              <a:t>Document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368667" y="5934768"/>
            <a:ext cx="655949" cy="341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368667" y="5937642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Standards</a:t>
            </a:r>
          </a:p>
          <a:p>
            <a:pPr algn="ctr"/>
            <a:r>
              <a:rPr lang="en-US" sz="800" dirty="0" smtClean="0"/>
              <a:t>Document</a:t>
            </a:r>
          </a:p>
        </p:txBody>
      </p:sp>
      <p:grpSp>
        <p:nvGrpSpPr>
          <p:cNvPr id="14340" name="Group 102"/>
          <p:cNvGrpSpPr/>
          <p:nvPr/>
        </p:nvGrpSpPr>
        <p:grpSpPr>
          <a:xfrm>
            <a:off x="8368667" y="6265914"/>
            <a:ext cx="652697" cy="253916"/>
            <a:chOff x="7506040" y="3467391"/>
            <a:chExt cx="484428" cy="253916"/>
          </a:xfrm>
        </p:grpSpPr>
        <p:sp>
          <p:nvSpPr>
            <p:cNvPr id="96" name="Rectangle 95"/>
            <p:cNvSpPr/>
            <p:nvPr/>
          </p:nvSpPr>
          <p:spPr bwMode="auto">
            <a:xfrm>
              <a:off x="7506040" y="3467391"/>
              <a:ext cx="484428" cy="25391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2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18453" y="3467391"/>
              <a:ext cx="2596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File</a:t>
              </a:r>
            </a:p>
          </p:txBody>
        </p:sp>
      </p:grpSp>
      <p:grpSp>
        <p:nvGrpSpPr>
          <p:cNvPr id="14341" name="Group 101"/>
          <p:cNvGrpSpPr/>
          <p:nvPr/>
        </p:nvGrpSpPr>
        <p:grpSpPr>
          <a:xfrm>
            <a:off x="8368667" y="6519830"/>
            <a:ext cx="655949" cy="215444"/>
            <a:chOff x="96329" y="371509"/>
            <a:chExt cx="527709" cy="261610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96329" y="371509"/>
              <a:ext cx="527709" cy="26161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2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6329" y="371509"/>
              <a:ext cx="5277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System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419940" y="5412690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u="sng" dirty="0" smtClean="0"/>
              <a:t>Legend</a:t>
            </a:r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Example Process:</a:t>
            </a:r>
          </a:p>
          <a:p>
            <a:pPr algn="ctr">
              <a:buNone/>
            </a:pPr>
            <a:r>
              <a:rPr lang="en-US" sz="4400" dirty="0" err="1" smtClean="0"/>
              <a:t>Product_Table_Character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Voyager 1 PLS at Jupiter: Ion Density Moments</a:t>
            </a:r>
          </a:p>
          <a:p>
            <a:r>
              <a:rPr lang="en-US" dirty="0" smtClean="0"/>
              <a:t>Fixed width ASCII table</a:t>
            </a:r>
          </a:p>
          <a:p>
            <a:r>
              <a:rPr lang="en-US" dirty="0" smtClean="0"/>
              <a:t>Single header row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lowchart: Magnetic Disk 3"/>
          <p:cNvSpPr>
            <a:spLocks noChangeAspect="1"/>
          </p:cNvSpPr>
          <p:nvPr/>
        </p:nvSpPr>
        <p:spPr>
          <a:xfrm>
            <a:off x="609600" y="411480"/>
            <a:ext cx="1127760" cy="7315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1600" b="1" dirty="0" smtClean="0">
              <a:latin typeface="Courier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“SPACECRAFT_EVENT_TIME”, “ION_DENSITY_MOM” 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1979-03-01T12:04:12.474  8.82e-03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1979-03-01T12:05:48.474  1.00e-02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1979-03-01T12:07:24.474  7.69e-03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1979-03-01T12:09:00.474  1.12e-02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1979-03-01T12:10:36.474  1.19e-02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1979-03-01T12:12:12.474  9.47e-03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1979-03-01T12:13:48.474  6.83e-03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1979-03-01T12:15:24.474  7.68e-03</a:t>
            </a:r>
          </a:p>
          <a:p>
            <a:pPr>
              <a:buNone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        .                 .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         .                 .</a:t>
            </a:r>
          </a:p>
          <a:p>
            <a:pPr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         .                 .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lowchart: Magnetic Disk 3"/>
          <p:cNvSpPr>
            <a:spLocks noChangeAspect="1"/>
          </p:cNvSpPr>
          <p:nvPr/>
        </p:nvSpPr>
        <p:spPr>
          <a:xfrm>
            <a:off x="609600" y="411480"/>
            <a:ext cx="1127760" cy="7315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[1…*]</a:t>
            </a:r>
          </a:p>
          <a:p>
            <a:pPr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</a:t>
            </a: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[0..*]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6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8" name="Picture 7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676400"/>
            <a:ext cx="34290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[1…*]</a:t>
            </a:r>
          </a:p>
          <a:p>
            <a:pPr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</a:t>
            </a: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[0..*]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high-level product description information</a:t>
            </a:r>
          </a:p>
          <a:p>
            <a:pPr lvl="1"/>
            <a:r>
              <a:rPr lang="en-US" dirty="0" smtClean="0"/>
              <a:t>Unique identifier: “LID”</a:t>
            </a:r>
          </a:p>
          <a:p>
            <a:pPr lvl="2"/>
            <a:r>
              <a:rPr lang="en-US" dirty="0" smtClean="0"/>
              <a:t>Used to register product</a:t>
            </a:r>
          </a:p>
          <a:p>
            <a:pPr lvl="1"/>
            <a:r>
              <a:rPr lang="en-US" dirty="0" smtClean="0"/>
              <a:t>Version ID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err="1" smtClean="0"/>
              <a:t>Subject_Area</a:t>
            </a:r>
            <a:r>
              <a:rPr lang="en-US" dirty="0" smtClean="0"/>
              <a:t> [1]</a:t>
            </a:r>
          </a:p>
          <a:p>
            <a:pPr lvl="2"/>
            <a:r>
              <a:rPr lang="en-US" dirty="0" smtClean="0"/>
              <a:t>Human readable / searchable product keywords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6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8" name="Picture 7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2133600"/>
            <a:ext cx="388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lnSpc>
                <a:spcPct val="110000"/>
              </a:lnSpc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lnSpc>
                <a:spcPct val="110000"/>
              </a:lnSpc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lnSpc>
                <a:spcPct val="110000"/>
              </a:lnSpc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[1…*]</a:t>
            </a:r>
          </a:p>
          <a:p>
            <a:pPr>
              <a:lnSpc>
                <a:spcPct val="110000"/>
              </a:lnSpc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</a:t>
            </a:r>
            <a:r>
              <a:rPr lang="en-US" dirty="0" smtClean="0"/>
              <a:t>[1]</a:t>
            </a:r>
          </a:p>
          <a:p>
            <a:pPr>
              <a:lnSpc>
                <a:spcPct val="110000"/>
              </a:lnSpc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[0..*]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LID references to associated products</a:t>
            </a:r>
          </a:p>
          <a:p>
            <a:pPr lvl="1"/>
            <a:r>
              <a:rPr lang="en-US" dirty="0" smtClean="0"/>
              <a:t>Bibliographic reference [0…*]</a:t>
            </a:r>
          </a:p>
          <a:p>
            <a:pPr lvl="1"/>
            <a:r>
              <a:rPr lang="en-US" dirty="0" smtClean="0"/>
              <a:t>Observing system [1]</a:t>
            </a:r>
          </a:p>
          <a:p>
            <a:pPr lvl="2"/>
            <a:r>
              <a:rPr lang="en-US" dirty="0" smtClean="0"/>
              <a:t>Instrument host</a:t>
            </a:r>
          </a:p>
          <a:p>
            <a:pPr lvl="2"/>
            <a:r>
              <a:rPr lang="en-US" dirty="0" smtClean="0"/>
              <a:t>Instrument</a:t>
            </a:r>
          </a:p>
          <a:p>
            <a:pPr lvl="1"/>
            <a:r>
              <a:rPr lang="en-US" dirty="0" smtClean="0"/>
              <a:t>Other products [0]:</a:t>
            </a:r>
          </a:p>
          <a:p>
            <a:pPr lvl="2"/>
            <a:r>
              <a:rPr lang="en-US" dirty="0" smtClean="0"/>
              <a:t>Browse</a:t>
            </a:r>
          </a:p>
          <a:p>
            <a:pPr lvl="2"/>
            <a:r>
              <a:rPr lang="en-US" dirty="0" smtClean="0"/>
              <a:t>Calibration</a:t>
            </a:r>
          </a:p>
          <a:p>
            <a:pPr lvl="2"/>
            <a:r>
              <a:rPr lang="en-US" dirty="0" smtClean="0"/>
              <a:t>SPICE</a:t>
            </a:r>
          </a:p>
          <a:p>
            <a:pPr lvl="2"/>
            <a:r>
              <a:rPr lang="en-US" dirty="0" smtClean="0"/>
              <a:t>Target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6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8" name="Picture 7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2667000"/>
            <a:ext cx="3276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[1…*]</a:t>
            </a:r>
          </a:p>
          <a:p>
            <a:pPr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</a:t>
            </a: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[0..*]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Circumstances under which data were collected</a:t>
            </a:r>
          </a:p>
          <a:p>
            <a:pPr lvl="1"/>
            <a:r>
              <a:rPr lang="en-US" dirty="0" smtClean="0"/>
              <a:t>Start/stop time</a:t>
            </a:r>
          </a:p>
          <a:p>
            <a:pPr lvl="1"/>
            <a:r>
              <a:rPr lang="en-US" dirty="0" smtClean="0"/>
              <a:t>Other mission or node specific information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6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8" name="Picture 7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3124200"/>
            <a:ext cx="2362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</a:t>
            </a:r>
            <a:r>
              <a:rPr lang="en-US" dirty="0" smtClean="0"/>
              <a:t>1…*]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[0..*]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Information on the labeled files</a:t>
            </a:r>
          </a:p>
          <a:p>
            <a:pPr lvl="1"/>
            <a:r>
              <a:rPr lang="en-US" dirty="0" smtClean="0"/>
              <a:t>Creation time [0]</a:t>
            </a:r>
          </a:p>
          <a:p>
            <a:pPr lvl="1"/>
            <a:r>
              <a:rPr lang="en-US" dirty="0" smtClean="0"/>
              <a:t>File name [1]</a:t>
            </a:r>
          </a:p>
          <a:p>
            <a:pPr lvl="1"/>
            <a:r>
              <a:rPr lang="en-US" dirty="0" smtClean="0"/>
              <a:t>File size [0]</a:t>
            </a:r>
          </a:p>
          <a:p>
            <a:pPr lvl="1"/>
            <a:r>
              <a:rPr lang="en-US" dirty="0" smtClean="0"/>
              <a:t>Max record bytes [0]</a:t>
            </a:r>
          </a:p>
          <a:p>
            <a:pPr lvl="1"/>
            <a:r>
              <a:rPr lang="en-US" dirty="0" smtClean="0"/>
              <a:t>MD5 checksum [0]</a:t>
            </a:r>
          </a:p>
          <a:p>
            <a:pPr lvl="1"/>
            <a:r>
              <a:rPr lang="en-US" dirty="0" smtClean="0"/>
              <a:t>Records [0]</a:t>
            </a:r>
          </a:p>
          <a:p>
            <a:pPr lvl="1"/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6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8" name="Picture 7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3657600"/>
            <a:ext cx="2133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[1…*]</a:t>
            </a:r>
          </a:p>
          <a:p>
            <a:pPr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</a:t>
            </a: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[0..*]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structure info (for </a:t>
            </a:r>
            <a:r>
              <a:rPr lang="en-US" sz="2400" dirty="0" err="1" smtClean="0"/>
              <a:t>Product_Table_Character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Encoding type [1]</a:t>
            </a:r>
          </a:p>
          <a:p>
            <a:pPr lvl="1"/>
            <a:r>
              <a:rPr lang="en-US" sz="2000" dirty="0" smtClean="0"/>
              <a:t>Fields [1]</a:t>
            </a:r>
          </a:p>
          <a:p>
            <a:pPr lvl="1"/>
            <a:r>
              <a:rPr lang="en-US" sz="2000" dirty="0" smtClean="0"/>
              <a:t>Record bytes [1]</a:t>
            </a:r>
          </a:p>
          <a:p>
            <a:pPr lvl="1"/>
            <a:r>
              <a:rPr lang="en-US" sz="2000" dirty="0" smtClean="0"/>
              <a:t>Records [1]</a:t>
            </a:r>
            <a:endParaRPr lang="en-US" sz="2000" dirty="0" smtClean="0"/>
          </a:p>
          <a:p>
            <a:pPr lvl="1"/>
            <a:r>
              <a:rPr lang="en-US" sz="2000" dirty="0" smtClean="0"/>
              <a:t>Data location [1]</a:t>
            </a:r>
          </a:p>
          <a:p>
            <a:pPr lvl="1"/>
            <a:r>
              <a:rPr lang="en-US" sz="2000" dirty="0" smtClean="0"/>
              <a:t>Record structure info [1…*]</a:t>
            </a:r>
          </a:p>
          <a:p>
            <a:pPr lvl="2"/>
            <a:r>
              <a:rPr lang="en-US" sz="1800" dirty="0" smtClean="0"/>
              <a:t>Field info [1…*]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6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8" name="Picture 7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4648200"/>
            <a:ext cx="838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191000"/>
            <a:ext cx="3200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[1…*]</a:t>
            </a:r>
          </a:p>
          <a:p>
            <a:pPr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</a:t>
            </a: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[0..*]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Allows inclusion of additional data objects (e.g. header)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6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8" name="Picture 7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Model to Label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172200" y="2743200"/>
            <a:ext cx="2133600" cy="22860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25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26" name="Picture 25" descr="sun_clipart_9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0600" y="2971800"/>
            <a:ext cx="1905000" cy="1905000"/>
            <a:chOff x="914400" y="4495800"/>
            <a:chExt cx="1905000" cy="1905000"/>
          </a:xfrm>
        </p:grpSpPr>
        <p:pic>
          <p:nvPicPr>
            <p:cNvPr id="8" name="Picture 7" descr="sun_clipart_9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495800"/>
              <a:ext cx="1905000" cy="190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74535" y="5263634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62400" y="3505200"/>
            <a:ext cx="1219200" cy="7620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0" name="Flowchart: Magnetic Disk 29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33800" y="52578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SCHEMA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216779" y="5257800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MODEL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629400" y="52578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LABEL</a:t>
            </a:r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2057400" y="2971800"/>
            <a:ext cx="2057400" cy="762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905000" y="4038600"/>
            <a:ext cx="2209800" cy="762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53000" y="4038600"/>
            <a:ext cx="2133600" cy="838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953000" y="2743200"/>
            <a:ext cx="2286000" cy="9144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http://pds.nasa.gov/schema/pds4/generic/common</a:t>
            </a:r>
            <a:endParaRPr lang="en-US" sz="22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00600"/>
          </a:xfrm>
        </p:spPr>
        <p:txBody>
          <a:bodyPr numCol="3">
            <a:noAutofit/>
          </a:bodyPr>
          <a:lstStyle/>
          <a:p>
            <a:pPr>
              <a:buNone/>
            </a:pPr>
            <a:r>
              <a:rPr lang="en-US" sz="1300" dirty="0" smtClean="0">
                <a:hlinkClick r:id="rId2"/>
              </a:rPr>
              <a:t>Archive_Bundle_0200B.xsd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"/>
              </a:rPr>
              <a:t>Base_Types_0200d.xsd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"/>
              </a:rPr>
              <a:t>Collection_Browse_0200d.xsd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"/>
              </a:rPr>
              <a:t>Collection_Calibration_0200d.xsd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6"/>
              </a:rPr>
              <a:t>Collection_Context_0200d.xsd</a:t>
            </a:r>
            <a:r>
              <a:rPr lang="en-US" sz="1300" dirty="0" smtClean="0"/>
              <a:t> </a:t>
            </a:r>
          </a:p>
          <a:p>
            <a:pPr>
              <a:buNone/>
            </a:pPr>
            <a:r>
              <a:rPr lang="en-US" sz="1300" dirty="0" smtClean="0">
                <a:hlinkClick r:id="rId7"/>
              </a:rPr>
              <a:t>Collection_Data_0200d.xsd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8"/>
              </a:rPr>
              <a:t>Collection_Document_0200d.xsd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9"/>
              </a:rPr>
              <a:t>Collection_Generic_0200d.xsd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0"/>
              </a:rPr>
              <a:t>Collection_Miscellaneous_0200d.xsd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1"/>
              </a:rPr>
              <a:t>Collection_SPICE_0200d.xsd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2"/>
              </a:rPr>
              <a:t>Collection_Secondary_0200d.xsd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3"/>
              </a:rPr>
              <a:t>Collection_XML_Schema_0200d.xsd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4"/>
              </a:rPr>
              <a:t>Data_Dict_commpds3_0200d.xsd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5"/>
              </a:rPr>
              <a:t>Delivery_Manifest_0200d.xsd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6"/>
              </a:rPr>
              <a:t>Extended_Types_0200d.xsd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7"/>
              </a:rPr>
              <a:t>Header_0200d.xsd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8"/>
              </a:rPr>
              <a:t>Image_3D_0200d.xsd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9"/>
              </a:rPr>
              <a:t>Image_Grayscale_0200d.xsd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0"/>
              </a:rPr>
              <a:t>Local_DD_0200d.xsd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1"/>
              </a:rPr>
              <a:t>Product_Browse_0200d.xsd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2"/>
              </a:rPr>
              <a:t>Product_Bundle_0200d.xsd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3"/>
              </a:rPr>
              <a:t>Product_Document_0200d.xsd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4"/>
              </a:rPr>
              <a:t>Product_Element_Definition_0200d.xsd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5"/>
              </a:rPr>
              <a:t>Product_Generic_0200d.xsd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6"/>
              </a:rPr>
              <a:t>Product_Image_Grayscale_0200d.xsd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7"/>
              </a:rPr>
              <a:t>Product_Instrument_0200d.xsd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8"/>
              </a:rPr>
              <a:t>Product_Instrument_Host_0200d.xsd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9"/>
              </a:rPr>
              <a:t>Product_Investigation_0200d.xsd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0"/>
              </a:rPr>
              <a:t>Product_Mission_0200d.xsd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1"/>
              </a:rPr>
              <a:t>Product_Node_0200d.xsd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2"/>
              </a:rPr>
              <a:t>Product_PDS_Affiliate_0200d.xsd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3"/>
              </a:rPr>
              <a:t>Product_PDS_Guest_0200d.xsd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4"/>
              </a:rPr>
              <a:t>Product_Resource_0200d.xsd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5"/>
              </a:rPr>
              <a:t>Product_SPICE_Kernel_Binary_0200d.xsd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6"/>
              </a:rPr>
              <a:t>Product_SPICE_Kernel_Text_0200d.xsd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7"/>
              </a:rPr>
              <a:t>Product_Stream_Delimited_0200d.xsd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8"/>
              </a:rPr>
              <a:t>Product_Table_Binary_0200d.xsd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9"/>
              </a:rPr>
              <a:t>Product_Table_Binary_Grouped_0200d.xsd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solidFill>
                  <a:srgbClr val="FFFF00"/>
                </a:solidFill>
                <a:hlinkClick r:id="rId40"/>
              </a:rPr>
              <a:t>Product_Table_Character_0200d.xsd</a:t>
            </a:r>
            <a:endParaRPr lang="en-US" sz="13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300" dirty="0" smtClean="0">
                <a:hlinkClick r:id="rId41"/>
              </a:rPr>
              <a:t>Product_Table_Character_Grouped_0200d.xsd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2"/>
              </a:rPr>
              <a:t>Product_Target_0200d.xsd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3"/>
              </a:rPr>
              <a:t>Product_Text_File_0200d.xsd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4"/>
              </a:rPr>
              <a:t>Product_Thumbnail_0200d.xsd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5"/>
              </a:rPr>
              <a:t>Product_XML_Schema_0200d.xsd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6"/>
              </a:rPr>
              <a:t>Product_Zipped_0200d.xsd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7"/>
              </a:rPr>
              <a:t>SPICE_Kernel_Binary_0200d.xsd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8"/>
              </a:rPr>
              <a:t>SPICE_Kernel_Text_0200d.xsd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9"/>
              </a:rPr>
              <a:t>Schema_0200d.zip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0"/>
              </a:rPr>
              <a:t>Spectrum_2D_0200d.xsd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1"/>
              </a:rPr>
              <a:t>Spectrum_3D_0200d.xsd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2"/>
              </a:rPr>
              <a:t>Stream_Delimited_0200d.xsd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3"/>
              </a:rPr>
              <a:t>Table_Binary_0200d.xsd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4"/>
              </a:rPr>
              <a:t>Table_Character_0200d.xsd</a:t>
            </a:r>
            <a:endParaRPr lang="en-US" sz="13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6" name="Flowchart: Magnetic Disk 5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4953000"/>
            <a:ext cx="19050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1600200"/>
            <a:ext cx="25146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181600"/>
            <a:ext cx="13716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905000"/>
            <a:ext cx="16002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http://pds.nasa.gov/schema/pds4/generic/common</a:t>
            </a:r>
            <a:endParaRPr lang="en-US" sz="22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00600"/>
          </a:xfrm>
        </p:spPr>
        <p:txBody>
          <a:bodyPr numCol="3">
            <a:noAutofit/>
          </a:bodyPr>
          <a:lstStyle/>
          <a:p>
            <a:pPr>
              <a:buNone/>
            </a:pPr>
            <a:r>
              <a:rPr lang="en-US" sz="1300" dirty="0" smtClean="0">
                <a:hlinkClick r:id="rId2"/>
              </a:rPr>
              <a:t>Archive_Bundle_0200B.xsd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"/>
              </a:rPr>
              <a:t>Base_Types_0200d.xsd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"/>
              </a:rPr>
              <a:t>Collection_Browse_0200d.xsd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"/>
              </a:rPr>
              <a:t>Collection_Calibration_0200d.xsd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6"/>
              </a:rPr>
              <a:t>Collection_Context_0200d.xsd</a:t>
            </a:r>
            <a:r>
              <a:rPr lang="en-US" sz="1300" dirty="0" smtClean="0"/>
              <a:t> </a:t>
            </a:r>
          </a:p>
          <a:p>
            <a:pPr>
              <a:buNone/>
            </a:pPr>
            <a:r>
              <a:rPr lang="en-US" sz="1300" dirty="0" smtClean="0">
                <a:hlinkClick r:id="rId7"/>
              </a:rPr>
              <a:t>Collection_Data_0200d.xsd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8"/>
              </a:rPr>
              <a:t>Collection_Document_0200d.xsd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9"/>
              </a:rPr>
              <a:t>Collection_Generic_0200d.xsd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0"/>
              </a:rPr>
              <a:t>Collection_Miscellaneous_0200d.xsd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1"/>
              </a:rPr>
              <a:t>Collection_SPICE_0200d.xsd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2"/>
              </a:rPr>
              <a:t>Collection_Secondary_0200d.xsd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3"/>
              </a:rPr>
              <a:t>Collection_XML_Schema_0200d.xsd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4"/>
              </a:rPr>
              <a:t>Data_Dict_commpds3_0200d.xsd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5"/>
              </a:rPr>
              <a:t>Delivery_Manifest_0200d.xsd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6"/>
              </a:rPr>
              <a:t>Extended_Types_0200d.xsd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7"/>
              </a:rPr>
              <a:t>Header_0200d.xsd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8"/>
              </a:rPr>
              <a:t>Image_3D_0200d.xsd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19"/>
              </a:rPr>
              <a:t>Image_Grayscale_0200d.xsd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0"/>
              </a:rPr>
              <a:t>Local_DD_0200d.xsd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1"/>
              </a:rPr>
              <a:t>Product_Browse_0200d.xsd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2"/>
              </a:rPr>
              <a:t>Product_Bundle_0200d.xsd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3"/>
              </a:rPr>
              <a:t>Product_Document_0200d.xsd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4"/>
              </a:rPr>
              <a:t>Product_Element_Definition_0200d.xsd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5"/>
              </a:rPr>
              <a:t>Product_Generic_0200d.xsd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6"/>
              </a:rPr>
              <a:t>Product_Image_Grayscale_0200d.xsd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7"/>
              </a:rPr>
              <a:t>Product_Instrument_0200d.xsd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8"/>
              </a:rPr>
              <a:t>Product_Instrument_Host_0200d.xsd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29"/>
              </a:rPr>
              <a:t>Product_Investigation_0200d.xsd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0"/>
              </a:rPr>
              <a:t>Product_Mission_0200d.xsd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1"/>
              </a:rPr>
              <a:t>Product_Node_0200d.xsd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2"/>
              </a:rPr>
              <a:t>Product_PDS_Affiliate_0200d.xsd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3"/>
              </a:rPr>
              <a:t>Product_PDS_Guest_0200d.xsd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4"/>
              </a:rPr>
              <a:t>Product_Resource_0200d.xsd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5"/>
              </a:rPr>
              <a:t>Product_SPICE_Kernel_Binary_0200d.xsd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6"/>
              </a:rPr>
              <a:t>Product_SPICE_Kernel_Text_0200d.xsd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7"/>
              </a:rPr>
              <a:t>Product_Stream_Delimited_0200d.xsd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8"/>
              </a:rPr>
              <a:t>Product_Table_Binary_0200d.xsd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39"/>
              </a:rPr>
              <a:t>Product_Table_Binary_Grouped_0200d.xsd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0"/>
              </a:rPr>
              <a:t>Product_Table_Character_0200d.xsd</a:t>
            </a:r>
          </a:p>
          <a:p>
            <a:pPr>
              <a:buNone/>
            </a:pPr>
            <a:r>
              <a:rPr lang="en-US" sz="1300" dirty="0" smtClean="0">
                <a:hlinkClick r:id="rId41"/>
              </a:rPr>
              <a:t>Product_Table_Character_Grouped_0200d.xsd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2"/>
              </a:rPr>
              <a:t>Product_Target_0200d.xsd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3"/>
              </a:rPr>
              <a:t>Product_Text_File_0200d.xsd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4"/>
              </a:rPr>
              <a:t>Product_Thumbnail_0200d.xsd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5"/>
              </a:rPr>
              <a:t>Product_XML_Schema_0200d.xsd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6"/>
              </a:rPr>
              <a:t>Product_Zipped_0200d.xsd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7"/>
              </a:rPr>
              <a:t>SPICE_Kernel_Binary_0200d.xsd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8"/>
              </a:rPr>
              <a:t>SPICE_Kernel_Text_0200d.xsd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49"/>
              </a:rPr>
              <a:t>Schema_0200d.zip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0"/>
              </a:rPr>
              <a:t>Spectrum_2D_0200d.xsd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1"/>
              </a:rPr>
              <a:t>Spectrum_3D_0200d.xsd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2"/>
              </a:rPr>
              <a:t>Stream_Delimited_0200d.xsd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3"/>
              </a:rPr>
              <a:t>Table_Binary_0200d.xsd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>
                <a:hlinkClick r:id="rId54"/>
              </a:rPr>
              <a:t>Table_Character_0200d.xsd</a:t>
            </a:r>
            <a:endParaRPr lang="en-US" sz="13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0" name="Flowchart: Magnetic Disk 9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Generic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Base_Types_0200d.xsd</a:t>
            </a:r>
            <a:r>
              <a:rPr lang="en-US" dirty="0" smtClean="0"/>
              <a:t> – class and element </a:t>
            </a:r>
            <a:r>
              <a:rPr lang="en-US" dirty="0" smtClean="0"/>
              <a:t>definitions, standard values, value format, valid range, etc.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Extended_Types_0200d.xsd</a:t>
            </a:r>
            <a:r>
              <a:rPr lang="en-US" dirty="0" smtClean="0"/>
              <a:t> – class and element </a:t>
            </a:r>
            <a:r>
              <a:rPr lang="en-US" dirty="0" smtClean="0"/>
              <a:t>definitions</a:t>
            </a:r>
            <a:r>
              <a:rPr lang="en-US" dirty="0" smtClean="0"/>
              <a:t>, </a:t>
            </a:r>
            <a:r>
              <a:rPr lang="en-US" dirty="0" smtClean="0"/>
              <a:t>standard values, value format, valid range, etc.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Header_0200d.xsd</a:t>
            </a:r>
            <a:r>
              <a:rPr lang="en-US" dirty="0" smtClean="0"/>
              <a:t> – header description class</a:t>
            </a:r>
          </a:p>
          <a:p>
            <a:r>
              <a:rPr lang="en-US" dirty="0" smtClean="0">
                <a:hlinkClick r:id="rId5"/>
              </a:rPr>
              <a:t>Product_Table_Character_0200d.xsd </a:t>
            </a:r>
            <a:r>
              <a:rPr lang="en-US" dirty="0" smtClean="0"/>
              <a:t>– ASCII table description class</a:t>
            </a:r>
            <a:endParaRPr lang="en-US" dirty="0" smtClean="0">
              <a:hlinkClick r:id="rId5"/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" name="Flowchart: Magnetic Disk 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Creating a Tailored Schema:</a:t>
            </a:r>
            <a:br>
              <a:rPr lang="en-US" sz="4000" dirty="0" smtClean="0"/>
            </a:br>
            <a:r>
              <a:rPr lang="en-US" sz="4000" dirty="0" smtClean="0"/>
              <a:t> Tools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editor</a:t>
            </a:r>
          </a:p>
          <a:p>
            <a:pPr lvl="1"/>
            <a:r>
              <a:rPr lang="en-US" dirty="0" smtClean="0"/>
              <a:t>Allows immediate validate of schema</a:t>
            </a:r>
          </a:p>
          <a:p>
            <a:pPr lvl="1"/>
            <a:r>
              <a:rPr lang="en-US" dirty="0" smtClean="0"/>
              <a:t>A lot of options (including free versions):</a:t>
            </a:r>
          </a:p>
          <a:p>
            <a:pPr lvl="2"/>
            <a:r>
              <a:rPr lang="en-US" dirty="0" smtClean="0"/>
              <a:t>Eclipse</a:t>
            </a:r>
          </a:p>
          <a:p>
            <a:pPr lvl="2"/>
            <a:r>
              <a:rPr lang="en-US" dirty="0" smtClean="0"/>
              <a:t>Oxygen</a:t>
            </a:r>
          </a:p>
          <a:p>
            <a:pPr lvl="2"/>
            <a:r>
              <a:rPr lang="en-US" dirty="0" err="1" smtClean="0"/>
              <a:t>Editix</a:t>
            </a:r>
            <a:endParaRPr lang="en-US" dirty="0" smtClean="0"/>
          </a:p>
          <a:p>
            <a:r>
              <a:rPr lang="en-US" dirty="0" smtClean="0"/>
              <a:t>Text Editor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" name="Flowchart: Magnetic Disk 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Tailored Schema:</a:t>
            </a:r>
            <a:br>
              <a:rPr lang="en-US" dirty="0" smtClean="0"/>
            </a:b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Generic Schema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[1…*]</a:t>
            </a:r>
          </a:p>
          <a:p>
            <a:pPr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[0..*]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Tailored Schema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Identification_Area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Cross_Reference_Area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Observation_Area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File_Area</a:t>
            </a:r>
            <a:r>
              <a:rPr lang="en-US" dirty="0" smtClean="0"/>
              <a:t> [1…*]</a:t>
            </a:r>
          </a:p>
          <a:p>
            <a:pPr>
              <a:buNone/>
            </a:pPr>
            <a:r>
              <a:rPr lang="en-US" dirty="0" err="1" smtClean="0"/>
              <a:t>Data_Area</a:t>
            </a:r>
            <a:r>
              <a:rPr lang="en-US" dirty="0" smtClean="0"/>
              <a:t> [1]</a:t>
            </a:r>
          </a:p>
          <a:p>
            <a:pPr>
              <a:buNone/>
            </a:pPr>
            <a:r>
              <a:rPr lang="en-US" dirty="0" err="1" smtClean="0"/>
              <a:t>Data_Area_Alternate</a:t>
            </a:r>
            <a:r>
              <a:rPr lang="en-US" dirty="0" smtClean="0"/>
              <a:t> 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]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Header [1]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9" name="Flowchart: Magnetic Disk 8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Blank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Tools:</a:t>
            </a:r>
          </a:p>
          <a:p>
            <a:pPr lvl="1"/>
            <a:r>
              <a:rPr lang="en-US" dirty="0" smtClean="0"/>
              <a:t>XML </a:t>
            </a:r>
            <a:r>
              <a:rPr lang="en-US" dirty="0" smtClean="0"/>
              <a:t>editor</a:t>
            </a:r>
          </a:p>
          <a:p>
            <a:pPr lvl="2"/>
            <a:r>
              <a:rPr lang="en-US" dirty="0" smtClean="0"/>
              <a:t>Much simpler to convert schema to XML</a:t>
            </a:r>
          </a:p>
          <a:p>
            <a:pPr lvl="2"/>
            <a:r>
              <a:rPr lang="en-US" dirty="0" smtClean="0"/>
              <a:t>Allows immediate validation of XML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XML editor</a:t>
            </a:r>
          </a:p>
          <a:p>
            <a:pPr lvl="2"/>
            <a:r>
              <a:rPr lang="en-US" dirty="0" smtClean="0"/>
              <a:t>Push a button</a:t>
            </a:r>
          </a:p>
          <a:p>
            <a:pPr lvl="2"/>
            <a:r>
              <a:rPr lang="en-US" dirty="0" smtClean="0"/>
              <a:t>XML editor behavior will vary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8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10" name="Picture 9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Backup Slides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</a:t>
            </a:r>
            <a:r>
              <a:rPr lang="en-US" dirty="0" smtClean="0"/>
              <a:t>Tailored Schema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 &lt;</a:t>
            </a:r>
            <a:r>
              <a:rPr lang="en-US" sz="1800" b="1" dirty="0" err="1" smtClean="0"/>
              <a:t>xsd:complexType</a:t>
            </a:r>
            <a:r>
              <a:rPr lang="en-US" sz="1800" b="1" dirty="0" smtClean="0"/>
              <a:t> name="</a:t>
            </a:r>
            <a:r>
              <a:rPr lang="en-US" sz="1800" b="1" dirty="0" err="1" smtClean="0"/>
              <a:t>Data_Area_Alternate_Type</a:t>
            </a:r>
            <a:r>
              <a:rPr lang="en-US" sz="1800" b="1" dirty="0" smtClean="0"/>
              <a:t>"&gt;</a:t>
            </a:r>
          </a:p>
          <a:p>
            <a:pPr>
              <a:buNone/>
            </a:pPr>
            <a:r>
              <a:rPr lang="en-US" sz="1800" b="1" dirty="0" smtClean="0"/>
              <a:t>    &lt;</a:t>
            </a:r>
            <a:r>
              <a:rPr lang="en-US" sz="1800" b="1" dirty="0" err="1" smtClean="0"/>
              <a:t>xsd:sequence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</a:t>
            </a:r>
            <a:r>
              <a:rPr lang="en-US" sz="1800" b="1" dirty="0" err="1" smtClean="0"/>
              <a:t>xsd:annotation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  &lt;</a:t>
            </a:r>
            <a:r>
              <a:rPr lang="en-US" sz="1800" b="1" dirty="0" err="1" smtClean="0"/>
              <a:t>xsd:documentation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    The Data Area Alternate allows the inclusion of any Data Object Description.</a:t>
            </a:r>
          </a:p>
          <a:p>
            <a:pPr>
              <a:buNone/>
            </a:pPr>
            <a:r>
              <a:rPr lang="en-US" sz="1800" b="1" dirty="0" smtClean="0"/>
              <a:t>        &lt;/</a:t>
            </a:r>
            <a:r>
              <a:rPr lang="en-US" sz="1800" b="1" dirty="0" err="1" smtClean="0"/>
              <a:t>xsd:documentation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&lt;/</a:t>
            </a:r>
            <a:r>
              <a:rPr lang="en-US" sz="1800" b="1" dirty="0" err="1" smtClean="0"/>
              <a:t>xsd:annotation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&lt;!-- When creating a specific XML schema, remove the '</a:t>
            </a:r>
            <a:r>
              <a:rPr lang="en-US" sz="1800" b="1" dirty="0" err="1" smtClean="0"/>
              <a:t>xsd:any</a:t>
            </a:r>
            <a:r>
              <a:rPr lang="en-US" sz="1800" b="1" dirty="0" smtClean="0"/>
              <a:t>' element. You may insert any described data object, one or more times. --&gt;</a:t>
            </a:r>
          </a:p>
          <a:p>
            <a:pPr>
              <a:buNone/>
            </a:pPr>
            <a:r>
              <a:rPr lang="en-US" sz="1800" b="1" dirty="0" smtClean="0"/>
              <a:t>      &lt;</a:t>
            </a:r>
            <a:r>
              <a:rPr lang="en-US" sz="1800" b="1" dirty="0" err="1" smtClean="0"/>
              <a:t>xsd:any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minOccurs</a:t>
            </a:r>
            <a:r>
              <a:rPr lang="en-US" sz="1800" b="1" dirty="0" smtClean="0"/>
              <a:t>="0"/&gt;</a:t>
            </a:r>
          </a:p>
          <a:p>
            <a:pPr>
              <a:buNone/>
            </a:pPr>
            <a:r>
              <a:rPr lang="en-US" sz="1800" b="1" dirty="0" smtClean="0"/>
              <a:t>      &lt;!-- &lt;</a:t>
            </a:r>
            <a:r>
              <a:rPr lang="en-US" sz="1800" b="1" dirty="0" err="1" smtClean="0"/>
              <a:t>xsd:element</a:t>
            </a:r>
            <a:r>
              <a:rPr lang="en-US" sz="1800" b="1" dirty="0" smtClean="0"/>
              <a:t> name="</a:t>
            </a:r>
            <a:r>
              <a:rPr lang="en-US" sz="1800" b="1" dirty="0" err="1" smtClean="0"/>
              <a:t>Any_Data_Object</a:t>
            </a:r>
            <a:r>
              <a:rPr lang="en-US" sz="1800" b="1" dirty="0" smtClean="0"/>
              <a:t>" type="</a:t>
            </a:r>
            <a:r>
              <a:rPr lang="en-US" sz="1800" b="1" dirty="0" err="1" smtClean="0"/>
              <a:t>pds:Any_Data_Object_Type</a:t>
            </a:r>
            <a:r>
              <a:rPr lang="en-US" sz="1800" b="1" dirty="0" smtClean="0"/>
              <a:t>" </a:t>
            </a:r>
            <a:r>
              <a:rPr lang="en-US" sz="1800" b="1" dirty="0" err="1" smtClean="0"/>
              <a:t>minOccurs</a:t>
            </a:r>
            <a:r>
              <a:rPr lang="en-US" sz="1800" b="1" dirty="0" smtClean="0"/>
              <a:t>="0" </a:t>
            </a:r>
            <a:r>
              <a:rPr lang="en-US" sz="1800" b="1" dirty="0" err="1" smtClean="0"/>
              <a:t>maxOccurs</a:t>
            </a:r>
            <a:r>
              <a:rPr lang="en-US" sz="1800" b="1" dirty="0" smtClean="0"/>
              <a:t>="unbounded"&gt; &lt;/</a:t>
            </a:r>
            <a:r>
              <a:rPr lang="en-US" sz="1800" b="1" dirty="0" err="1" smtClean="0"/>
              <a:t>xsd:element</a:t>
            </a:r>
            <a:r>
              <a:rPr lang="en-US" sz="1800" b="1" dirty="0" smtClean="0"/>
              <a:t>&gt; --&gt;</a:t>
            </a:r>
          </a:p>
          <a:p>
            <a:pPr>
              <a:buNone/>
            </a:pPr>
            <a:r>
              <a:rPr lang="en-US" sz="1800" b="1" dirty="0" smtClean="0"/>
              <a:t>    &lt;/</a:t>
            </a:r>
            <a:r>
              <a:rPr lang="en-US" sz="1800" b="1" dirty="0" err="1" smtClean="0"/>
              <a:t>xsd:sequence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&lt;/</a:t>
            </a:r>
            <a:r>
              <a:rPr lang="en-US" sz="1800" b="1" dirty="0" err="1" smtClean="0"/>
              <a:t>xsd:complexType</a:t>
            </a:r>
            <a:r>
              <a:rPr lang="en-US" sz="1800" b="1" dirty="0" smtClean="0"/>
              <a:t>&gt;</a:t>
            </a:r>
            <a:endParaRPr lang="en-US" sz="1800" b="1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" name="Flowchart: Magnetic Disk 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</a:t>
            </a:r>
            <a:r>
              <a:rPr lang="en-US" dirty="0" smtClean="0"/>
              <a:t>Tailored Schema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 &lt;</a:t>
            </a:r>
            <a:r>
              <a:rPr lang="en-US" sz="1800" b="1" dirty="0" err="1" smtClean="0"/>
              <a:t>xsd:complexType</a:t>
            </a:r>
            <a:r>
              <a:rPr lang="en-US" sz="1800" b="1" dirty="0" smtClean="0"/>
              <a:t> name="</a:t>
            </a:r>
            <a:r>
              <a:rPr lang="en-US" sz="1800" b="1" dirty="0" err="1" smtClean="0"/>
              <a:t>Data_Area_Alternate_Type</a:t>
            </a:r>
            <a:r>
              <a:rPr lang="en-US" sz="1800" b="1" dirty="0" smtClean="0"/>
              <a:t>"&gt;</a:t>
            </a:r>
          </a:p>
          <a:p>
            <a:pPr>
              <a:buNone/>
            </a:pPr>
            <a:r>
              <a:rPr lang="en-US" sz="1800" b="1" dirty="0" smtClean="0"/>
              <a:t>    &lt;</a:t>
            </a:r>
            <a:r>
              <a:rPr lang="en-US" sz="1800" b="1" dirty="0" err="1" smtClean="0"/>
              <a:t>xsd:sequence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</a:t>
            </a:r>
            <a:r>
              <a:rPr lang="en-US" sz="1800" b="1" dirty="0" err="1" smtClean="0"/>
              <a:t>xsd:annotation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  &lt;</a:t>
            </a:r>
            <a:r>
              <a:rPr lang="en-US" sz="1800" b="1" dirty="0" err="1" smtClean="0"/>
              <a:t>xsd:documentation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    The Data Area Alternate allows the inclusion of any Data Object Description.</a:t>
            </a:r>
          </a:p>
          <a:p>
            <a:pPr>
              <a:buNone/>
            </a:pPr>
            <a:r>
              <a:rPr lang="en-US" sz="1800" b="1" dirty="0" smtClean="0"/>
              <a:t>        &lt;/</a:t>
            </a:r>
            <a:r>
              <a:rPr lang="en-US" sz="1800" b="1" dirty="0" err="1" smtClean="0"/>
              <a:t>xsd:documentation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&lt;/</a:t>
            </a:r>
            <a:r>
              <a:rPr lang="en-US" sz="1800" b="1" dirty="0" err="1" smtClean="0"/>
              <a:t>xsd:annotation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&lt;!-- When creating a specific XML schema, remove the '</a:t>
            </a:r>
            <a:r>
              <a:rPr lang="en-US" sz="1800" b="1" dirty="0" err="1" smtClean="0"/>
              <a:t>xsd:any</a:t>
            </a:r>
            <a:r>
              <a:rPr lang="en-US" sz="1800" b="1" dirty="0" smtClean="0"/>
              <a:t>' element. You may insert any described data object, one or more times. --&gt;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&lt;</a:t>
            </a:r>
            <a:r>
              <a:rPr lang="en-US" sz="1800" b="1" dirty="0" err="1" smtClean="0">
                <a:solidFill>
                  <a:srgbClr val="FF0000"/>
                </a:solidFill>
              </a:rPr>
              <a:t>xsd:any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minOccurs</a:t>
            </a:r>
            <a:r>
              <a:rPr lang="en-US" sz="1800" b="1" dirty="0" smtClean="0">
                <a:solidFill>
                  <a:srgbClr val="FF0000"/>
                </a:solidFill>
              </a:rPr>
              <a:t>="0"/&gt;</a:t>
            </a:r>
          </a:p>
          <a:p>
            <a:pPr>
              <a:buNone/>
            </a:pPr>
            <a:r>
              <a:rPr lang="en-US" sz="1800" b="1" dirty="0" smtClean="0"/>
              <a:t>      &lt;!-- &lt;</a:t>
            </a:r>
            <a:r>
              <a:rPr lang="en-US" sz="1800" b="1" dirty="0" err="1" smtClean="0"/>
              <a:t>xsd:element</a:t>
            </a:r>
            <a:r>
              <a:rPr lang="en-US" sz="1800" b="1" dirty="0" smtClean="0"/>
              <a:t> name="</a:t>
            </a:r>
            <a:r>
              <a:rPr lang="en-US" sz="1800" b="1" dirty="0" err="1" smtClean="0"/>
              <a:t>Any_Data_Object</a:t>
            </a:r>
            <a:r>
              <a:rPr lang="en-US" sz="1800" b="1" dirty="0" smtClean="0"/>
              <a:t>" type="</a:t>
            </a:r>
            <a:r>
              <a:rPr lang="en-US" sz="1800" b="1" dirty="0" err="1" smtClean="0"/>
              <a:t>pds:Any_Data_Object_Type</a:t>
            </a:r>
            <a:r>
              <a:rPr lang="en-US" sz="1800" b="1" dirty="0" smtClean="0"/>
              <a:t>" </a:t>
            </a:r>
            <a:r>
              <a:rPr lang="en-US" sz="1800" b="1" dirty="0" err="1" smtClean="0"/>
              <a:t>minOccurs</a:t>
            </a:r>
            <a:r>
              <a:rPr lang="en-US" sz="1800" b="1" dirty="0" smtClean="0"/>
              <a:t>="0" </a:t>
            </a:r>
            <a:r>
              <a:rPr lang="en-US" sz="1800" b="1" dirty="0" err="1" smtClean="0"/>
              <a:t>maxOccurs</a:t>
            </a:r>
            <a:r>
              <a:rPr lang="en-US" sz="1800" b="1" dirty="0" smtClean="0"/>
              <a:t>="unbounded"&gt; &lt;/</a:t>
            </a:r>
            <a:r>
              <a:rPr lang="en-US" sz="1800" b="1" dirty="0" err="1" smtClean="0"/>
              <a:t>xsd:element</a:t>
            </a:r>
            <a:r>
              <a:rPr lang="en-US" sz="1800" b="1" dirty="0" smtClean="0"/>
              <a:t>&gt; --&gt;</a:t>
            </a:r>
          </a:p>
          <a:p>
            <a:pPr>
              <a:buNone/>
            </a:pPr>
            <a:r>
              <a:rPr lang="en-US" sz="1800" b="1" dirty="0" smtClean="0"/>
              <a:t>    &lt;/</a:t>
            </a:r>
            <a:r>
              <a:rPr lang="en-US" sz="1800" b="1" dirty="0" err="1" smtClean="0"/>
              <a:t>xsd:sequence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&lt;/</a:t>
            </a:r>
            <a:r>
              <a:rPr lang="en-US" sz="1800" b="1" dirty="0" err="1" smtClean="0"/>
              <a:t>xsd:complexType</a:t>
            </a:r>
            <a:r>
              <a:rPr lang="en-US" sz="1800" b="1" dirty="0" smtClean="0"/>
              <a:t>&gt;</a:t>
            </a:r>
            <a:endParaRPr lang="en-US" sz="1800" b="1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" name="Flowchart: Magnetic Disk 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</a:t>
            </a:r>
            <a:r>
              <a:rPr lang="en-US" dirty="0" smtClean="0"/>
              <a:t>Tailored Schema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 &lt;</a:t>
            </a:r>
            <a:r>
              <a:rPr lang="en-US" sz="1800" b="1" dirty="0" err="1" smtClean="0"/>
              <a:t>xsd:complexType</a:t>
            </a:r>
            <a:r>
              <a:rPr lang="en-US" sz="1800" b="1" dirty="0" smtClean="0"/>
              <a:t> name="</a:t>
            </a:r>
            <a:r>
              <a:rPr lang="en-US" sz="1800" b="1" dirty="0" err="1" smtClean="0"/>
              <a:t>Data_Area_Alternate_Type</a:t>
            </a:r>
            <a:r>
              <a:rPr lang="en-US" sz="1800" b="1" dirty="0" smtClean="0"/>
              <a:t>"&gt;</a:t>
            </a:r>
          </a:p>
          <a:p>
            <a:pPr>
              <a:buNone/>
            </a:pPr>
            <a:r>
              <a:rPr lang="en-US" sz="1800" b="1" dirty="0" smtClean="0"/>
              <a:t>    &lt;</a:t>
            </a:r>
            <a:r>
              <a:rPr lang="en-US" sz="1800" b="1" dirty="0" err="1" smtClean="0"/>
              <a:t>xsd:sequence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</a:t>
            </a:r>
            <a:r>
              <a:rPr lang="en-US" sz="1800" b="1" dirty="0" err="1" smtClean="0"/>
              <a:t>xsd:annotation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  &lt;</a:t>
            </a:r>
            <a:r>
              <a:rPr lang="en-US" sz="1800" b="1" dirty="0" err="1" smtClean="0"/>
              <a:t>xsd:documentation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    The Data Area Alternate allows the inclusion of any Data Object Description.</a:t>
            </a:r>
          </a:p>
          <a:p>
            <a:pPr>
              <a:buNone/>
            </a:pPr>
            <a:r>
              <a:rPr lang="en-US" sz="1800" b="1" dirty="0" smtClean="0"/>
              <a:t>        &lt;/</a:t>
            </a:r>
            <a:r>
              <a:rPr lang="en-US" sz="1800" b="1" dirty="0" err="1" smtClean="0"/>
              <a:t>xsd:documentation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&lt;/</a:t>
            </a:r>
            <a:r>
              <a:rPr lang="en-US" sz="1800" b="1" dirty="0" err="1" smtClean="0"/>
              <a:t>xsd:annotation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&lt;!-- When creating a specific XML schema, remove the '</a:t>
            </a:r>
            <a:r>
              <a:rPr lang="en-US" sz="1800" b="1" dirty="0" err="1" smtClean="0"/>
              <a:t>xsd:any</a:t>
            </a:r>
            <a:r>
              <a:rPr lang="en-US" sz="1800" b="1" dirty="0" smtClean="0"/>
              <a:t>' element. You may insert any described data object, one or more times. --&gt;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&lt;</a:t>
            </a:r>
            <a:r>
              <a:rPr lang="en-US" sz="1800" b="1" dirty="0" err="1" smtClean="0">
                <a:solidFill>
                  <a:srgbClr val="FF0000"/>
                </a:solidFill>
              </a:rPr>
              <a:t>xsd:element</a:t>
            </a:r>
            <a:r>
              <a:rPr lang="en-US" sz="1800" b="1" dirty="0" smtClean="0">
                <a:solidFill>
                  <a:srgbClr val="FF0000"/>
                </a:solidFill>
              </a:rPr>
              <a:t> name="Header" type="</a:t>
            </a:r>
            <a:r>
              <a:rPr lang="en-US" sz="1800" b="1" dirty="0" err="1" smtClean="0">
                <a:solidFill>
                  <a:srgbClr val="FF0000"/>
                </a:solidFill>
              </a:rPr>
              <a:t>pds:Header_Type</a:t>
            </a:r>
            <a:r>
              <a:rPr lang="en-US" sz="1800" b="1" dirty="0" smtClean="0">
                <a:solidFill>
                  <a:srgbClr val="FF0000"/>
                </a:solidFill>
              </a:rPr>
              <a:t>" </a:t>
            </a:r>
            <a:r>
              <a:rPr lang="en-US" sz="1800" b="1" dirty="0" err="1" smtClean="0">
                <a:solidFill>
                  <a:srgbClr val="FF0000"/>
                </a:solidFill>
              </a:rPr>
              <a:t>minOccurs</a:t>
            </a:r>
            <a:r>
              <a:rPr lang="en-US" sz="1800" b="1" dirty="0" smtClean="0">
                <a:solidFill>
                  <a:srgbClr val="FF0000"/>
                </a:solidFill>
              </a:rPr>
              <a:t>="1" </a:t>
            </a:r>
            <a:r>
              <a:rPr lang="en-US" sz="1800" b="1" dirty="0" err="1" smtClean="0">
                <a:solidFill>
                  <a:srgbClr val="FF0000"/>
                </a:solidFill>
              </a:rPr>
              <a:t>maxOccurs</a:t>
            </a:r>
            <a:r>
              <a:rPr lang="en-US" sz="1800" b="1" dirty="0" smtClean="0">
                <a:solidFill>
                  <a:srgbClr val="FF0000"/>
                </a:solidFill>
              </a:rPr>
              <a:t>="1"&gt; &lt;/</a:t>
            </a:r>
            <a:r>
              <a:rPr lang="en-US" sz="1800" b="1" dirty="0" err="1" smtClean="0">
                <a:solidFill>
                  <a:srgbClr val="FF0000"/>
                </a:solidFill>
              </a:rPr>
              <a:t>xsd:element</a:t>
            </a:r>
            <a:r>
              <a:rPr lang="en-US" sz="1800" b="1" dirty="0" smtClean="0">
                <a:solidFill>
                  <a:srgbClr val="FF0000"/>
                </a:solidFill>
              </a:rPr>
              <a:t>&gt;    </a:t>
            </a:r>
          </a:p>
          <a:p>
            <a:pPr>
              <a:buNone/>
            </a:pPr>
            <a:r>
              <a:rPr lang="en-US" sz="1800" b="1" dirty="0" smtClean="0"/>
              <a:t>    &lt;/</a:t>
            </a:r>
            <a:r>
              <a:rPr lang="en-US" sz="1800" b="1" dirty="0" err="1" smtClean="0"/>
              <a:t>xsd:sequence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&lt;/</a:t>
            </a:r>
            <a:r>
              <a:rPr lang="en-US" sz="1800" b="1" dirty="0" err="1" smtClean="0"/>
              <a:t>xsd:complexType</a:t>
            </a:r>
            <a:r>
              <a:rPr lang="en-US" sz="1800" b="1" dirty="0" smtClean="0"/>
              <a:t>&gt;</a:t>
            </a:r>
            <a:endParaRPr lang="en-US" sz="1800" b="1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" name="Flowchart: Magnetic Disk 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PDS4 Information Model</a:t>
            </a:r>
            <a:endParaRPr lang="en-US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“defines all classes in use in the PDS, including those classes used to define archival elements as well as classes used for high-level descriptions and operational support” (from </a:t>
            </a:r>
            <a:r>
              <a:rPr lang="en-US" i="1" dirty="0" smtClean="0"/>
              <a:t>PDS 4 Information Model Specification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Implementation agnostic</a:t>
            </a:r>
          </a:p>
          <a:p>
            <a:r>
              <a:rPr lang="en-US" dirty="0" smtClean="0"/>
              <a:t>Reflects design of Data Design Working Group (DDWG)</a:t>
            </a:r>
          </a:p>
          <a:p>
            <a:r>
              <a:rPr lang="en-US" dirty="0" smtClean="0"/>
              <a:t>Maintained by Engineering Node (EN)</a:t>
            </a:r>
            <a:endParaRPr lang="en-US" dirty="0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457200" y="228600"/>
            <a:ext cx="1143000" cy="1143000"/>
            <a:chOff x="914400" y="4495800"/>
            <a:chExt cx="1905000" cy="1905000"/>
          </a:xfrm>
        </p:grpSpPr>
        <p:pic>
          <p:nvPicPr>
            <p:cNvPr id="85" name="Picture 84" descr="sun_clipart_9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4495800"/>
              <a:ext cx="1905000" cy="190500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1774535" y="5263634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</a:t>
            </a:r>
            <a:r>
              <a:rPr lang="en-US" dirty="0" smtClean="0"/>
              <a:t>Tailored Schema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&lt;</a:t>
            </a:r>
            <a:r>
              <a:rPr lang="en-US" sz="1600" b="1" dirty="0" err="1" smtClean="0"/>
              <a:t>xsd:complexType</a:t>
            </a:r>
            <a:r>
              <a:rPr lang="en-US" sz="1600" b="1" dirty="0" smtClean="0"/>
              <a:t> name="</a:t>
            </a:r>
            <a:r>
              <a:rPr lang="en-US" sz="1600" b="1" dirty="0" err="1" smtClean="0"/>
              <a:t>Header_Type</a:t>
            </a:r>
            <a:r>
              <a:rPr lang="en-US" sz="1600" b="1" dirty="0" smtClean="0"/>
              <a:t>"&gt;</a:t>
            </a:r>
          </a:p>
          <a:p>
            <a:pPr>
              <a:buNone/>
            </a:pPr>
            <a:r>
              <a:rPr lang="en-US" sz="1600" b="1" dirty="0" smtClean="0"/>
              <a:t>      &lt;</a:t>
            </a:r>
            <a:r>
              <a:rPr lang="en-US" sz="1600" b="1" dirty="0" err="1" smtClean="0"/>
              <a:t>xsd:sequence</a:t>
            </a:r>
            <a:r>
              <a:rPr lang="en-US" sz="1600" b="1" dirty="0" smtClean="0"/>
              <a:t>&gt;</a:t>
            </a:r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xsd:annotation</a:t>
            </a:r>
            <a:r>
              <a:rPr lang="en-US" sz="1600" b="1" dirty="0" smtClean="0"/>
              <a:t>&gt;</a:t>
            </a:r>
          </a:p>
          <a:p>
            <a:pPr>
              <a:buNone/>
            </a:pPr>
            <a:r>
              <a:rPr lang="en-US" sz="1600" b="1" dirty="0" smtClean="0"/>
              <a:t>          &lt;</a:t>
            </a:r>
            <a:r>
              <a:rPr lang="en-US" sz="1600" b="1" dirty="0" err="1" smtClean="0"/>
              <a:t>xsd:documentation</a:t>
            </a:r>
            <a:r>
              <a:rPr lang="en-US" sz="1600" b="1" dirty="0" smtClean="0"/>
              <a:t>&gt;</a:t>
            </a:r>
          </a:p>
          <a:p>
            <a:pPr>
              <a:buNone/>
            </a:pPr>
            <a:r>
              <a:rPr lang="en-US" sz="1600" b="1" dirty="0" smtClean="0"/>
              <a:t>            The Header class describes a data object header.</a:t>
            </a:r>
          </a:p>
          <a:p>
            <a:pPr>
              <a:buNone/>
            </a:pPr>
            <a:r>
              <a:rPr lang="en-US" sz="1600" b="1" dirty="0" smtClean="0"/>
              <a:t>          &lt;/</a:t>
            </a:r>
            <a:r>
              <a:rPr lang="en-US" sz="1600" b="1" dirty="0" err="1" smtClean="0"/>
              <a:t>xsd:documentation</a:t>
            </a:r>
            <a:r>
              <a:rPr lang="en-US" sz="1600" b="1" dirty="0" smtClean="0"/>
              <a:t>&gt;</a:t>
            </a:r>
          </a:p>
          <a:p>
            <a:pPr>
              <a:buNone/>
            </a:pPr>
            <a:r>
              <a:rPr lang="en-US" sz="1600" b="1" dirty="0" smtClean="0"/>
              <a:t>        &lt;/</a:t>
            </a:r>
            <a:r>
              <a:rPr lang="en-US" sz="1600" b="1" dirty="0" err="1" smtClean="0"/>
              <a:t>xsd:annotation</a:t>
            </a:r>
            <a:r>
              <a:rPr lang="en-US" sz="1600" b="1" dirty="0" smtClean="0"/>
              <a:t>&gt;</a:t>
            </a:r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 name="</a:t>
            </a:r>
            <a:r>
              <a:rPr lang="en-US" sz="1600" b="1" dirty="0" err="1" smtClean="0"/>
              <a:t>local_identifier</a:t>
            </a:r>
            <a:r>
              <a:rPr lang="en-US" sz="1600" b="1" dirty="0" smtClean="0"/>
              <a:t>”&gt; </a:t>
            </a:r>
            <a:r>
              <a:rPr lang="en-US" sz="1600" b="1" dirty="0" smtClean="0"/>
              <a:t>&lt;/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&gt;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 name="</a:t>
            </a:r>
            <a:r>
              <a:rPr lang="en-US" sz="1600" b="1" dirty="0" smtClean="0"/>
              <a:t>comment”&gt; </a:t>
            </a:r>
            <a:r>
              <a:rPr lang="en-US" sz="1600" b="1" dirty="0" smtClean="0"/>
              <a:t>&lt;/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&gt;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 name="</a:t>
            </a:r>
            <a:r>
              <a:rPr lang="en-US" sz="1600" b="1" dirty="0" smtClean="0"/>
              <a:t>description”&gt; </a:t>
            </a:r>
            <a:r>
              <a:rPr lang="en-US" sz="1600" b="1" dirty="0" smtClean="0"/>
              <a:t>&lt;/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&gt;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 name="bytes</a:t>
            </a:r>
            <a:r>
              <a:rPr lang="en-US" sz="1600" b="1" dirty="0" smtClean="0"/>
              <a:t>"&gt; </a:t>
            </a:r>
            <a:r>
              <a:rPr lang="en-US" sz="1600" b="1" dirty="0" smtClean="0"/>
              <a:t>&lt;/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&gt;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 name="</a:t>
            </a:r>
            <a:r>
              <a:rPr lang="en-US" sz="1600" b="1" dirty="0" err="1" smtClean="0"/>
              <a:t>encoding_type</a:t>
            </a:r>
            <a:r>
              <a:rPr lang="en-US" sz="1600" b="1" dirty="0" smtClean="0"/>
              <a:t>"&gt; </a:t>
            </a:r>
            <a:r>
              <a:rPr lang="en-US" sz="1600" b="1" dirty="0" smtClean="0"/>
              <a:t>&lt;/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&gt;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 name="</a:t>
            </a:r>
            <a:r>
              <a:rPr lang="en-US" sz="1600" b="1" dirty="0" err="1" smtClean="0"/>
              <a:t>external_standard_id</a:t>
            </a:r>
            <a:r>
              <a:rPr lang="en-US" sz="1600" b="1" dirty="0" smtClean="0"/>
              <a:t>“&gt;&lt;/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&gt;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 name="name" </a:t>
            </a:r>
            <a:r>
              <a:rPr lang="en-US" sz="1600" b="1" dirty="0" smtClean="0"/>
              <a:t>&gt; </a:t>
            </a:r>
            <a:r>
              <a:rPr lang="en-US" sz="1600" b="1" dirty="0" smtClean="0"/>
              <a:t>&lt;/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&gt;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       &lt;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 name="</a:t>
            </a:r>
            <a:r>
              <a:rPr lang="en-US" sz="1600" b="1" dirty="0" err="1" smtClean="0"/>
              <a:t>Data_Location</a:t>
            </a:r>
            <a:r>
              <a:rPr lang="en-US" sz="1600" b="1" dirty="0" smtClean="0"/>
              <a:t>"&gt; </a:t>
            </a:r>
            <a:r>
              <a:rPr lang="en-US" sz="1600" b="1" dirty="0" smtClean="0"/>
              <a:t>&lt;/</a:t>
            </a:r>
            <a:r>
              <a:rPr lang="en-US" sz="1600" b="1" dirty="0" err="1" smtClean="0"/>
              <a:t>xsd:element</a:t>
            </a:r>
            <a:r>
              <a:rPr lang="en-US" sz="1600" b="1" dirty="0" smtClean="0"/>
              <a:t>&gt;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     &lt;/</a:t>
            </a:r>
            <a:r>
              <a:rPr lang="en-US" sz="1600" b="1" dirty="0" err="1" smtClean="0"/>
              <a:t>xsd:sequence</a:t>
            </a:r>
            <a:r>
              <a:rPr lang="en-US" sz="1600" b="1" dirty="0" smtClean="0"/>
              <a:t>&gt;</a:t>
            </a:r>
          </a:p>
          <a:p>
            <a:pPr>
              <a:buNone/>
            </a:pPr>
            <a:r>
              <a:rPr lang="en-US" sz="1600" b="1" dirty="0" smtClean="0"/>
              <a:t>    &lt;/</a:t>
            </a:r>
            <a:r>
              <a:rPr lang="en-US" sz="1600" b="1" dirty="0" err="1" smtClean="0"/>
              <a:t>xsd:complexType</a:t>
            </a:r>
            <a:r>
              <a:rPr lang="en-US" sz="1600" b="1" dirty="0" smtClean="0"/>
              <a:t>&gt;</a:t>
            </a:r>
            <a:endParaRPr lang="en-US" sz="1600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6" name="Flowchart: Magnetic Disk 5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</a:t>
            </a:r>
            <a:r>
              <a:rPr lang="en-US" dirty="0" smtClean="0"/>
              <a:t>Tailored Schema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&lt;</a:t>
            </a:r>
            <a:r>
              <a:rPr lang="en-US" sz="1800" b="1" dirty="0" err="1" smtClean="0"/>
              <a:t>xsd:element</a:t>
            </a:r>
            <a:r>
              <a:rPr lang="en-US" sz="1800" b="1" dirty="0" smtClean="0"/>
              <a:t> name="Header" type="</a:t>
            </a:r>
            <a:r>
              <a:rPr lang="en-US" sz="1800" b="1" dirty="0" err="1" smtClean="0"/>
              <a:t>pds:Header_Type</a:t>
            </a:r>
            <a:r>
              <a:rPr lang="en-US" sz="1800" b="1" dirty="0" smtClean="0"/>
              <a:t>"&gt;</a:t>
            </a:r>
          </a:p>
          <a:p>
            <a:pPr>
              <a:buNone/>
            </a:pPr>
            <a:r>
              <a:rPr lang="en-US" sz="1800" b="1" dirty="0" smtClean="0"/>
              <a:t>      &lt;</a:t>
            </a:r>
            <a:r>
              <a:rPr lang="en-US" sz="1800" b="1" dirty="0" err="1" smtClean="0"/>
              <a:t>xsd:annotation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  &lt;</a:t>
            </a:r>
            <a:r>
              <a:rPr lang="en-US" sz="1800" b="1" dirty="0" err="1" smtClean="0"/>
              <a:t>xsd:documentation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    The Header XML Schema</a:t>
            </a:r>
          </a:p>
          <a:p>
            <a:pPr>
              <a:buNone/>
            </a:pPr>
            <a:r>
              <a:rPr lang="en-US" sz="1800" b="1" dirty="0" smtClean="0"/>
              <a:t>        &lt;/</a:t>
            </a:r>
            <a:r>
              <a:rPr lang="en-US" sz="1800" b="1" dirty="0" err="1" smtClean="0"/>
              <a:t>xsd:documentation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  &lt;/</a:t>
            </a:r>
            <a:r>
              <a:rPr lang="en-US" sz="1800" b="1" dirty="0" err="1" smtClean="0"/>
              <a:t>xsd:annotation</a:t>
            </a:r>
            <a:r>
              <a:rPr lang="en-US" sz="1800" b="1" dirty="0" smtClean="0"/>
              <a:t>&gt;</a:t>
            </a:r>
          </a:p>
          <a:p>
            <a:pPr>
              <a:buNone/>
            </a:pPr>
            <a:r>
              <a:rPr lang="en-US" sz="1800" b="1" dirty="0" smtClean="0"/>
              <a:t>    &lt;/</a:t>
            </a:r>
            <a:r>
              <a:rPr lang="en-US" sz="1800" b="1" dirty="0" err="1" smtClean="0"/>
              <a:t>xsd:element</a:t>
            </a:r>
            <a:r>
              <a:rPr lang="en-US" sz="1800" b="1" dirty="0" smtClean="0"/>
              <a:t>&gt;</a:t>
            </a:r>
            <a:endParaRPr lang="en-US" sz="1800" b="1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6" name="Flowchart: Magnetic Disk 5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Product_Table_Character</a:t>
            </a:r>
            <a:r>
              <a:rPr lang="en-US" sz="2400" dirty="0" smtClean="0"/>
              <a:t> </a:t>
            </a:r>
            <a:r>
              <a:rPr lang="en-US" sz="2400" dirty="0" err="1" smtClean="0"/>
              <a:t>xsi:schemaLocation</a:t>
            </a:r>
            <a:r>
              <a:rPr lang="en-US" sz="2400" dirty="0" smtClean="0"/>
              <a:t>="http://pds.nasa.gov/schema/pds4/pds http://pds.nasa.gov/schema/pds4/generic/common/Product_Table_Character_0200d.xsd" </a:t>
            </a:r>
            <a:r>
              <a:rPr lang="en-US" sz="2400" dirty="0" err="1" smtClean="0"/>
              <a:t>xmlns</a:t>
            </a:r>
            <a:r>
              <a:rPr lang="en-US" sz="2400" dirty="0" smtClean="0"/>
              <a:t>="http://pds.nasa.gov/schema/pds4/pds" </a:t>
            </a:r>
            <a:r>
              <a:rPr lang="en-US" sz="2400" dirty="0" err="1" smtClean="0"/>
              <a:t>xmlns:xsi</a:t>
            </a:r>
            <a:r>
              <a:rPr lang="en-US" sz="2400" dirty="0" smtClean="0"/>
              <a:t>="http://www.w3.org/2001/XMLSchema-instance"&gt;</a:t>
            </a:r>
            <a:endParaRPr lang="en-US" sz="24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8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10" name="Picture 9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XML: </a:t>
            </a:r>
            <a:r>
              <a:rPr lang="en-US" dirty="0" err="1" smtClean="0"/>
              <a:t>Identification_Area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&lt;</a:t>
            </a:r>
            <a:r>
              <a:rPr lang="en-US" sz="2000" dirty="0" err="1" smtClean="0"/>
              <a:t>Identification_Area_Product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logical_identifier</a:t>
            </a:r>
            <a:r>
              <a:rPr lang="en-US" sz="2000" dirty="0" smtClean="0"/>
              <a:t>&gt;VALUE&lt;/</a:t>
            </a:r>
            <a:r>
              <a:rPr lang="en-US" sz="2000" dirty="0" err="1" smtClean="0"/>
              <a:t>logical_identifier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version_id</a:t>
            </a:r>
            <a:r>
              <a:rPr lang="en-US" sz="2000" dirty="0" smtClean="0"/>
              <a:t>&gt;VALUE&lt;/</a:t>
            </a:r>
            <a:r>
              <a:rPr lang="en-US" sz="2000" dirty="0" err="1" smtClean="0"/>
              <a:t>version_id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product_class</a:t>
            </a:r>
            <a:r>
              <a:rPr lang="en-US" sz="2000" dirty="0" smtClean="0"/>
              <a:t>&gt;VALUE&lt;/</a:t>
            </a:r>
            <a:r>
              <a:rPr lang="en-US" sz="2000" dirty="0" err="1" smtClean="0"/>
              <a:t>product_class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&lt;title&gt;VALUE&lt;/title&gt;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Subject_Area</a:t>
            </a:r>
            <a:r>
              <a:rPr lang="en-US" sz="2000" dirty="0" smtClean="0"/>
              <a:t>/&gt;</a:t>
            </a:r>
          </a:p>
          <a:p>
            <a:pPr>
              <a:buNone/>
            </a:pPr>
            <a:r>
              <a:rPr lang="en-US" sz="2000" dirty="0" smtClean="0"/>
              <a:t>	&lt;/</a:t>
            </a:r>
            <a:r>
              <a:rPr lang="en-US" sz="2000" dirty="0" err="1" smtClean="0"/>
              <a:t>Identification_Area_Product</a:t>
            </a:r>
            <a:r>
              <a:rPr lang="en-US" sz="2000" dirty="0" smtClean="0"/>
              <a:t>&gt;</a:t>
            </a:r>
            <a:endParaRPr lang="en-US" sz="20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5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7" name="Picture 6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XML: </a:t>
            </a:r>
            <a:r>
              <a:rPr lang="en-US" dirty="0" err="1" smtClean="0"/>
              <a:t>Cross_Reference_Area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Cross_Reference_Area_Product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&lt;</a:t>
            </a:r>
            <a:r>
              <a:rPr lang="en-US" sz="2000" dirty="0" err="1" smtClean="0"/>
              <a:t>Observing_System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&lt;title&gt;VALUE&lt;/title&gt;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Observing_System_Component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	&lt;</a:t>
            </a:r>
            <a:r>
              <a:rPr lang="en-US" sz="2000" dirty="0" err="1" smtClean="0"/>
              <a:t>observing_system_component_type</a:t>
            </a:r>
            <a:r>
              <a:rPr lang="en-US" sz="2000" dirty="0" smtClean="0"/>
              <a:t>/&gt;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&lt;</a:t>
            </a:r>
            <a:r>
              <a:rPr lang="en-US" sz="2000" dirty="0" err="1" smtClean="0"/>
              <a:t>Observing_System_Reference_Entry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		&lt;</a:t>
            </a:r>
            <a:r>
              <a:rPr lang="en-US" sz="2000" dirty="0" err="1" smtClean="0"/>
              <a:t>reference_association_type</a:t>
            </a:r>
            <a:r>
              <a:rPr lang="en-US" sz="2000" dirty="0" smtClean="0"/>
              <a:t>/&gt;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en-US" sz="2000" dirty="0" smtClean="0"/>
              <a:t>&lt;/</a:t>
            </a:r>
            <a:r>
              <a:rPr lang="en-US" sz="2000" dirty="0" err="1" smtClean="0"/>
              <a:t>Observing_System_Reference_Entry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/>
              <a:t>&lt;/</a:t>
            </a:r>
            <a:r>
              <a:rPr lang="en-US" sz="2000" dirty="0" err="1" smtClean="0"/>
              <a:t>Observing_System_Component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&lt;/</a:t>
            </a:r>
            <a:r>
              <a:rPr lang="en-US" sz="2000" dirty="0" err="1" smtClean="0"/>
              <a:t>Observing_System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&lt;/</a:t>
            </a:r>
            <a:r>
              <a:rPr lang="en-US" sz="2000" dirty="0" err="1" smtClean="0"/>
              <a:t>Cross_Reference_Area</a:t>
            </a:r>
            <a:endParaRPr lang="en-US" sz="20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5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7" name="Picture 6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XML: </a:t>
            </a:r>
            <a:r>
              <a:rPr lang="en-US" dirty="0" err="1" smtClean="0"/>
              <a:t>File_Area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File_Area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&lt;File&gt;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local_identifier</a:t>
            </a:r>
            <a:r>
              <a:rPr lang="en-US" sz="2000" dirty="0" smtClean="0"/>
              <a:t>&gt;VALUE&lt;/</a:t>
            </a:r>
            <a:r>
              <a:rPr lang="en-US" sz="2000" dirty="0" err="1" smtClean="0"/>
              <a:t>local_identifier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file_name</a:t>
            </a:r>
            <a:r>
              <a:rPr lang="en-US" sz="2000" dirty="0" smtClean="0"/>
              <a:t>&gt;VALUE&lt;/</a:t>
            </a:r>
            <a:r>
              <a:rPr lang="en-US" sz="2000" dirty="0" err="1" smtClean="0"/>
              <a:t>file_name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&lt;/File&gt;</a:t>
            </a:r>
          </a:p>
          <a:p>
            <a:pPr>
              <a:buNone/>
            </a:pPr>
            <a:r>
              <a:rPr lang="en-US" sz="2000" dirty="0" smtClean="0"/>
              <a:t>&lt;/</a:t>
            </a:r>
            <a:r>
              <a:rPr lang="en-US" sz="2000" dirty="0" err="1" smtClean="0"/>
              <a:t>File_Area</a:t>
            </a:r>
            <a:r>
              <a:rPr lang="en-US" sz="2000" dirty="0" smtClean="0"/>
              <a:t>&gt;</a:t>
            </a:r>
            <a:endParaRPr lang="en-US" sz="20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5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7" name="Picture 6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XML: </a:t>
            </a:r>
            <a:r>
              <a:rPr lang="en-US" dirty="0" err="1" smtClean="0"/>
              <a:t>Observation_Area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Observation_Area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&lt;</a:t>
            </a:r>
            <a:r>
              <a:rPr lang="en-US" sz="2000" dirty="0" err="1" smtClean="0"/>
              <a:t>start_date_time</a:t>
            </a:r>
            <a:r>
              <a:rPr lang="en-US" sz="2000" dirty="0" smtClean="0"/>
              <a:t>&gt;VALUE&lt;/</a:t>
            </a:r>
            <a:r>
              <a:rPr lang="en-US" sz="2000" dirty="0" err="1" smtClean="0"/>
              <a:t>start_date_time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&lt;</a:t>
            </a:r>
            <a:r>
              <a:rPr lang="en-US" sz="2000" dirty="0" err="1" smtClean="0"/>
              <a:t>stop_date_time</a:t>
            </a:r>
            <a:r>
              <a:rPr lang="en-US" sz="2000" dirty="0" smtClean="0"/>
              <a:t>&gt;VALUE&lt;/</a:t>
            </a:r>
            <a:r>
              <a:rPr lang="en-US" sz="2000" dirty="0" err="1" smtClean="0"/>
              <a:t>stop_date_time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&lt;/</a:t>
            </a:r>
            <a:r>
              <a:rPr lang="en-US" sz="2000" dirty="0" err="1" smtClean="0"/>
              <a:t>Observation_Area</a:t>
            </a:r>
            <a:r>
              <a:rPr lang="en-US" sz="2000" dirty="0" smtClean="0"/>
              <a:t>&gt;</a:t>
            </a:r>
            <a:endParaRPr lang="en-US" sz="20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5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7" name="Picture 6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XML: </a:t>
            </a:r>
            <a:r>
              <a:rPr lang="en-US" dirty="0" err="1" smtClean="0"/>
              <a:t>Data_Area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Data_Area_Table_Character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&lt;</a:t>
            </a:r>
            <a:r>
              <a:rPr lang="en-US" sz="1600" dirty="0" err="1" smtClean="0"/>
              <a:t>Table_Character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&lt;</a:t>
            </a:r>
            <a:r>
              <a:rPr lang="en-US" sz="1600" dirty="0" err="1" smtClean="0"/>
              <a:t>local_identifier</a:t>
            </a:r>
            <a:r>
              <a:rPr lang="en-US" sz="1600" dirty="0" smtClean="0"/>
              <a:t>&gt;VALUE&lt;/</a:t>
            </a:r>
            <a:r>
              <a:rPr lang="en-US" sz="1600" dirty="0" err="1" smtClean="0"/>
              <a:t>local_identifier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&lt;</a:t>
            </a:r>
            <a:r>
              <a:rPr lang="en-US" sz="1600" dirty="0" err="1" smtClean="0"/>
              <a:t>encoding_type</a:t>
            </a:r>
            <a:r>
              <a:rPr lang="en-US" sz="1600" dirty="0" smtClean="0"/>
              <a:t>&gt;VALUE&lt;/</a:t>
            </a:r>
            <a:r>
              <a:rPr lang="en-US" sz="1600" dirty="0" err="1" smtClean="0"/>
              <a:t>encoding_type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&lt;fields&gt;VALUE&lt;/fields&gt;</a:t>
            </a:r>
          </a:p>
          <a:p>
            <a:pPr>
              <a:buNone/>
            </a:pPr>
            <a:r>
              <a:rPr lang="en-US" sz="1600" dirty="0" smtClean="0"/>
              <a:t>		&lt;</a:t>
            </a:r>
            <a:r>
              <a:rPr lang="en-US" sz="1600" dirty="0" err="1" smtClean="0"/>
              <a:t>record_bytes</a:t>
            </a:r>
            <a:r>
              <a:rPr lang="en-US" sz="1600" dirty="0" smtClean="0"/>
              <a:t>&gt;VALUE&lt;/</a:t>
            </a:r>
            <a:r>
              <a:rPr lang="en-US" sz="1600" dirty="0" err="1" smtClean="0"/>
              <a:t>record_bytes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&lt;records&gt;VALUE&lt;/records&gt;</a:t>
            </a:r>
          </a:p>
          <a:p>
            <a:pPr>
              <a:buNone/>
            </a:pPr>
            <a:r>
              <a:rPr lang="en-US" sz="1600" dirty="0" smtClean="0"/>
              <a:t>		&lt;</a:t>
            </a:r>
            <a:r>
              <a:rPr lang="en-US" sz="1600" dirty="0" err="1" smtClean="0"/>
              <a:t>Data_Location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	&lt;</a:t>
            </a:r>
            <a:r>
              <a:rPr lang="en-US" sz="1600" dirty="0" err="1" smtClean="0"/>
              <a:t>file_local_identifier</a:t>
            </a:r>
            <a:r>
              <a:rPr lang="en-US" sz="1600" dirty="0" smtClean="0"/>
              <a:t>&gt;VALUE&lt;/</a:t>
            </a:r>
            <a:r>
              <a:rPr lang="en-US" sz="1600" dirty="0" err="1" smtClean="0"/>
              <a:t>file_local_identifier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	&lt;offset&gt;VALUE&lt;/offset&gt;</a:t>
            </a:r>
          </a:p>
          <a:p>
            <a:pPr>
              <a:buNone/>
            </a:pPr>
            <a:r>
              <a:rPr lang="en-US" sz="1600" dirty="0" smtClean="0"/>
              <a:t>		&lt;/</a:t>
            </a:r>
            <a:r>
              <a:rPr lang="en-US" sz="1600" dirty="0" err="1" smtClean="0"/>
              <a:t>Data_Location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&lt;</a:t>
            </a:r>
            <a:r>
              <a:rPr lang="en-US" sz="1600" dirty="0" err="1" smtClean="0"/>
              <a:t>Table_Record_Character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	&lt;</a:t>
            </a:r>
            <a:r>
              <a:rPr lang="en-US" sz="1600" dirty="0" err="1" smtClean="0"/>
              <a:t>Table_Character_Field</a:t>
            </a:r>
            <a:r>
              <a:rPr lang="en-US" sz="1600" dirty="0" smtClean="0"/>
              <a:t>&gt;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		&lt;/</a:t>
            </a:r>
            <a:r>
              <a:rPr lang="en-US" sz="1600" dirty="0" err="1" smtClean="0"/>
              <a:t>Table_Character_Field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	&lt;/</a:t>
            </a:r>
            <a:r>
              <a:rPr lang="en-US" sz="1600" dirty="0" err="1" smtClean="0"/>
              <a:t>Table_Record_Character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	&lt;/</a:t>
            </a:r>
            <a:r>
              <a:rPr lang="en-US" sz="1600" dirty="0" err="1" smtClean="0"/>
              <a:t>Table_Character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&lt;/</a:t>
            </a:r>
            <a:r>
              <a:rPr lang="en-US" sz="1600" dirty="0" err="1" smtClean="0"/>
              <a:t>Data_Area_Table_Character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5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7" name="Picture 6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XML: </a:t>
            </a:r>
            <a:r>
              <a:rPr lang="en-US" dirty="0" err="1" smtClean="0"/>
              <a:t>Data_Area_Alternate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Data_Area_Alternate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	&lt;Header&gt;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local_identifier</a:t>
            </a:r>
            <a:r>
              <a:rPr lang="en-US" sz="2000" dirty="0" smtClean="0"/>
              <a:t>/&gt;</a:t>
            </a:r>
          </a:p>
          <a:p>
            <a:pPr>
              <a:buNone/>
            </a:pPr>
            <a:r>
              <a:rPr lang="en-US" sz="2000" dirty="0" smtClean="0"/>
              <a:t>		&lt;bytes/&gt;</a:t>
            </a:r>
          </a:p>
          <a:p>
            <a:pPr>
              <a:buNone/>
            </a:pPr>
            <a:r>
              <a:rPr lang="en-US" sz="2000" dirty="0" smtClean="0"/>
              <a:t>		&lt;</a:t>
            </a:r>
            <a:r>
              <a:rPr lang="en-US" sz="2000" dirty="0" err="1" smtClean="0"/>
              <a:t>encoding_type</a:t>
            </a:r>
            <a:r>
              <a:rPr lang="en-US" sz="2000" dirty="0" smtClean="0"/>
              <a:t>/&gt;</a:t>
            </a:r>
          </a:p>
          <a:p>
            <a:pPr>
              <a:buNone/>
            </a:pPr>
            <a:r>
              <a:rPr lang="en-US" sz="2000" dirty="0" smtClean="0"/>
              <a:t>	&lt;/Header&gt;</a:t>
            </a:r>
          </a:p>
          <a:p>
            <a:pPr>
              <a:buNone/>
            </a:pPr>
            <a:r>
              <a:rPr lang="en-US" sz="2000" dirty="0" smtClean="0"/>
              <a:t>&lt;/</a:t>
            </a:r>
            <a:r>
              <a:rPr lang="en-US" sz="2000" dirty="0" err="1" smtClean="0"/>
              <a:t>Data_Area_Alternate</a:t>
            </a:r>
            <a:r>
              <a:rPr lang="en-US" sz="2000" dirty="0" smtClean="0"/>
              <a:t>&gt;</a:t>
            </a:r>
            <a:endParaRPr lang="en-US" sz="20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152400"/>
            <a:ext cx="1280160" cy="13716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5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7" name="Picture 6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(XML)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“definition </a:t>
            </a:r>
            <a:r>
              <a:rPr lang="en-US" dirty="0"/>
              <a:t>of an XML document, specifying required and optional </a:t>
            </a:r>
            <a:r>
              <a:rPr lang="en-US" dirty="0" smtClean="0"/>
              <a:t>XML elements</a:t>
            </a:r>
            <a:r>
              <a:rPr lang="en-US" dirty="0"/>
              <a:t>, their order, and parent-child relationships</a:t>
            </a:r>
            <a:r>
              <a:rPr lang="en-US" dirty="0" smtClean="0"/>
              <a:t>.” (from D. Simpson, </a:t>
            </a:r>
            <a:r>
              <a:rPr lang="en-US" i="1" dirty="0" smtClean="0"/>
              <a:t>Glossary of PDS4 Terms)</a:t>
            </a:r>
            <a:endParaRPr lang="en-US" dirty="0" smtClean="0"/>
          </a:p>
          <a:p>
            <a:r>
              <a:rPr lang="en-US" dirty="0" smtClean="0"/>
              <a:t>XML implementation of an element of the PDS4 Information Model</a:t>
            </a:r>
          </a:p>
          <a:p>
            <a:r>
              <a:rPr lang="en-US" dirty="0" smtClean="0"/>
              <a:t>Three types:</a:t>
            </a:r>
          </a:p>
          <a:p>
            <a:pPr lvl="1"/>
            <a:r>
              <a:rPr lang="en-US" dirty="0" smtClean="0"/>
              <a:t>Generic:   full implementation of IM</a:t>
            </a:r>
          </a:p>
          <a:p>
            <a:pPr lvl="1"/>
            <a:r>
              <a:rPr lang="en-US" dirty="0" smtClean="0"/>
              <a:t>Tailored:  generic schema augmented by additional namespaces</a:t>
            </a:r>
          </a:p>
          <a:p>
            <a:pPr lvl="1"/>
            <a:r>
              <a:rPr lang="en-US" dirty="0" smtClean="0"/>
              <a:t>Specific:  constrained implementation of schema for a particular product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6" name="Flowchart: Magnetic Disk 5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from the PDS4 Information Model</a:t>
            </a:r>
          </a:p>
          <a:p>
            <a:pPr lvl="1"/>
            <a:r>
              <a:rPr lang="en-US" dirty="0" smtClean="0"/>
              <a:t>Element attributes defined by the Model</a:t>
            </a:r>
          </a:p>
          <a:p>
            <a:pPr lvl="1"/>
            <a:r>
              <a:rPr lang="en-US" dirty="0" smtClean="0"/>
              <a:t>Managed by EN</a:t>
            </a:r>
          </a:p>
          <a:p>
            <a:r>
              <a:rPr lang="en-US" dirty="0" smtClean="0"/>
              <a:t>Available online at: </a:t>
            </a:r>
            <a:r>
              <a:rPr lang="en-US" dirty="0" smtClean="0">
                <a:hlinkClick r:id="rId2"/>
              </a:rPr>
              <a:t>http://pds.nasa.gov/schema/pds4/common</a:t>
            </a:r>
            <a:endParaRPr lang="en-US" dirty="0" smtClean="0"/>
          </a:p>
          <a:p>
            <a:pPr lvl="1"/>
            <a:r>
              <a:rPr lang="en-US" dirty="0" smtClean="0"/>
              <a:t>Downloadable</a:t>
            </a:r>
          </a:p>
          <a:p>
            <a:pPr lvl="1"/>
            <a:r>
              <a:rPr lang="en-US" dirty="0" smtClean="0"/>
              <a:t>Allows verification of the generic elements in the label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" name="Flowchart: Magnetic Disk 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Schema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1066800"/>
            <a:ext cx="1905000" cy="1905000"/>
            <a:chOff x="914400" y="4495800"/>
            <a:chExt cx="1905000" cy="1905000"/>
          </a:xfrm>
        </p:grpSpPr>
        <p:pic>
          <p:nvPicPr>
            <p:cNvPr id="4" name="Picture 3" descr="sun_clipart_9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4495800"/>
              <a:ext cx="1905000" cy="190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74535" y="5263634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/>
            </a:p>
          </p:txBody>
        </p:sp>
      </p:grpSp>
      <p:sp>
        <p:nvSpPr>
          <p:cNvPr id="6" name="Flowchart: Magnetic Disk 5"/>
          <p:cNvSpPr/>
          <p:nvPr/>
        </p:nvSpPr>
        <p:spPr>
          <a:xfrm>
            <a:off x="5181600" y="4484132"/>
            <a:ext cx="2819400" cy="1828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38600" y="2398931"/>
            <a:ext cx="1219200" cy="7620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8" name="Flowchart: Magnetic Disk 7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24500" y="1588532"/>
            <a:ext cx="2133600" cy="22860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11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13" name="Picture 12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3352800" y="2209800"/>
            <a:ext cx="7620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362700" y="4179332"/>
            <a:ext cx="4572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81600" y="2743200"/>
            <a:ext cx="685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5000" y="18288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148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Generic</a:t>
            </a:r>
          </a:p>
          <a:p>
            <a:pPr algn="ctr"/>
            <a:r>
              <a:rPr lang="en-US" b="1" dirty="0" smtClean="0"/>
              <a:t>SCHEMA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10427" y="1524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LABEL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29031" y="5398532"/>
            <a:ext cx="112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</a:t>
            </a:r>
            <a:endParaRPr lang="en-US" b="1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Tailored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generic schema by addition of other namespaces</a:t>
            </a:r>
          </a:p>
          <a:p>
            <a:r>
              <a:rPr lang="en-US" dirty="0" smtClean="0"/>
              <a:t>Additional utility reflects specific discipline and/or project needs</a:t>
            </a:r>
          </a:p>
          <a:p>
            <a:pPr lvl="1"/>
            <a:r>
              <a:rPr lang="en-US" dirty="0" smtClean="0"/>
              <a:t>Discipline node schema</a:t>
            </a:r>
          </a:p>
          <a:p>
            <a:pPr lvl="1"/>
            <a:r>
              <a:rPr lang="en-US" dirty="0" smtClean="0"/>
              <a:t>Mission schema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576072"/>
            <a:ext cx="731520" cy="4572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" name="Flowchart: Magnetic Disk 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Tailored Schema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725269"/>
            <a:ext cx="1905000" cy="1905000"/>
            <a:chOff x="914400" y="4495800"/>
            <a:chExt cx="1905000" cy="1905000"/>
          </a:xfrm>
        </p:grpSpPr>
        <p:pic>
          <p:nvPicPr>
            <p:cNvPr id="4" name="Picture 3" descr="sun_clipart_9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4495800"/>
              <a:ext cx="1905000" cy="190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74535" y="5263634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/>
            </a:p>
          </p:txBody>
        </p:sp>
      </p:grpSp>
      <p:sp>
        <p:nvSpPr>
          <p:cNvPr id="6" name="Flowchart: Magnetic Disk 5"/>
          <p:cNvSpPr/>
          <p:nvPr/>
        </p:nvSpPr>
        <p:spPr>
          <a:xfrm>
            <a:off x="5562600" y="4484132"/>
            <a:ext cx="2819400" cy="1828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95600" y="2057400"/>
            <a:ext cx="1219200" cy="7620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8" name="Flowchart: Magnetic Disk 7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05500" y="1588532"/>
            <a:ext cx="2133600" cy="2286000"/>
            <a:chOff x="6248400" y="2743200"/>
            <a:chExt cx="2133600" cy="2286000"/>
          </a:xfrm>
          <a:scene3d>
            <a:camera prst="orthographicFront">
              <a:rot lat="0" lon="3600000" rev="0"/>
            </a:camera>
            <a:lightRig rig="threePt" dir="t"/>
          </a:scene3d>
        </p:grpSpPr>
        <p:grpSp>
          <p:nvGrpSpPr>
            <p:cNvPr id="11" name="Group 24"/>
            <p:cNvGrpSpPr/>
            <p:nvPr/>
          </p:nvGrpSpPr>
          <p:grpSpPr>
            <a:xfrm>
              <a:off x="6362700" y="2933700"/>
              <a:ext cx="1905000" cy="1905000"/>
              <a:chOff x="914400" y="4495800"/>
              <a:chExt cx="1905000" cy="1905000"/>
            </a:xfrm>
          </p:grpSpPr>
          <p:pic>
            <p:nvPicPr>
              <p:cNvPr id="13" name="Picture 12" descr="sun_clipart_9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495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774536" y="526363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248400" y="2743200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2209800" y="1868269"/>
            <a:ext cx="7620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743700" y="4179332"/>
            <a:ext cx="4572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2000" y="148726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71800" y="1182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Generic</a:t>
            </a:r>
          </a:p>
          <a:p>
            <a:pPr algn="ctr"/>
            <a:r>
              <a:rPr lang="en-US" b="1" dirty="0" smtClean="0"/>
              <a:t>SCHEMA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91427" y="1524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LABEL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410031" y="5398532"/>
            <a:ext cx="112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</a:t>
            </a:r>
            <a:endParaRPr lang="en-US" b="1" dirty="0"/>
          </a:p>
        </p:txBody>
      </p:sp>
      <p:sp>
        <p:nvSpPr>
          <p:cNvPr id="22" name="4-Point Star 21"/>
          <p:cNvSpPr/>
          <p:nvPr/>
        </p:nvSpPr>
        <p:spPr>
          <a:xfrm>
            <a:off x="1676400" y="4267200"/>
            <a:ext cx="533400" cy="685800"/>
          </a:xfrm>
          <a:prstGeom prst="star4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86000" y="4075332"/>
            <a:ext cx="745603" cy="4204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048000" y="3657600"/>
            <a:ext cx="914400" cy="571500"/>
            <a:chOff x="3886200" y="3505200"/>
            <a:chExt cx="1219200" cy="762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25" name="Flowchart: Magnetic Disk 24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71800" y="4495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Local</a:t>
            </a:r>
          </a:p>
          <a:p>
            <a:pPr algn="ctr"/>
            <a:r>
              <a:rPr lang="en-US" b="1" dirty="0" smtClean="0"/>
              <a:t>SCHEMA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40397" y="5029200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Local</a:t>
            </a:r>
          </a:p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572000" y="2590800"/>
            <a:ext cx="1219200" cy="762000"/>
            <a:chOff x="3886200" y="3505200"/>
            <a:chExt cx="1219200" cy="762000"/>
          </a:xfr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3" name="Flowchart: Magnetic Disk 42"/>
            <p:cNvSpPr/>
            <p:nvPr/>
          </p:nvSpPr>
          <p:spPr>
            <a:xfrm>
              <a:off x="3886200" y="3505200"/>
              <a:ext cx="1219200" cy="762000"/>
            </a:xfrm>
            <a:prstGeom prst="flowChartMagneticDisk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Magnetic Disk 43"/>
            <p:cNvSpPr/>
            <p:nvPr/>
          </p:nvSpPr>
          <p:spPr>
            <a:xfrm>
              <a:off x="4038600" y="3505200"/>
              <a:ext cx="914400" cy="228600"/>
            </a:xfrm>
            <a:prstGeom prst="flowChartMagneticDisk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5638800" y="2895600"/>
            <a:ext cx="685800" cy="394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48200" y="160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Tailored</a:t>
            </a:r>
          </a:p>
          <a:p>
            <a:pPr algn="ctr"/>
            <a:r>
              <a:rPr lang="en-US" b="1" dirty="0" smtClean="0"/>
              <a:t>SCHEMA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962400" y="2590800"/>
            <a:ext cx="7620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978797" y="3124200"/>
            <a:ext cx="745603" cy="4204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4-Point Star 51"/>
          <p:cNvSpPr/>
          <p:nvPr/>
        </p:nvSpPr>
        <p:spPr>
          <a:xfrm>
            <a:off x="6781800" y="2590800"/>
            <a:ext cx="533400" cy="685800"/>
          </a:xfrm>
          <a:prstGeom prst="star4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scene3d>
            <a:camera prst="orthographicFront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72D-A766-4D8D-BB73-7118F05E07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2027</Words>
  <Application>Microsoft Office PowerPoint</Application>
  <PresentationFormat>On-screen Show (4:3)</PresentationFormat>
  <Paragraphs>607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PDS4 From Model to XML: A Label’s Journey</vt:lpstr>
      <vt:lpstr>PDS4 Documents and their Relationships</vt:lpstr>
      <vt:lpstr>From Model to Label</vt:lpstr>
      <vt:lpstr>PDS4 Information Model</vt:lpstr>
      <vt:lpstr>Schema (XML)</vt:lpstr>
      <vt:lpstr>Generic Schema</vt:lpstr>
      <vt:lpstr>Generic Schema</vt:lpstr>
      <vt:lpstr>Tailored Schema</vt:lpstr>
      <vt:lpstr>Tailored Schema</vt:lpstr>
      <vt:lpstr>Local Schema: Discipline Classes</vt:lpstr>
      <vt:lpstr>Specific Schema</vt:lpstr>
      <vt:lpstr>Specific Schema</vt:lpstr>
      <vt:lpstr>Labels</vt:lpstr>
      <vt:lpstr>So what does this have to do with cows?</vt:lpstr>
      <vt:lpstr>Model Cow</vt:lpstr>
      <vt:lpstr>Generic Product_Cow Schema</vt:lpstr>
      <vt:lpstr>Tailored Product_Cow Schema</vt:lpstr>
      <vt:lpstr>Specific Product_Cow Schema</vt:lpstr>
      <vt:lpstr>Specific Product_Cow Schema</vt:lpstr>
      <vt:lpstr>Slide 20</vt:lpstr>
      <vt:lpstr>The Product</vt:lpstr>
      <vt:lpstr>The Data</vt:lpstr>
      <vt:lpstr>Data Product Classes</vt:lpstr>
      <vt:lpstr>Data Product Classes</vt:lpstr>
      <vt:lpstr>Data Product Classes</vt:lpstr>
      <vt:lpstr>Data Product Classes</vt:lpstr>
      <vt:lpstr>Data Product Classes</vt:lpstr>
      <vt:lpstr>Data Product Classes</vt:lpstr>
      <vt:lpstr>Data Product Classes</vt:lpstr>
      <vt:lpstr>http://pds.nasa.gov/schema/pds4/generic/common</vt:lpstr>
      <vt:lpstr>http://pds.nasa.gov/schema/pds4/generic/common</vt:lpstr>
      <vt:lpstr>Required Generic Schema</vt:lpstr>
      <vt:lpstr>Creating a Tailored Schema:  Tools</vt:lpstr>
      <vt:lpstr>Creating a Tailored Schema:  Process</vt:lpstr>
      <vt:lpstr>Generate Blank XML</vt:lpstr>
      <vt:lpstr>Slide 36</vt:lpstr>
      <vt:lpstr>Creating a Tailored Schema:  Process</vt:lpstr>
      <vt:lpstr>Creating a Tailored Schema:  Process</vt:lpstr>
      <vt:lpstr>Creating a Tailored Schema:  Process</vt:lpstr>
      <vt:lpstr>Creating a Tailored Schema:  Process</vt:lpstr>
      <vt:lpstr>Creating a Tailored Schema:  Process</vt:lpstr>
      <vt:lpstr>XML Schema Definition</vt:lpstr>
      <vt:lpstr>XML: Identification_Area</vt:lpstr>
      <vt:lpstr>XML: Cross_Reference_Area</vt:lpstr>
      <vt:lpstr>XML: File_Area</vt:lpstr>
      <vt:lpstr>XML: Observation_Area</vt:lpstr>
      <vt:lpstr>XML: Data_Area</vt:lpstr>
      <vt:lpstr>XML: Data_Area_Alternate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18</cp:revision>
  <dcterms:created xsi:type="dcterms:W3CDTF">2011-02-25T17:09:46Z</dcterms:created>
  <dcterms:modified xsi:type="dcterms:W3CDTF">2011-02-28T18:23:41Z</dcterms:modified>
</cp:coreProperties>
</file>