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8" r:id="rId1"/>
  </p:sldMasterIdLst>
  <p:notesMasterIdLst>
    <p:notesMasterId r:id="rId52"/>
  </p:notesMasterIdLst>
  <p:handoutMasterIdLst>
    <p:handoutMasterId r:id="rId53"/>
  </p:handoutMasterIdLst>
  <p:sldIdLst>
    <p:sldId id="470" r:id="rId2"/>
    <p:sldId id="524" r:id="rId3"/>
    <p:sldId id="561" r:id="rId4"/>
    <p:sldId id="527" r:id="rId5"/>
    <p:sldId id="528" r:id="rId6"/>
    <p:sldId id="531" r:id="rId7"/>
    <p:sldId id="529" r:id="rId8"/>
    <p:sldId id="530" r:id="rId9"/>
    <p:sldId id="535" r:id="rId10"/>
    <p:sldId id="562" r:id="rId11"/>
    <p:sldId id="574" r:id="rId12"/>
    <p:sldId id="532" r:id="rId13"/>
    <p:sldId id="533" r:id="rId14"/>
    <p:sldId id="563" r:id="rId15"/>
    <p:sldId id="534" r:id="rId16"/>
    <p:sldId id="550" r:id="rId17"/>
    <p:sldId id="551" r:id="rId18"/>
    <p:sldId id="547" r:id="rId19"/>
    <p:sldId id="548" r:id="rId20"/>
    <p:sldId id="549" r:id="rId21"/>
    <p:sldId id="564" r:id="rId22"/>
    <p:sldId id="526" r:id="rId23"/>
    <p:sldId id="545" r:id="rId24"/>
    <p:sldId id="536" r:id="rId25"/>
    <p:sldId id="537" r:id="rId26"/>
    <p:sldId id="538" r:id="rId27"/>
    <p:sldId id="539" r:id="rId28"/>
    <p:sldId id="540" r:id="rId29"/>
    <p:sldId id="541" r:id="rId30"/>
    <p:sldId id="542" r:id="rId31"/>
    <p:sldId id="543" r:id="rId32"/>
    <p:sldId id="565" r:id="rId33"/>
    <p:sldId id="546" r:id="rId34"/>
    <p:sldId id="552" r:id="rId35"/>
    <p:sldId id="554" r:id="rId36"/>
    <p:sldId id="555" r:id="rId37"/>
    <p:sldId id="566" r:id="rId38"/>
    <p:sldId id="553" r:id="rId39"/>
    <p:sldId id="556" r:id="rId40"/>
    <p:sldId id="557" r:id="rId41"/>
    <p:sldId id="567" r:id="rId42"/>
    <p:sldId id="558" r:id="rId43"/>
    <p:sldId id="559" r:id="rId44"/>
    <p:sldId id="573" r:id="rId45"/>
    <p:sldId id="560" r:id="rId46"/>
    <p:sldId id="568" r:id="rId47"/>
    <p:sldId id="569" r:id="rId48"/>
    <p:sldId id="571" r:id="rId49"/>
    <p:sldId id="575" r:id="rId50"/>
    <p:sldId id="512" r:id="rId51"/>
  </p:sldIdLst>
  <p:sldSz cx="9144000" cy="6858000" type="screen4x3"/>
  <p:notesSz cx="9283700" cy="6997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FF"/>
    <a:srgbClr val="FF9966"/>
    <a:srgbClr val="66FF66"/>
    <a:srgbClr val="FF7C80"/>
    <a:srgbClr val="DDDDDD"/>
    <a:srgbClr val="CC0099"/>
    <a:srgbClr val="99FF99"/>
    <a:srgbClr val="FF99C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94" autoAdjust="0"/>
    <p:restoredTop sz="94660"/>
  </p:normalViewPr>
  <p:slideViewPr>
    <p:cSldViewPr snapToGrid="0">
      <p:cViewPr>
        <p:scale>
          <a:sx n="130" d="100"/>
          <a:sy n="130" d="100"/>
        </p:scale>
        <p:origin x="-240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494400" y="349440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1" tIns="46351" rIns="92701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0975" y="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1" tIns="46351" rIns="92701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2384B6F6-4377-4CF5-B9B3-39A71C25D283}" type="datetime1">
              <a:rPr lang="en-US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4845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1" tIns="46351" rIns="92701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0975" y="664845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1" tIns="46351" rIns="92701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BDD40EF3-C135-40F1-ABEE-8662E994F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1" tIns="46351" rIns="92701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0975" y="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1" tIns="46351" rIns="92701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FFF1A2D1-9CBD-4DD3-9EBC-DDB6440E84E9}" type="datetime1">
              <a:rPr lang="en-US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498850" cy="2624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22638"/>
            <a:ext cx="6810375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1" tIns="46351" rIns="92701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4845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1" tIns="46351" rIns="92701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0975" y="664845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1" tIns="46351" rIns="92701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E45B9757-537E-4C99-BDCD-3A44032D3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 pitchFamily="-112" charset="0"/>
              <a:ea typeface="ＭＳ Ｐゴシック" pitchFamily="28" charset="-128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F4E9E5F-1429-4266-9A14-BE19B6840E2F}" type="datetime1">
              <a:rPr lang="en-US" smtClean="0"/>
              <a:pPr/>
              <a:t>2/25/2011</a:t>
            </a:fld>
            <a:endParaRPr lang="en-US" smtClean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A9F1DB-BBA6-4001-81C8-56DEC056FE8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 pitchFamily="-112" charset="0"/>
              <a:ea typeface="ＭＳ Ｐゴシック" pitchFamily="28" charset="-128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47BF1CB-960D-43FF-9BEC-B2418C1D59A3}" type="datetime1">
              <a:rPr lang="en-US" smtClean="0"/>
              <a:pPr/>
              <a:t>2/25/2011</a:t>
            </a:fld>
            <a:endParaRPr lang="en-US" smtClean="0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F0EA7E-510F-4EAA-8A73-D8EFACD8832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 pitchFamily="-112" charset="0"/>
              <a:ea typeface="ＭＳ Ｐゴシック" pitchFamily="28" charset="-128"/>
            </a:endParaRP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FD33C89-2871-45F3-8DE2-13AD77B4EAFF}" type="datetime1">
              <a:rPr lang="en-US" smtClean="0"/>
              <a:pPr/>
              <a:t>2/25/2011</a:t>
            </a:fld>
            <a:endParaRPr lang="en-US" smtClean="0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E3BB6-7201-4FE2-9641-E33A36AE0A03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FF1A2D1-9CBD-4DD3-9EBC-DDB6440E84E9}" type="datetime1">
              <a:rPr lang="en-US" smtClean="0"/>
              <a:pPr>
                <a:defRPr/>
              </a:pPr>
              <a:t>2/25/2011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B9757-537E-4C99-BDCD-3A44032D32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8CA6C52D-0940-44A9-92F0-861E5CE5A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028B5867-A9FC-458F-AADB-9B3350497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AECC085C-C841-404D-8815-69BA580A3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EB1C2AA-D154-4E44-9F4C-EE7708454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F35859D-0A76-444C-B997-0B96DA671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880D2027-BFD1-4530-ADBB-FCB68208E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156590F7-74D4-4177-9F46-4CD8111A9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8237A045-F802-4FEE-AAA8-C9F3840CA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655EB9B9-7519-445E-9D2F-2FBF41019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6245F141-50C7-428D-BA81-4D91050DB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952F8BD3-08BE-4FDF-9ED2-CE0E9672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j-lt"/>
          <a:ea typeface="ＭＳ Ｐゴシック" pitchFamily="2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j-lt"/>
          <a:ea typeface="ＭＳ Ｐゴシック" pitchFamily="2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j-lt"/>
          <a:ea typeface="ＭＳ Ｐゴシック" pitchFamily="2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chemeClr val="tx1"/>
          </a:solidFill>
          <a:latin typeface="+mj-lt"/>
          <a:ea typeface="ＭＳ Ｐゴシック" pitchFamily="2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/>
          </a:p>
          <a:p>
            <a:pPr algn="r"/>
            <a:fld id="{5CD7F925-B77A-439B-9446-BC3C283B8B46}" type="slidenum">
              <a:rPr lang="en-US" sz="1400"/>
              <a:pPr algn="r"/>
              <a:t>1</a:t>
            </a:fld>
            <a:endParaRPr lang="en-US" sz="1400"/>
          </a:p>
        </p:txBody>
      </p:sp>
      <p:sp>
        <p:nvSpPr>
          <p:cNvPr id="2051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3200" b="1" dirty="0" smtClean="0">
                <a:solidFill>
                  <a:srgbClr val="0408E0"/>
                </a:solidFill>
                <a:latin typeface="Verdana" pitchFamily="34" charset="0"/>
              </a:rPr>
              <a:t>PDS4 </a:t>
            </a:r>
            <a:r>
              <a:rPr lang="en-US" sz="3200" b="1" dirty="0" smtClean="0">
                <a:solidFill>
                  <a:srgbClr val="0408E0"/>
                </a:solidFill>
                <a:latin typeface="Verdana" pitchFamily="34" charset="0"/>
              </a:rPr>
              <a:t>Core Concepts</a:t>
            </a:r>
            <a:endParaRPr lang="en-US" sz="3200" b="1" dirty="0">
              <a:solidFill>
                <a:srgbClr val="0408E0"/>
              </a:solidFill>
              <a:latin typeface="Verdana" pitchFamily="34" charset="0"/>
            </a:endParaRPr>
          </a:p>
        </p:txBody>
      </p:sp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1371600" y="34290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2800" b="1" dirty="0" smtClean="0">
                <a:latin typeface="Verdana" pitchFamily="34" charset="0"/>
              </a:rPr>
              <a:t>Tech Session</a:t>
            </a:r>
            <a:endParaRPr lang="en-US" b="1" dirty="0">
              <a:latin typeface="Verdana" pitchFamily="34" charset="0"/>
            </a:endParaRPr>
          </a:p>
          <a:p>
            <a:pPr algn="ctr">
              <a:buFont typeface="Arial" charset="0"/>
              <a:buNone/>
            </a:pPr>
            <a:endParaRPr lang="en-US" b="1" dirty="0">
              <a:latin typeface="Verdan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b="1" dirty="0" smtClean="0">
                <a:latin typeface="Verdana" pitchFamily="34" charset="0"/>
              </a:rPr>
              <a:t>28 February 2011</a:t>
            </a:r>
            <a:endParaRPr lang="en-US" b="1" dirty="0">
              <a:latin typeface="Verdana" pitchFamily="34" charset="0"/>
            </a:endParaRPr>
          </a:p>
          <a:p>
            <a:pPr algn="ctr">
              <a:buFont typeface="Arial" charset="0"/>
              <a:buNone/>
            </a:pPr>
            <a:endParaRPr lang="en-US" b="1" dirty="0">
              <a:latin typeface="Verdan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b="1" dirty="0" smtClean="0">
                <a:solidFill>
                  <a:srgbClr val="26229E"/>
                </a:solidFill>
                <a:latin typeface="Verdana" pitchFamily="34" charset="0"/>
              </a:rPr>
              <a:t>Anne Raugh</a:t>
            </a:r>
            <a:endParaRPr lang="en-US" b="1" dirty="0">
              <a:solidFill>
                <a:srgbClr val="26229E"/>
              </a:solidFill>
              <a:latin typeface="Verdana" pitchFamily="34" charset="0"/>
            </a:endParaRPr>
          </a:p>
        </p:txBody>
      </p:sp>
      <p:pic>
        <p:nvPicPr>
          <p:cNvPr id="2053" name="Picture 8" descr="l2_top_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PDS4 Core </a:t>
            </a:r>
            <a:r>
              <a:rPr lang="en-US" dirty="0" smtClean="0"/>
              <a:t>Concepts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-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en-US" dirty="0" smtClean="0"/>
              <a:t>Digital Object</a:t>
            </a:r>
          </a:p>
          <a:p>
            <a:pPr marL="400050" lvl="2" indent="0">
              <a:spcAft>
                <a:spcPts val="1200"/>
              </a:spcAft>
              <a:buNone/>
            </a:pPr>
            <a:r>
              <a:rPr lang="en-US" sz="2000" i="1" dirty="0" smtClean="0"/>
              <a:t>For the purposes of this discussion, a </a:t>
            </a:r>
            <a:r>
              <a:rPr lang="en-US" sz="2000" b="1" i="1" dirty="0" smtClean="0"/>
              <a:t>digital object</a:t>
            </a:r>
            <a:r>
              <a:rPr lang="en-US" sz="2000" i="1" dirty="0" smtClean="0"/>
              <a:t> is any sequence of bytes that is not an XML label.</a:t>
            </a:r>
          </a:p>
          <a:p>
            <a:pPr marL="400050" lvl="2" indent="0">
              <a:spcAft>
                <a:spcPts val="1200"/>
              </a:spcAft>
              <a:buNone/>
            </a:pPr>
            <a:r>
              <a:rPr lang="en-US" sz="2000" i="1" dirty="0" smtClean="0"/>
              <a:t>So:</a:t>
            </a:r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Data = Digital Object</a:t>
            </a:r>
          </a:p>
          <a:p>
            <a:pPr algn="ctr">
              <a:buNone/>
            </a:pPr>
            <a:endParaRPr lang="en-US" b="1" i="1" dirty="0" smtClean="0"/>
          </a:p>
          <a:p>
            <a:pPr lvl="1">
              <a:buNone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-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497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Product</a:t>
            </a:r>
          </a:p>
          <a:p>
            <a:pPr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i="1" dirty="0" smtClean="0"/>
              <a:t>A </a:t>
            </a:r>
            <a:r>
              <a:rPr lang="en-US" sz="2000" b="1" i="1" dirty="0" smtClean="0"/>
              <a:t>product</a:t>
            </a:r>
            <a:r>
              <a:rPr lang="en-US" sz="2000" dirty="0" smtClean="0"/>
              <a:t> </a:t>
            </a:r>
            <a:r>
              <a:rPr lang="en-US" sz="2000" i="1" dirty="0" smtClean="0"/>
              <a:t>is a label plus all the digital objects that that label describes. 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Each label is in a file of its own (no other </a:t>
            </a:r>
            <a:r>
              <a:rPr lang="en-US" dirty="0" smtClean="0"/>
              <a:t>labels or digital objects).</a:t>
            </a:r>
            <a:endParaRPr lang="en-US" dirty="0" smtClean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A single file may contain more than one digital object.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A single digital object may not be split across files</a:t>
            </a:r>
            <a:r>
              <a:rPr lang="en-US" dirty="0" smtClean="0"/>
              <a:t>.</a:t>
            </a:r>
          </a:p>
          <a:p>
            <a:pPr marL="34290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i="1" dirty="0" smtClean="0">
                <a:cs typeface="ＭＳ Ｐゴシック" pitchFamily="24" charset="-128"/>
              </a:rPr>
              <a:t>Each product has an identifier which is unique across URI 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-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PDS4 Registry Service tracks products.</a:t>
            </a:r>
          </a:p>
          <a:p>
            <a:endParaRPr lang="en-US" dirty="0" smtClean="0"/>
          </a:p>
          <a:p>
            <a:r>
              <a:rPr lang="en-US" dirty="0" smtClean="0"/>
              <a:t>Versioning is tracked at the product level.</a:t>
            </a:r>
          </a:p>
          <a:p>
            <a:endParaRPr lang="en-US" dirty="0" smtClean="0"/>
          </a:p>
          <a:p>
            <a:pPr marL="0" indent="0" algn="ctr">
              <a:spcBef>
                <a:spcPts val="120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1200"/>
              </a:spcBef>
              <a:buNone/>
            </a:pPr>
            <a:r>
              <a:rPr lang="en-US" b="1" i="1" dirty="0" smtClean="0"/>
              <a:t>PDS4 is product-oriented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Archive design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PDS4 Core </a:t>
            </a:r>
            <a:r>
              <a:rPr lang="en-US" dirty="0" smtClean="0"/>
              <a:t>Concepts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Archive Design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Groups of similar (same general type, same origin) products are gathered into </a:t>
            </a:r>
            <a:r>
              <a:rPr lang="en-US" i="1" dirty="0" smtClean="0"/>
              <a:t>Collections</a:t>
            </a:r>
            <a:r>
              <a:rPr lang="en-US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Collections are organized into </a:t>
            </a:r>
            <a:r>
              <a:rPr lang="en-US" i="1" dirty="0" smtClean="0"/>
              <a:t>Bundles</a:t>
            </a:r>
            <a:r>
              <a:rPr lang="en-US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 large mission archive can be broken into separate bundles, if desired.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are logical organizations that can (and most likely will) also be used as physical organizations.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Archive Design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485" y="1798320"/>
            <a:ext cx="7772400" cy="4456176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smtClean="0"/>
              <a:t>Collections contain closely related products. In general, all the products of a collection will have: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The same data format (image, table, document, …)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The same source (instrument, experiment, …)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The same processing history (reduction level, calibration, …)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The same purpose (calibration, geometry, documentation, 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Archive Design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/>
              <a:t>Bundles are used to organize related collections into manageable groups.  Bundles may group collections by any reasonable criteria, including:</a:t>
            </a:r>
          </a:p>
          <a:p>
            <a:r>
              <a:rPr lang="en-US" dirty="0" smtClean="0"/>
              <a:t>Mission phases</a:t>
            </a:r>
          </a:p>
          <a:p>
            <a:r>
              <a:rPr lang="en-US" dirty="0" smtClean="0"/>
              <a:t>Review schedules</a:t>
            </a:r>
          </a:p>
          <a:p>
            <a:r>
              <a:rPr lang="en-US" dirty="0" smtClean="0"/>
              <a:t>Observing instrument</a:t>
            </a:r>
          </a:p>
          <a:p>
            <a:r>
              <a:rPr lang="en-US" dirty="0" smtClean="0"/>
              <a:t>Development subcontractor </a:t>
            </a:r>
          </a:p>
          <a:p>
            <a:r>
              <a:rPr lang="en-US" dirty="0" smtClean="0"/>
              <a:t>Hardware limitations on total size</a:t>
            </a:r>
          </a:p>
          <a:p>
            <a:r>
              <a:rPr lang="en-US" dirty="0" smtClean="0"/>
              <a:t>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Archive Design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en-US" dirty="0" smtClean="0"/>
              <a:t>Physically, a collection is: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A table of product member IDs, plus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A label that describes the table and provides documentation about the collection.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i="1" dirty="0" smtClean="0"/>
              <a:t>So a collection has the same form as a product, but restricted content.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Archive Design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en-US" dirty="0" smtClean="0"/>
              <a:t>Physically, a bundle is: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A table of collection member IDs, plus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A label that describes the table and provides documentation about the bundle.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i="1" dirty="0" smtClean="0"/>
              <a:t>So a bundle has the same form as a product, but restricted content.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441EB162-65F9-4D74-926D-3BC68CCCBF0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98500" y="355600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3200" b="1" kern="0" dirty="0" smtClean="0">
                <a:solidFill>
                  <a:srgbClr val="26229E"/>
                </a:solidFill>
                <a:latin typeface="+mj-lt"/>
                <a:cs typeface="ＭＳ Ｐゴシック" pitchFamily="24" charset="-128"/>
              </a:rPr>
              <a:t>PDS4 Core Concepts</a:t>
            </a:r>
            <a:endParaRPr lang="en-US" sz="3200" b="1" kern="0" dirty="0">
              <a:solidFill>
                <a:srgbClr val="26229E"/>
              </a:solidFill>
              <a:latin typeface="+mj-lt"/>
              <a:cs typeface="ＭＳ Ｐゴシック" pitchFamily="2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1169" y="1477670"/>
            <a:ext cx="7772400" cy="4615891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kern="0" dirty="0" smtClean="0">
                <a:latin typeface="+mj-lt"/>
                <a:cs typeface="ＭＳ Ｐゴシック" pitchFamily="24" charset="-128"/>
              </a:rPr>
              <a:t>Data formats</a:t>
            </a:r>
          </a:p>
          <a:p>
            <a:pPr marL="342900" indent="-342900" eaLnBrk="1" hangingPunct="1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kern="0" dirty="0" smtClean="0">
                <a:latin typeface="+mj-lt"/>
                <a:cs typeface="ＭＳ Ｐゴシック" pitchFamily="24" charset="-128"/>
              </a:rPr>
              <a:t>Products</a:t>
            </a:r>
          </a:p>
          <a:p>
            <a:pPr marL="342900" indent="-342900" eaLnBrk="1" hangingPunct="1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kern="0" dirty="0" smtClean="0">
                <a:latin typeface="+mj-lt"/>
                <a:cs typeface="ＭＳ Ｐゴシック" pitchFamily="24" charset="-128"/>
              </a:rPr>
              <a:t>Archive design</a:t>
            </a:r>
          </a:p>
          <a:p>
            <a:pPr marL="342900" indent="-342900" eaLnBrk="1" hangingPunct="1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kern="0" dirty="0" smtClean="0">
                <a:latin typeface="+mj-lt"/>
                <a:cs typeface="ＭＳ Ｐゴシック" pitchFamily="24" charset="-128"/>
              </a:rPr>
              <a:t>Labels</a:t>
            </a:r>
          </a:p>
          <a:p>
            <a:pPr marL="342900" indent="-342900" eaLnBrk="1" hangingPunct="1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kern="0" dirty="0" smtClean="0">
                <a:latin typeface="+mj-lt"/>
                <a:cs typeface="ＭＳ Ｐゴシック" pitchFamily="24" charset="-128"/>
              </a:rPr>
              <a:t>XML</a:t>
            </a:r>
          </a:p>
          <a:p>
            <a:pPr marL="342900" indent="-342900" eaLnBrk="1" hangingPunct="1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kern="0" dirty="0" smtClean="0">
                <a:latin typeface="+mj-lt"/>
                <a:cs typeface="ＭＳ Ｐゴシック" pitchFamily="24" charset="-128"/>
              </a:rPr>
              <a:t>Namespaces</a:t>
            </a:r>
          </a:p>
          <a:p>
            <a:pPr marL="342900" indent="-342900" eaLnBrk="1" hangingPunct="1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kern="0" dirty="0" smtClean="0">
                <a:latin typeface="+mj-lt"/>
                <a:cs typeface="ＭＳ Ｐゴシック" pitchFamily="24" charset="-128"/>
              </a:rPr>
              <a:t>XML Schema</a:t>
            </a:r>
          </a:p>
          <a:p>
            <a:pPr marL="342900" indent="-342900"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US" kern="0" dirty="0">
              <a:latin typeface="+mj-lt"/>
              <a:cs typeface="ＭＳ Ｐゴシック" pitchFamily="24" charset="-128"/>
            </a:endParaRPr>
          </a:p>
          <a:p>
            <a:pPr marL="342900" indent="-342900"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US" kern="0" dirty="0">
              <a:latin typeface="+mj-lt"/>
              <a:cs typeface="ＭＳ Ｐゴシック" pitchFamily="2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-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PDS4 Registry Service tracks products.</a:t>
            </a:r>
          </a:p>
          <a:p>
            <a:endParaRPr lang="en-US" dirty="0" smtClean="0"/>
          </a:p>
          <a:p>
            <a:r>
              <a:rPr lang="en-US" dirty="0" smtClean="0"/>
              <a:t>Versioning is tracked at the product level.</a:t>
            </a:r>
          </a:p>
          <a:p>
            <a:endParaRPr lang="en-US" dirty="0" smtClean="0"/>
          </a:p>
          <a:p>
            <a:pPr marL="0" indent="0" algn="ctr">
              <a:spcBef>
                <a:spcPts val="120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1200"/>
              </a:spcBef>
              <a:buNone/>
            </a:pPr>
            <a:r>
              <a:rPr lang="en-US" b="1" i="1" dirty="0" smtClean="0"/>
              <a:t>PDS4 is product-oriented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PDS4 Core </a:t>
            </a:r>
            <a:r>
              <a:rPr lang="en-US" dirty="0" smtClean="0"/>
              <a:t>Concepts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Labels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F35859D-0A76-444C-B997-0B96DA671FE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40483" y="5501031"/>
            <a:ext cx="1667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Wild Object</a:t>
            </a:r>
            <a:endParaRPr lang="en-US" dirty="0"/>
          </a:p>
        </p:txBody>
      </p:sp>
      <p:sp>
        <p:nvSpPr>
          <p:cNvPr id="21" name="Cloud 20"/>
          <p:cNvSpPr/>
          <p:nvPr/>
        </p:nvSpPr>
        <p:spPr bwMode="auto">
          <a:xfrm>
            <a:off x="2428646" y="1923898"/>
            <a:ext cx="4023360" cy="3138220"/>
          </a:xfrm>
          <a:prstGeom prst="cloud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Labels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F35859D-0A76-444C-B997-0B96DA671FE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49827" y="4769510"/>
            <a:ext cx="192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Digital Object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501031" y="3364992"/>
            <a:ext cx="1821485" cy="117043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6" name="Cloud 5"/>
          <p:cNvSpPr/>
          <p:nvPr/>
        </p:nvSpPr>
        <p:spPr bwMode="auto">
          <a:xfrm>
            <a:off x="863195" y="2735887"/>
            <a:ext cx="3430828" cy="2662731"/>
          </a:xfrm>
          <a:prstGeom prst="cloud">
            <a:avLst/>
          </a:prstGeom>
          <a:blipFill>
            <a:blip r:embed="rId4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2" name="Striped Right Arrow 11"/>
          <p:cNvSpPr/>
          <p:nvPr/>
        </p:nvSpPr>
        <p:spPr bwMode="auto">
          <a:xfrm>
            <a:off x="4425696" y="3650285"/>
            <a:ext cx="978408" cy="484632"/>
          </a:xfrm>
          <a:prstGeom prst="stripedRightArrow">
            <a:avLst>
              <a:gd name="adj1" fmla="val 43962"/>
              <a:gd name="adj2" fmla="val 5000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72694" y="5632705"/>
            <a:ext cx="1667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Wild Object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Labels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F35859D-0A76-444C-B997-0B96DA671FE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49827" y="4769510"/>
            <a:ext cx="192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Digital Object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501031" y="3364992"/>
            <a:ext cx="1821485" cy="117043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960472" y="5193791"/>
            <a:ext cx="1536192" cy="5998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Structure Definition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 bwMode="auto">
          <a:xfrm>
            <a:off x="1887320" y="4645152"/>
            <a:ext cx="1660551" cy="123626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Base Interpretation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Labels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F35859D-0A76-444C-B997-0B96DA671FE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49827" y="4769510"/>
            <a:ext cx="192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Digital Object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501031" y="3364992"/>
            <a:ext cx="1821485" cy="117043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960472" y="5193791"/>
            <a:ext cx="1536192" cy="5998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Structure Definition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1836114" y="4089197"/>
            <a:ext cx="1784909" cy="189463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Extended Interpretation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887320" y="4645152"/>
            <a:ext cx="1660551" cy="123626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Base Interpretation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Labels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F35859D-0A76-444C-B997-0B96DA671FE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49827" y="4769510"/>
            <a:ext cx="192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Digital Object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501031" y="3364992"/>
            <a:ext cx="1821485" cy="117043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960472" y="5193791"/>
            <a:ext cx="1536192" cy="5998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Structure Definition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1836114" y="4089197"/>
            <a:ext cx="1784909" cy="189463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Extended Interpretation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887320" y="4645152"/>
            <a:ext cx="1660551" cy="123626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Base Interpretation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Labels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F35859D-0A76-444C-B997-0B96DA671FE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49827" y="4769510"/>
            <a:ext cx="192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Digital Object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501031" y="3364992"/>
            <a:ext cx="1821485" cy="117043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960472" y="5193791"/>
            <a:ext cx="1536192" cy="5998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Structure Definition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836115" y="3569818"/>
            <a:ext cx="1784908" cy="482803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Mission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 Documentation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1836114" y="4089197"/>
            <a:ext cx="1784909" cy="189463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Extended Interpretation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887320" y="4645152"/>
            <a:ext cx="1660551" cy="123626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Base Interpretation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Labels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F35859D-0A76-444C-B997-0B96DA671FE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49827" y="4769510"/>
            <a:ext cx="192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Digital Object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501031" y="3364992"/>
            <a:ext cx="1821485" cy="117043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960472" y="5193791"/>
            <a:ext cx="1536192" cy="5998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Structure Definition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836115" y="3569818"/>
            <a:ext cx="1784908" cy="482803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Mission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 Documentation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827581" y="3049219"/>
            <a:ext cx="1784908" cy="482803"/>
          </a:xfrm>
          <a:prstGeom prst="round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Node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Documentation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1836114" y="4089197"/>
            <a:ext cx="1784909" cy="189463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Extended Interpretation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887320" y="4645152"/>
            <a:ext cx="1660551" cy="123626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Base Interpretation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Labels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F35859D-0A76-444C-B997-0B96DA671FE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49827" y="4769510"/>
            <a:ext cx="192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Digital Object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501031" y="3364992"/>
            <a:ext cx="1821485" cy="117043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960472" y="5193791"/>
            <a:ext cx="1536192" cy="5998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Structure Definition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836115" y="3569818"/>
            <a:ext cx="1784908" cy="482803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Mission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 Documentation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827581" y="3049219"/>
            <a:ext cx="1784908" cy="482803"/>
          </a:xfrm>
          <a:prstGeom prst="round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Node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Documentation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1826361" y="2521306"/>
            <a:ext cx="1784908" cy="482803"/>
          </a:xfrm>
          <a:prstGeom prst="round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PDS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Documentation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Formats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PDS4 Core </a:t>
            </a:r>
            <a:r>
              <a:rPr lang="en-US" dirty="0" smtClean="0"/>
              <a:t>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609343" y="2114093"/>
            <a:ext cx="2223821" cy="3928262"/>
          </a:xfrm>
          <a:prstGeom prst="rect">
            <a:avLst/>
          </a:prstGeom>
          <a:gradFill flip="none" rotWithShape="1">
            <a:gsLst>
              <a:gs pos="0">
                <a:srgbClr val="DDDDDD">
                  <a:shade val="30000"/>
                  <a:satMod val="115000"/>
                </a:srgbClr>
              </a:gs>
              <a:gs pos="50000">
                <a:srgbClr val="DDDDDD">
                  <a:shade val="67500"/>
                  <a:satMod val="115000"/>
                </a:srgbClr>
              </a:gs>
              <a:gs pos="100000">
                <a:srgbClr val="DDDDDD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Label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836114" y="4089197"/>
            <a:ext cx="1784909" cy="189463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Extended Interpretation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887320" y="4645152"/>
            <a:ext cx="1660551" cy="123626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Base Interpretation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Labels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F35859D-0A76-444C-B997-0B96DA671FE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49827" y="4769510"/>
            <a:ext cx="192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Digital Object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501031" y="3364992"/>
            <a:ext cx="1821485" cy="117043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960472" y="5193791"/>
            <a:ext cx="1536192" cy="5998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Structure Definition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836115" y="3569818"/>
            <a:ext cx="1784908" cy="482803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Mission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 Documentation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827581" y="3049219"/>
            <a:ext cx="1784908" cy="482803"/>
          </a:xfrm>
          <a:prstGeom prst="round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Node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Documentation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1826361" y="2521306"/>
            <a:ext cx="1784908" cy="482803"/>
          </a:xfrm>
          <a:prstGeom prst="round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PDS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Documentation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609343" y="2114093"/>
            <a:ext cx="2223821" cy="3928262"/>
          </a:xfrm>
          <a:prstGeom prst="rect">
            <a:avLst/>
          </a:prstGeom>
          <a:gradFill flip="none" rotWithShape="1">
            <a:gsLst>
              <a:gs pos="0">
                <a:srgbClr val="DDDDDD">
                  <a:shade val="30000"/>
                  <a:satMod val="115000"/>
                </a:srgbClr>
              </a:gs>
              <a:gs pos="50000">
                <a:srgbClr val="DDDDDD">
                  <a:shade val="67500"/>
                  <a:satMod val="115000"/>
                </a:srgbClr>
              </a:gs>
              <a:gs pos="100000">
                <a:srgbClr val="DDDDDD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Label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836114" y="4089197"/>
            <a:ext cx="1784909" cy="189463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Extended Interpretation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887320" y="4645152"/>
            <a:ext cx="1660551" cy="123626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Base Interpretation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190"/>
          </a:xfrm>
        </p:spPr>
        <p:txBody>
          <a:bodyPr/>
          <a:lstStyle/>
          <a:p>
            <a:r>
              <a:rPr lang="en-US" sz="3200" dirty="0" smtClean="0"/>
              <a:t>Core Concepts – Labels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F35859D-0A76-444C-B997-0B96DA671FE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49827" y="4769510"/>
            <a:ext cx="192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Digital Object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501031" y="3364992"/>
            <a:ext cx="1821485" cy="117043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960472" y="5193791"/>
            <a:ext cx="1536192" cy="5998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Structure Definition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836115" y="3569818"/>
            <a:ext cx="1784908" cy="482803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Mission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 Documentation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827581" y="3049219"/>
            <a:ext cx="1784908" cy="482803"/>
          </a:xfrm>
          <a:prstGeom prst="round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Node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Documentation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1826361" y="2521306"/>
            <a:ext cx="1784908" cy="482803"/>
          </a:xfrm>
          <a:prstGeom prst="round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PDS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</a:rPr>
              <a:t>Documentation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148486" y="1850746"/>
            <a:ext cx="6766560" cy="446958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4208983" y="980236"/>
            <a:ext cx="553998" cy="13898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>
                <a:latin typeface="+mj-lt"/>
              </a:rPr>
              <a:t>Product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PDS4 Core </a:t>
            </a:r>
            <a:r>
              <a:rPr lang="en-US" dirty="0" smtClean="0"/>
              <a:t>Concepts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-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en-US" dirty="0" smtClean="0"/>
              <a:t>XML – </a:t>
            </a:r>
            <a:r>
              <a:rPr lang="en-US" dirty="0" err="1" smtClean="0"/>
              <a:t>eXtensible</a:t>
            </a:r>
            <a:r>
              <a:rPr lang="en-US" dirty="0" smtClean="0"/>
              <a:t> Markup Language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Defines parsing rules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W3C recommendation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Supported by 3</a:t>
            </a:r>
            <a:r>
              <a:rPr lang="en-US" baseline="30000" dirty="0" smtClean="0"/>
              <a:t>rd</a:t>
            </a:r>
            <a:r>
              <a:rPr lang="en-US" dirty="0" smtClean="0"/>
              <a:t>-party and open source libraries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-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  <a:buNone/>
            </a:pPr>
            <a:r>
              <a:rPr lang="en-US" dirty="0" smtClean="0"/>
              <a:t>Here’s some XML:</a:t>
            </a:r>
          </a:p>
          <a:p>
            <a:pPr lvl="2">
              <a:buNone/>
            </a:pPr>
            <a:r>
              <a:rPr lang="en-US" sz="1600" dirty="0" smtClean="0">
                <a:latin typeface="Lucida Console" pitchFamily="49" charset="0"/>
              </a:rPr>
              <a:t>&lt;movie&gt;</a:t>
            </a:r>
          </a:p>
          <a:p>
            <a:pPr lvl="3">
              <a:buNone/>
            </a:pPr>
            <a:r>
              <a:rPr lang="en-US" dirty="0" smtClean="0">
                <a:latin typeface="Lucida Console" pitchFamily="49" charset="0"/>
              </a:rPr>
              <a:t>&lt;title&gt;Bedtime for Bonzo&lt;/title&gt;</a:t>
            </a:r>
          </a:p>
          <a:p>
            <a:pPr lvl="3">
              <a:buNone/>
            </a:pPr>
            <a:r>
              <a:rPr lang="en-US" dirty="0" smtClean="0">
                <a:latin typeface="Lucida Console" pitchFamily="49" charset="0"/>
              </a:rPr>
              <a:t>&lt;firstRelease&gt;1951&lt;/firstRelease&gt;</a:t>
            </a:r>
          </a:p>
          <a:p>
            <a:pPr lvl="3">
              <a:buNone/>
            </a:pPr>
            <a:r>
              <a:rPr lang="en-US" dirty="0" smtClean="0">
                <a:latin typeface="Lucida Console" pitchFamily="49" charset="0"/>
              </a:rPr>
              <a:t>&lt;director&gt;Frederick de Cordova&lt;/director&gt;</a:t>
            </a:r>
          </a:p>
          <a:p>
            <a:pPr lvl="3">
              <a:buNone/>
            </a:pPr>
            <a:r>
              <a:rPr lang="en-US" dirty="0" smtClean="0">
                <a:latin typeface="Lucida Console" pitchFamily="49" charset="0"/>
              </a:rPr>
              <a:t>&lt;screenplayBy&gt;Lou Breslow&lt;/screenplayBy&gt;</a:t>
            </a:r>
          </a:p>
          <a:p>
            <a:pPr lvl="3">
              <a:buNone/>
            </a:pPr>
            <a:r>
              <a:rPr lang="en-US" dirty="0" smtClean="0">
                <a:latin typeface="Lucida Console" pitchFamily="49" charset="0"/>
              </a:rPr>
              <a:t>&lt;screenplayBy&gt;Val Burton&lt;/screenplayBy&gt;</a:t>
            </a:r>
          </a:p>
          <a:p>
            <a:pPr lvl="3">
              <a:buNone/>
            </a:pPr>
            <a:r>
              <a:rPr lang="en-US" dirty="0" smtClean="0">
                <a:latin typeface="Lucida Console" pitchFamily="49" charset="0"/>
              </a:rPr>
              <a:t>&lt;storyBy&gt;Ted Berkman&lt;/storyBy&gt;</a:t>
            </a:r>
          </a:p>
          <a:p>
            <a:pPr lvl="3">
              <a:buNone/>
            </a:pPr>
            <a:r>
              <a:rPr lang="en-US" dirty="0" smtClean="0">
                <a:latin typeface="Lucida Console" pitchFamily="49" charset="0"/>
              </a:rPr>
              <a:t>&lt;storyBy&gt;Raphael Blau&lt;/storyBy&gt;</a:t>
            </a:r>
          </a:p>
          <a:p>
            <a:pPr lvl="3">
              <a:buNone/>
            </a:pPr>
            <a:r>
              <a:rPr lang="en-US" dirty="0" smtClean="0">
                <a:latin typeface="Lucida Console" pitchFamily="49" charset="0"/>
              </a:rPr>
              <a:t>&lt;starring&gt;Ronald Reagan&lt;/starring&gt;</a:t>
            </a:r>
          </a:p>
          <a:p>
            <a:pPr lvl="3">
              <a:buNone/>
            </a:pPr>
            <a:r>
              <a:rPr lang="en-US" dirty="0" smtClean="0">
                <a:latin typeface="Lucida Console" pitchFamily="49" charset="0"/>
              </a:rPr>
              <a:t>&lt;starring&gt;Diana Lynn&lt;/starring&gt;</a:t>
            </a:r>
          </a:p>
          <a:p>
            <a:pPr lvl="2">
              <a:buNone/>
            </a:pPr>
            <a:r>
              <a:rPr lang="en-US" sz="1600" dirty="0" smtClean="0">
                <a:latin typeface="Lucida Console" pitchFamily="49" charset="0"/>
              </a:rPr>
              <a:t>&lt;/movie&gt;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-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7" y="1602029"/>
            <a:ext cx="8063179" cy="4776825"/>
          </a:xfrm>
        </p:spPr>
        <p:txBody>
          <a:bodyPr/>
          <a:lstStyle/>
          <a:p>
            <a:pPr algn="ctr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i="1" u="sng" dirty="0" smtClean="0"/>
              <a:t>Some XML Terminology</a:t>
            </a:r>
          </a:p>
          <a:p>
            <a:pPr>
              <a:spcAft>
                <a:spcPts val="1200"/>
              </a:spcAft>
              <a:buNone/>
            </a:pPr>
            <a:r>
              <a:rPr lang="en-US" b="1" dirty="0" smtClean="0"/>
              <a:t>Tag:</a:t>
            </a:r>
            <a:r>
              <a:rPr lang="en-US" dirty="0" smtClean="0"/>
              <a:t> Anything inside “&lt;&gt;”, like </a:t>
            </a:r>
            <a:r>
              <a:rPr lang="en-US" dirty="0" smtClean="0">
                <a:latin typeface="Lucida Console" pitchFamily="49" charset="0"/>
              </a:rPr>
              <a:t>&lt;movie&gt; </a:t>
            </a:r>
            <a:r>
              <a:rPr lang="en-US" dirty="0" smtClean="0"/>
              <a:t>or </a:t>
            </a:r>
            <a:r>
              <a:rPr lang="en-US" dirty="0" smtClean="0">
                <a:latin typeface="Lucida Console" pitchFamily="49" charset="0"/>
              </a:rPr>
              <a:t>&lt;title&gt;</a:t>
            </a:r>
          </a:p>
          <a:p>
            <a:pPr>
              <a:spcAft>
                <a:spcPts val="1200"/>
              </a:spcAft>
              <a:buNone/>
            </a:pPr>
            <a:r>
              <a:rPr lang="en-US" b="1" dirty="0" smtClean="0"/>
              <a:t>Closing tag: </a:t>
            </a:r>
            <a:r>
              <a:rPr lang="en-US" dirty="0" smtClean="0"/>
              <a:t>“&lt;/…&gt;”, like </a:t>
            </a:r>
            <a:r>
              <a:rPr lang="en-US" dirty="0" smtClean="0">
                <a:latin typeface="Lucida Console" pitchFamily="49" charset="0"/>
              </a:rPr>
              <a:t>&lt;/movie&gt; </a:t>
            </a:r>
            <a:r>
              <a:rPr lang="en-US" dirty="0" smtClean="0"/>
              <a:t>or </a:t>
            </a:r>
            <a:r>
              <a:rPr lang="en-US" dirty="0" smtClean="0">
                <a:latin typeface="Lucida Console" pitchFamily="49" charset="0"/>
              </a:rPr>
              <a:t>&lt;/title&gt;</a:t>
            </a:r>
          </a:p>
          <a:p>
            <a:pPr>
              <a:spcAft>
                <a:spcPts val="1200"/>
              </a:spcAft>
              <a:buNone/>
            </a:pPr>
            <a:r>
              <a:rPr lang="en-US" b="1" dirty="0" smtClean="0"/>
              <a:t>Content: </a:t>
            </a:r>
            <a:r>
              <a:rPr lang="en-US" dirty="0" smtClean="0"/>
              <a:t>Everything between the opening and closing tags (including other tags and their content).</a:t>
            </a:r>
            <a:endParaRPr lang="en-US" b="1" dirty="0" smtClean="0"/>
          </a:p>
          <a:p>
            <a:pPr>
              <a:spcAft>
                <a:spcPts val="1200"/>
              </a:spcAft>
              <a:buNone/>
            </a:pPr>
            <a:r>
              <a:rPr lang="en-US" b="1" dirty="0" smtClean="0"/>
              <a:t>Element:</a:t>
            </a:r>
            <a:r>
              <a:rPr lang="en-US" dirty="0" smtClean="0"/>
              <a:t> The opening and closing tags plus the content.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-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7" y="1806854"/>
            <a:ext cx="8063179" cy="4572000"/>
          </a:xfrm>
        </p:spPr>
        <p:txBody>
          <a:bodyPr/>
          <a:lstStyle/>
          <a:p>
            <a:pPr algn="ctr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i="1" u="sng" dirty="0" smtClean="0"/>
              <a:t>Some PDS4 Terminology</a:t>
            </a:r>
          </a:p>
          <a:p>
            <a:pPr>
              <a:spcAft>
                <a:spcPts val="1200"/>
              </a:spcAft>
              <a:buNone/>
            </a:pPr>
            <a:r>
              <a:rPr lang="en-US" b="1" dirty="0" smtClean="0"/>
              <a:t>Attribute:</a:t>
            </a:r>
            <a:r>
              <a:rPr lang="en-US" dirty="0" smtClean="0"/>
              <a:t> An XML element that </a:t>
            </a:r>
            <a:r>
              <a:rPr lang="en-US" i="1" dirty="0" smtClean="0"/>
              <a:t>does not </a:t>
            </a:r>
            <a:r>
              <a:rPr lang="en-US" dirty="0" smtClean="0"/>
              <a:t>contain other XML elements (like </a:t>
            </a:r>
            <a:r>
              <a:rPr lang="en-US" i="1" dirty="0" smtClean="0"/>
              <a:t>title</a:t>
            </a:r>
            <a:r>
              <a:rPr lang="en-US" dirty="0" smtClean="0"/>
              <a:t>)</a:t>
            </a:r>
            <a:endParaRPr lang="en-US" dirty="0" smtClean="0">
              <a:latin typeface="Lucida Console" pitchFamily="49" charset="0"/>
            </a:endParaRPr>
          </a:p>
          <a:p>
            <a:pPr>
              <a:spcAft>
                <a:spcPts val="1200"/>
              </a:spcAft>
              <a:buNone/>
            </a:pPr>
            <a:r>
              <a:rPr lang="en-US" b="1" dirty="0" smtClean="0"/>
              <a:t>Class: </a:t>
            </a:r>
            <a:r>
              <a:rPr lang="en-US" dirty="0" smtClean="0"/>
              <a:t>An XML element that does contain other elements (like </a:t>
            </a:r>
            <a:r>
              <a:rPr lang="en-US" i="1" dirty="0" smtClean="0"/>
              <a:t>movie</a:t>
            </a:r>
            <a:r>
              <a:rPr lang="en-US" dirty="0" smtClean="0"/>
              <a:t>).  That is, a class is a collection of attributes (and possibly other classes).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/>
              <a:t>Attributes and classes are defined in </a:t>
            </a:r>
            <a:r>
              <a:rPr lang="en-US" i="1" dirty="0" smtClean="0"/>
              <a:t>data dictionaries.</a:t>
            </a:r>
            <a:endParaRPr lang="en-US" dirty="0" smtClean="0"/>
          </a:p>
          <a:p>
            <a:pPr>
              <a:spcAft>
                <a:spcPts val="1200"/>
              </a:spcAft>
              <a:buNone/>
            </a:pPr>
            <a:endParaRPr lang="en-US" dirty="0" smtClean="0">
              <a:latin typeface="Lucida Console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PDS4 Core </a:t>
            </a:r>
            <a:r>
              <a:rPr lang="en-US" dirty="0" smtClean="0"/>
              <a:t>Concepts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- Namespaces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 smtClean="0"/>
              <a:t>A namespace establishes a context for definition. 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 smtClean="0"/>
              <a:t>Two items with the same name but from different namespaces generally have different definitions.</a:t>
            </a:r>
          </a:p>
          <a:p>
            <a:pPr marL="0" indent="0">
              <a:buNone/>
            </a:pPr>
            <a:r>
              <a:rPr lang="en-US" dirty="0" smtClean="0"/>
              <a:t>For example, consider “title”.  This word will have a very different meaning in a </a:t>
            </a:r>
            <a:r>
              <a:rPr lang="en-US" i="1" dirty="0" smtClean="0"/>
              <a:t>movie </a:t>
            </a:r>
            <a:r>
              <a:rPr lang="en-US" dirty="0" smtClean="0"/>
              <a:t>namespace than it will in a </a:t>
            </a:r>
            <a:r>
              <a:rPr lang="en-US" i="1" dirty="0" smtClean="0"/>
              <a:t>car</a:t>
            </a:r>
            <a:r>
              <a:rPr lang="en-US" dirty="0" smtClean="0"/>
              <a:t> namespace.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- Namespaces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dirty="0" smtClean="0"/>
              <a:t>In PDS4, namespaces are used to delegate authority for creating attributes used in label documentation sections.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PDS will assign namespaces to data preparers (by mission, instrument, experiment, …)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Data preparers will have authority to create descriptive attributes and classes in their assigned namespace.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The contents of a single namespace are defined in the </a:t>
            </a:r>
            <a:r>
              <a:rPr lang="en-US" sz="2000" i="1" dirty="0" smtClean="0"/>
              <a:t>data dictionary</a:t>
            </a:r>
            <a:r>
              <a:rPr lang="en-US" sz="2000" dirty="0" smtClean="0"/>
              <a:t> for that namespace.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Node-level attributes and classes will be defined in node-level namespaces (and thus node-level dictionaries).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Data Formats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Cube 4"/>
          <p:cNvSpPr/>
          <p:nvPr/>
        </p:nvSpPr>
        <p:spPr bwMode="auto">
          <a:xfrm>
            <a:off x="3013862" y="2874874"/>
            <a:ext cx="3196742" cy="1272844"/>
          </a:xfrm>
          <a:prstGeom prst="cube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67328" y="4235501"/>
            <a:ext cx="1704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i="1" dirty="0" smtClean="0"/>
              <a:t>A(i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,i</a:t>
            </a:r>
            <a:r>
              <a:rPr lang="en-US" i="1" baseline="-25000" dirty="0" smtClean="0"/>
              <a:t>3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24128" y="5003597"/>
            <a:ext cx="7205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an array A(</a:t>
            </a:r>
            <a:r>
              <a:rPr lang="en-US" sz="2000" i="1" dirty="0" smtClean="0"/>
              <a:t>i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,i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,…,i</a:t>
            </a:r>
            <a:r>
              <a:rPr lang="en-US" sz="2000" i="1" baseline="-25000" dirty="0" smtClean="0"/>
              <a:t>n</a:t>
            </a:r>
            <a:r>
              <a:rPr lang="en-US" sz="2000" dirty="0" smtClean="0"/>
              <a:t>), the elements are stored such that the </a:t>
            </a:r>
            <a:r>
              <a:rPr lang="en-US" sz="2000" i="1" dirty="0" smtClean="0"/>
              <a:t>i</a:t>
            </a:r>
            <a:r>
              <a:rPr lang="en-US" sz="2000" i="1" baseline="-25000" dirty="0" smtClean="0"/>
              <a:t>n</a:t>
            </a:r>
            <a:r>
              <a:rPr lang="en-US" sz="2000" dirty="0" smtClean="0"/>
              <a:t> are contiguous, then the </a:t>
            </a:r>
            <a:r>
              <a:rPr lang="en-US" sz="2000" i="1" dirty="0" smtClean="0"/>
              <a:t>i</a:t>
            </a:r>
            <a:r>
              <a:rPr lang="en-US" sz="2000" i="1" baseline="-25000" dirty="0" smtClean="0"/>
              <a:t>n-1</a:t>
            </a:r>
            <a:r>
              <a:rPr lang="en-US" sz="2000" dirty="0" smtClean="0"/>
              <a:t>, etc., down to the </a:t>
            </a:r>
            <a:r>
              <a:rPr lang="en-US" sz="2000" i="1" dirty="0" smtClean="0"/>
              <a:t>i</a:t>
            </a:r>
            <a:r>
              <a:rPr lang="en-US" sz="2000" i="1" baseline="-25000" dirty="0" smtClean="0"/>
              <a:t>1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- Namespaces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48333"/>
            <a:ext cx="7772400" cy="4623205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dirty="0" smtClean="0"/>
              <a:t>In XML, namespaces are prefixed to the tag name:</a:t>
            </a:r>
          </a:p>
          <a:p>
            <a:pPr marL="80010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Lucida Console" pitchFamily="49" charset="0"/>
              </a:rPr>
              <a:t>&lt;</a:t>
            </a:r>
            <a:r>
              <a:rPr lang="en-US" sz="1600" dirty="0" err="1" smtClean="0">
                <a:latin typeface="Lucida Console" pitchFamily="49" charset="0"/>
              </a:rPr>
              <a:t>movie:title</a:t>
            </a:r>
            <a:r>
              <a:rPr lang="en-US" sz="1600" dirty="0" smtClean="0">
                <a:latin typeface="Lucida Console" pitchFamily="49" charset="0"/>
              </a:rPr>
              <a:t>&gt;…&lt;/</a:t>
            </a:r>
            <a:r>
              <a:rPr lang="en-US" sz="1600" dirty="0" err="1" smtClean="0">
                <a:latin typeface="Lucida Console" pitchFamily="49" charset="0"/>
              </a:rPr>
              <a:t>movie:title</a:t>
            </a:r>
            <a:r>
              <a:rPr lang="en-US" sz="1600" dirty="0" smtClean="0">
                <a:latin typeface="Lucida Console" pitchFamily="49" charset="0"/>
              </a:rPr>
              <a:t>&gt;</a:t>
            </a:r>
          </a:p>
          <a:p>
            <a:pPr marL="80010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Lucida Console" pitchFamily="49" charset="0"/>
              </a:rPr>
              <a:t>&lt;</a:t>
            </a:r>
            <a:r>
              <a:rPr lang="en-US" sz="1600" dirty="0" err="1" smtClean="0">
                <a:latin typeface="Lucida Console" pitchFamily="49" charset="0"/>
              </a:rPr>
              <a:t>car:title</a:t>
            </a:r>
            <a:r>
              <a:rPr lang="en-US" sz="1600" dirty="0" smtClean="0">
                <a:latin typeface="Lucida Console" pitchFamily="49" charset="0"/>
              </a:rPr>
              <a:t>&gt;…&lt;/</a:t>
            </a:r>
            <a:r>
              <a:rPr lang="en-US" sz="1600" dirty="0" err="1" smtClean="0">
                <a:latin typeface="Lucida Console" pitchFamily="49" charset="0"/>
              </a:rPr>
              <a:t>car:title</a:t>
            </a:r>
            <a:r>
              <a:rPr lang="en-US" sz="1600" dirty="0" smtClean="0">
                <a:latin typeface="Lucida Console" pitchFamily="49" charset="0"/>
              </a:rPr>
              <a:t>&gt;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dirty="0" smtClean="0"/>
              <a:t>More accurately, the prefix is nearly always an abbreviation for the full namespace identifier, which is defined at the opening of the XML document and takes the form of a URI.  Typical PDS4 namespaces will look like this: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 dirty="0" smtClean="0">
                <a:latin typeface="Lucida Console" pitchFamily="49" charset="0"/>
              </a:rPr>
              <a:t>http://pds.nasa.gov/schema/pds4/node/sbn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dirty="0" smtClean="0"/>
              <a:t>which is why they are normally abbreviated.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PDS4 Core </a:t>
            </a:r>
            <a:r>
              <a:rPr lang="en-US" dirty="0" smtClean="0"/>
              <a:t>Concepts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– XML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The XML standard only defines syntax; it does not define any tags.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 </a:t>
            </a:r>
            <a:r>
              <a:rPr lang="en-US" i="1" dirty="0" smtClean="0"/>
              <a:t>schema</a:t>
            </a:r>
            <a:r>
              <a:rPr lang="en-US" dirty="0" smtClean="0"/>
              <a:t> can be used to define tags and constraint their content.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XML Schema is an XML-based schema language that provides the sort of capabilities we want for PDS4 labels (and quite a bit more).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– XML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0278"/>
            <a:ext cx="7772400" cy="4325722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en-US" dirty="0" smtClean="0"/>
              <a:t>Some useful XML Schema capabilities: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Defining data types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Creating standard value lists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Constraining extrema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Namespace support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Designating required and optional attributes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000" dirty="0" smtClean="0"/>
              <a:t>In addition there are commercial and open source tools to support creating XML Schema files and using them to create and validate XML documents (like PDS4 labels).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– XML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9539"/>
            <a:ext cx="7772400" cy="4296461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In PDS4, XML Schema documents will be used for:</a:t>
            </a:r>
          </a:p>
          <a:p>
            <a:r>
              <a:rPr lang="en-US" dirty="0" smtClean="0"/>
              <a:t>Creating one-off labels</a:t>
            </a:r>
          </a:p>
          <a:p>
            <a:r>
              <a:rPr lang="en-US" dirty="0" smtClean="0"/>
              <a:t>Defining/constraining label content across a collection</a:t>
            </a:r>
          </a:p>
          <a:p>
            <a:r>
              <a:rPr lang="en-US" dirty="0" smtClean="0"/>
              <a:t>Holding data dictionary information needed for label validation</a:t>
            </a:r>
          </a:p>
          <a:p>
            <a:r>
              <a:rPr lang="en-US" dirty="0" smtClean="0"/>
              <a:t>Defining interface formats between system elements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– XML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9539"/>
            <a:ext cx="7772400" cy="4296461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 smtClean="0"/>
              <a:t>Creating one-off labels</a:t>
            </a:r>
            <a:endParaRPr lang="en-US" b="1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Start with template schema from the PDS library.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Use it with an XML-aware editor to create a blank XML label.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Fill in the blanks.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Validate the resulting XML against the template schema.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– XML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9539"/>
            <a:ext cx="7772400" cy="4296461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 smtClean="0"/>
              <a:t>Defining/Constraining </a:t>
            </a:r>
            <a:r>
              <a:rPr lang="en-US" b="1" dirty="0" smtClean="0"/>
              <a:t>Label Content Across a Collection</a:t>
            </a:r>
            <a:endParaRPr lang="en-US" b="1" dirty="0" smtClean="0"/>
          </a:p>
          <a:p>
            <a:r>
              <a:rPr lang="en-US" dirty="0" smtClean="0"/>
              <a:t>Start with generic schema from PDS library.</a:t>
            </a:r>
          </a:p>
          <a:p>
            <a:r>
              <a:rPr lang="en-US" dirty="0" smtClean="0"/>
              <a:t>Node edits schema to reflect design decisions already made; inserts node classes.</a:t>
            </a:r>
          </a:p>
          <a:p>
            <a:r>
              <a:rPr lang="en-US" dirty="0" smtClean="0"/>
              <a:t>Mission inserts mission classes.</a:t>
            </a:r>
          </a:p>
          <a:p>
            <a:r>
              <a:rPr lang="en-US" dirty="0" smtClean="0"/>
              <a:t>XML-aware editor is used to generate a template for pipeline use.</a:t>
            </a:r>
          </a:p>
          <a:p>
            <a:r>
              <a:rPr lang="en-US" dirty="0" smtClean="0"/>
              <a:t>Edited schema is used to validate output labels.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– XML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9539"/>
            <a:ext cx="7772400" cy="4296461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 smtClean="0"/>
              <a:t>Holding Data Dictionary Information</a:t>
            </a:r>
            <a:endParaRPr lang="en-US" b="1" dirty="0" smtClean="0"/>
          </a:p>
          <a:p>
            <a:r>
              <a:rPr lang="en-US" dirty="0" smtClean="0"/>
              <a:t>Data dictionary information (attributes and classes) resides in an integrated database.</a:t>
            </a:r>
          </a:p>
          <a:p>
            <a:r>
              <a:rPr lang="en-US" dirty="0" smtClean="0"/>
              <a:t>Individual namespaces will be dumped to separate schema files.</a:t>
            </a:r>
          </a:p>
          <a:p>
            <a:r>
              <a:rPr lang="en-US" dirty="0" smtClean="0"/>
              <a:t>The namespace schema files are directly referenced by the XML label files.</a:t>
            </a:r>
          </a:p>
          <a:p>
            <a:r>
              <a:rPr lang="en-US" dirty="0" smtClean="0"/>
              <a:t>XML validators compare the use of the attributes and classes in the XML file to the definitions in the schema files.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 – XML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9539"/>
            <a:ext cx="7772400" cy="4296461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 smtClean="0"/>
              <a:t>Defining Interface Formats</a:t>
            </a:r>
            <a:endParaRPr lang="en-US" b="1" dirty="0" smtClean="0"/>
          </a:p>
          <a:p>
            <a:r>
              <a:rPr lang="en-US" dirty="0" smtClean="0"/>
              <a:t>An XML schema </a:t>
            </a:r>
            <a:r>
              <a:rPr lang="en-US" dirty="0" smtClean="0"/>
              <a:t>defines the tags used for input/output.</a:t>
            </a:r>
          </a:p>
          <a:p>
            <a:r>
              <a:rPr lang="en-US" dirty="0" smtClean="0"/>
              <a:t>The schema can be used in an XML-aware tool, like an editor, to generate a template XML file.</a:t>
            </a:r>
          </a:p>
          <a:p>
            <a:r>
              <a:rPr lang="en-US" dirty="0" smtClean="0"/>
              <a:t>XML input can be validated against the schema prior to attempting processing.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PDS4 Core Concepts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Data Formats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657600" y="2516430"/>
            <a:ext cx="482804" cy="256032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140403" y="2516430"/>
            <a:ext cx="124359" cy="256032"/>
          </a:xfrm>
          <a:prstGeom prst="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257447" y="2516429"/>
            <a:ext cx="234086" cy="256032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491534" y="2516429"/>
            <a:ext cx="621792" cy="256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656381" y="2772462"/>
            <a:ext cx="482804" cy="270661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139184" y="2772462"/>
            <a:ext cx="124359" cy="270661"/>
          </a:xfrm>
          <a:prstGeom prst="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256228" y="2772461"/>
            <a:ext cx="234086" cy="270661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490315" y="2772461"/>
            <a:ext cx="621792" cy="27066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656380" y="3041906"/>
            <a:ext cx="482804" cy="256032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139183" y="3041906"/>
            <a:ext cx="124359" cy="256032"/>
          </a:xfrm>
          <a:prstGeom prst="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256227" y="3041905"/>
            <a:ext cx="234086" cy="256032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490314" y="3041905"/>
            <a:ext cx="621792" cy="256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656381" y="3284526"/>
            <a:ext cx="482804" cy="269443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139184" y="3284526"/>
            <a:ext cx="124359" cy="269443"/>
          </a:xfrm>
          <a:prstGeom prst="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256228" y="3284525"/>
            <a:ext cx="234086" cy="269443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490315" y="3284525"/>
            <a:ext cx="621792" cy="26944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656381" y="3555188"/>
            <a:ext cx="482804" cy="262129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139184" y="3555188"/>
            <a:ext cx="124359" cy="262129"/>
          </a:xfrm>
          <a:prstGeom prst="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56228" y="3555187"/>
            <a:ext cx="234086" cy="262129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490315" y="3555187"/>
            <a:ext cx="621792" cy="262129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2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99693" y="4967021"/>
            <a:ext cx="63495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a table, each record is stored contiguously starting with the first field of the first record, then the second, and so on to the last; then the first field of the second record, etc.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523743" y="3913632"/>
            <a:ext cx="3833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Table with four fields and five records.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Backup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28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3365C840-8031-43A8-AA00-3D84D5BC4B53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Data Formats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Interleaving</a:t>
            </a:r>
          </a:p>
          <a:p>
            <a:endParaRPr lang="en-US" dirty="0" smtClean="0"/>
          </a:p>
          <a:p>
            <a:pPr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Inserting some or all of the bytes of one data structure into the stream of bytes of another data structure.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800" b="1" i="1" dirty="0" smtClean="0"/>
              <a:t>Interleaving is prohibited in PDS4</a:t>
            </a:r>
            <a:endParaRPr lang="en-US" sz="2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Data Formats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Parsable</a:t>
            </a:r>
            <a:r>
              <a:rPr lang="en-US" dirty="0" smtClean="0"/>
              <a:t> Byte Streams</a:t>
            </a:r>
          </a:p>
          <a:p>
            <a:pPr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Simple rules for parsing bytes into program data structures.  (Simple = no bit changes)</a:t>
            </a:r>
          </a:p>
          <a:p>
            <a:pPr indent="0">
              <a:buFont typeface="Wingdings" pitchFamily="2" charset="2"/>
              <a:buChar char="Ø"/>
            </a:pPr>
            <a:endParaRPr lang="en-US" sz="2000" dirty="0" smtClean="0"/>
          </a:p>
          <a:p>
            <a:pPr indent="0">
              <a:buFont typeface="Wingdings" pitchFamily="2" charset="2"/>
              <a:buChar char="Ø"/>
            </a:pPr>
            <a:r>
              <a:rPr lang="en-US" sz="2000" dirty="0" smtClean="0"/>
              <a:t>Plain text</a:t>
            </a:r>
          </a:p>
          <a:p>
            <a:pPr indent="0">
              <a:buFont typeface="Wingdings" pitchFamily="2" charset="2"/>
              <a:buChar char="Ø"/>
            </a:pPr>
            <a:r>
              <a:rPr lang="en-US" sz="2000" dirty="0" smtClean="0"/>
              <a:t>XML </a:t>
            </a:r>
          </a:p>
          <a:p>
            <a:pPr indent="0">
              <a:buFont typeface="Wingdings" pitchFamily="2" charset="2"/>
              <a:buChar char="Ø"/>
            </a:pPr>
            <a:r>
              <a:rPr lang="en-US" sz="2000" dirty="0" smtClean="0"/>
              <a:t>CSV files</a:t>
            </a:r>
          </a:p>
          <a:p>
            <a:pPr indent="0"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0">
              <a:buNone/>
            </a:pPr>
            <a:r>
              <a:rPr lang="en-US" dirty="0" smtClean="0"/>
              <a:t>Generally used for documents.  PDS will designate acceptable parsing standards (internal or external).</a:t>
            </a:r>
          </a:p>
          <a:p>
            <a:pPr indent="0">
              <a:buFont typeface="Wingdings" pitchFamily="2" charset="2"/>
              <a:buChar char="Ø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Data Formats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Encoded Byte Streams</a:t>
            </a:r>
          </a:p>
          <a:p>
            <a:pPr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Bytes must be processed according to some, probably external, standard to generate the desired information.</a:t>
            </a:r>
          </a:p>
          <a:p>
            <a:pPr indent="0">
              <a:buFont typeface="Wingdings" pitchFamily="2" charset="2"/>
              <a:buChar char="Ø"/>
            </a:pPr>
            <a:r>
              <a:rPr lang="en-US" sz="2000" dirty="0" smtClean="0"/>
              <a:t>PDF</a:t>
            </a:r>
          </a:p>
          <a:p>
            <a:pPr indent="0">
              <a:buFont typeface="Wingdings" pitchFamily="2" charset="2"/>
              <a:buChar char="Ø"/>
            </a:pPr>
            <a:r>
              <a:rPr lang="en-US" sz="2000" dirty="0" smtClean="0"/>
              <a:t>MP3</a:t>
            </a:r>
          </a:p>
          <a:p>
            <a:pPr indent="0">
              <a:buFont typeface="Wingdings" pitchFamily="2" charset="2"/>
              <a:buChar char="Ø"/>
            </a:pPr>
            <a:r>
              <a:rPr lang="en-US" sz="2000" dirty="0" smtClean="0"/>
              <a:t>MPEG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r>
              <a:rPr lang="en-US" dirty="0" smtClean="0"/>
              <a:t>Mainly used for complex documents and potentially for very high-order data products.  PDS will designate acceptable encoding standards.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Core Concepts – Data Formats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en-US" sz="2800" dirty="0" smtClean="0"/>
              <a:t>Note that in PDS4:</a:t>
            </a:r>
          </a:p>
          <a:p>
            <a:pPr algn="ctr">
              <a:spcAft>
                <a:spcPts val="1200"/>
              </a:spcAft>
              <a:buNone/>
            </a:pPr>
            <a:r>
              <a:rPr lang="en-US" sz="2800" b="1" i="1" dirty="0" smtClean="0"/>
              <a:t>Documents = Data</a:t>
            </a:r>
          </a:p>
          <a:p>
            <a:pPr algn="ctr">
              <a:spcAft>
                <a:spcPts val="1200"/>
              </a:spcAft>
              <a:buNone/>
            </a:pPr>
            <a:r>
              <a:rPr lang="en-US" sz="2800" b="1" i="1" dirty="0" smtClean="0"/>
              <a:t>Geometry = Data</a:t>
            </a:r>
          </a:p>
          <a:p>
            <a:pPr algn="ctr">
              <a:spcAft>
                <a:spcPts val="1200"/>
              </a:spcAft>
              <a:buNone/>
            </a:pPr>
            <a:r>
              <a:rPr lang="en-US" sz="2800" b="1" i="1" dirty="0" smtClean="0"/>
              <a:t>Calibration = Data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dirty="0" smtClean="0"/>
              <a:t>That is, all these types of information are identified and labeled to the same level of detail as observational data.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28B5867-A9FC-458F-AADB-9B33504976F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DS Presentation">
  <a:themeElements>
    <a:clrScheme name="PDS_2009_Sr_Re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DS_2009_Sr_Rev">
      <a:majorFont>
        <a:latin typeface="Verdan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lnDef>
  </a:objectDefaults>
  <a:extraClrSchemeLst>
    <a:extraClrScheme>
      <a:clrScheme name="PDS_2009_Sr_Re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PDS Presentation</Template>
  <TotalTime>584</TotalTime>
  <Words>1811</Words>
  <Application>Microsoft Office PowerPoint</Application>
  <PresentationFormat>On-screen Show (4:3)</PresentationFormat>
  <Paragraphs>464</Paragraphs>
  <Slides>50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PDS Presentation</vt:lpstr>
      <vt:lpstr>Slide 1</vt:lpstr>
      <vt:lpstr>Slide 2</vt:lpstr>
      <vt:lpstr>Data Formats</vt:lpstr>
      <vt:lpstr>Core Concepts – Data Formats</vt:lpstr>
      <vt:lpstr>Core Concepts – Data Formats</vt:lpstr>
      <vt:lpstr>Core Concepts – Data Formats</vt:lpstr>
      <vt:lpstr>Core Concepts – Data Formats</vt:lpstr>
      <vt:lpstr>Core Concepts – Data Formats</vt:lpstr>
      <vt:lpstr>Core Concepts – Data Formats</vt:lpstr>
      <vt:lpstr>Products</vt:lpstr>
      <vt:lpstr>Core Concepts - Products</vt:lpstr>
      <vt:lpstr>Core Concepts - Products</vt:lpstr>
      <vt:lpstr>Core Concepts - Product</vt:lpstr>
      <vt:lpstr>Archive design</vt:lpstr>
      <vt:lpstr>Core Concepts – Archive Design</vt:lpstr>
      <vt:lpstr>Core Concepts – Archive Design</vt:lpstr>
      <vt:lpstr>Core Concepts – Archive Design</vt:lpstr>
      <vt:lpstr>Core Concepts – Archive Design</vt:lpstr>
      <vt:lpstr>Core Concepts – Archive Design</vt:lpstr>
      <vt:lpstr>Core Concepts - Product</vt:lpstr>
      <vt:lpstr>Labels</vt:lpstr>
      <vt:lpstr>Core Concepts – Labels</vt:lpstr>
      <vt:lpstr>Core Concepts – Labels</vt:lpstr>
      <vt:lpstr>Core Concepts – Labels</vt:lpstr>
      <vt:lpstr>Core Concepts – Labels</vt:lpstr>
      <vt:lpstr>Core Concepts – Labels</vt:lpstr>
      <vt:lpstr>Core Concepts – Labels</vt:lpstr>
      <vt:lpstr>Core Concepts – Labels</vt:lpstr>
      <vt:lpstr>Core Concepts – Labels</vt:lpstr>
      <vt:lpstr>Core Concepts – Labels</vt:lpstr>
      <vt:lpstr>Core Concepts – Labels</vt:lpstr>
      <vt:lpstr>XML</vt:lpstr>
      <vt:lpstr>Core Concepts - XML</vt:lpstr>
      <vt:lpstr>Core Concepts - XML</vt:lpstr>
      <vt:lpstr>Core Concepts - XML</vt:lpstr>
      <vt:lpstr>Core Concepts - XML</vt:lpstr>
      <vt:lpstr>Namespaces</vt:lpstr>
      <vt:lpstr>Core Concepts - Namespaces</vt:lpstr>
      <vt:lpstr>Core Concepts - Namespaces</vt:lpstr>
      <vt:lpstr>Core Concepts - Namespaces</vt:lpstr>
      <vt:lpstr>XML Schema</vt:lpstr>
      <vt:lpstr>Core Concepts – XML Schema</vt:lpstr>
      <vt:lpstr>Core Concepts – XML Schema</vt:lpstr>
      <vt:lpstr>Core Concepts – XML Schema</vt:lpstr>
      <vt:lpstr>Core Concepts – XML Schema</vt:lpstr>
      <vt:lpstr>Core Concepts – XML Schema</vt:lpstr>
      <vt:lpstr>Core Concepts – XML Schema</vt:lpstr>
      <vt:lpstr>Core Concepts – XML Schema</vt:lpstr>
      <vt:lpstr>Questions?</vt:lpstr>
      <vt:lpstr>Backup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 Raugh</dc:creator>
  <cp:lastModifiedBy>Anne Raugh</cp:lastModifiedBy>
  <cp:revision>24</cp:revision>
  <cp:lastPrinted>2006-01-13T01:48:46Z</cp:lastPrinted>
  <dcterms:created xsi:type="dcterms:W3CDTF">2011-02-23T13:01:39Z</dcterms:created>
  <dcterms:modified xsi:type="dcterms:W3CDTF">2011-02-25T15:15:15Z</dcterms:modified>
</cp:coreProperties>
</file>