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33" roundtripDataSignature="AMtx7miO4Ks+igCCtElifLWwseDUViDv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E04A78D-424A-45F9-9DDA-891E91B3AAD2}">
  <a:tblStyle styleId="{AE04A78D-424A-45F9-9DDA-891E91B3AAD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3"/>
          </a:solidFill>
        </a:fill>
      </a:tcStyle>
    </a:wholeTbl>
    <a:band1H>
      <a:tcTxStyle b="off" i="off"/>
      <a:tcStyle>
        <a:fill>
          <a:solidFill>
            <a:schemeClr val="accent3"/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accent3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 b="off" i="off"/>
    </a:neCell>
    <a:nwCell>
      <a:tcTxStyle b="off" i="off"/>
    </a:nwCell>
  </a:tblStyle>
  <a:tblStyle styleId="{32D9A50D-C63A-41D4-8CF4-03C3ABEF6D3E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6"/>
          </a:solidFill>
        </a:fill>
      </a:tcStyle>
    </a:wholeTbl>
    <a:band1H>
      <a:tcTxStyle b="off" i="off"/>
      <a:tcStyle>
        <a:fill>
          <a:solidFill>
            <a:srgbClr val="CACA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CACA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 b="off" i="off"/>
    </a:neCell>
    <a:nwCell>
      <a:tcTxStyle b="off" i="off"/>
    </a:nwCell>
  </a:tblStyle>
  <a:tblStyle styleId="{B181AA39-D8D7-4C65-AE89-D73F74FC316A}" styleName="Table_2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customschemas.google.com/relationships/presentationmetadata" Target="meta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2" y="0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183" y="0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2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" name="Google Shape;37;p1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10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 needed to wrap the LID in quotes.  This could be clarified in the docs, and improve in the capability in the future.</a:t>
            </a:r>
            <a:endParaRPr/>
          </a:p>
        </p:txBody>
      </p:sp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7" name="Google Shape;127;p1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6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8" name="Google Shape;148;p18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5" name="Google Shape;155;p19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2" name="Google Shape;162;p20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9" name="Google Shape;169;p2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" name="Google Shape;44;p2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p2:notes"/>
          <p:cNvSpPr txBox="1"/>
          <p:nvPr>
            <p:ph idx="12" type="sldNum"/>
          </p:nvPr>
        </p:nvSpPr>
        <p:spPr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3" name="Google Shape;183;p23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4" name="Google Shape;184;p23:notes"/>
          <p:cNvSpPr txBox="1"/>
          <p:nvPr>
            <p:ph idx="12" type="sldNum"/>
          </p:nvPr>
        </p:nvSpPr>
        <p:spPr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c762e7eed_0_2:notes"/>
          <p:cNvSpPr/>
          <p:nvPr>
            <p:ph idx="2" type="sldImg"/>
          </p:nvPr>
        </p:nvSpPr>
        <p:spPr>
          <a:xfrm>
            <a:off x="1181100" y="698500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2c762e7eed_0_2:notes"/>
          <p:cNvSpPr txBox="1"/>
          <p:nvPr>
            <p:ph idx="1" type="body"/>
          </p:nvPr>
        </p:nvSpPr>
        <p:spPr>
          <a:xfrm>
            <a:off x="701359" y="4416110"/>
            <a:ext cx="5607600" cy="4182300"/>
          </a:xfrm>
          <a:prstGeom prst="rect">
            <a:avLst/>
          </a:prstGeom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12c762e7eed_0_2:notes"/>
          <p:cNvSpPr txBox="1"/>
          <p:nvPr>
            <p:ph idx="12" type="sldNum"/>
          </p:nvPr>
        </p:nvSpPr>
        <p:spPr>
          <a:xfrm>
            <a:off x="3971183" y="8830628"/>
            <a:ext cx="3037500" cy="464100"/>
          </a:xfrm>
          <a:prstGeom prst="rect">
            <a:avLst/>
          </a:prstGeom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25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6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8" name="Google Shape;208;p26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26:notes"/>
          <p:cNvSpPr txBox="1"/>
          <p:nvPr>
            <p:ph idx="12" type="sldNum"/>
          </p:nvPr>
        </p:nvSpPr>
        <p:spPr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7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9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29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5" name="Google Shape;235;p30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p3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4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5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9" name="Google Shape;79;p6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p6:notes"/>
          <p:cNvSpPr txBox="1"/>
          <p:nvPr>
            <p:ph idx="12" type="sldNum"/>
          </p:nvPr>
        </p:nvSpPr>
        <p:spPr>
          <a:xfrm>
            <a:off x="3971183" y="8830628"/>
            <a:ext cx="3037628" cy="464184"/>
          </a:xfrm>
          <a:prstGeom prst="rect">
            <a:avLst/>
          </a:prstGeom>
          <a:noFill/>
          <a:ln>
            <a:noFill/>
          </a:ln>
        </p:spPr>
        <p:txBody>
          <a:bodyPr anchorCtr="0" anchor="b" bIns="46600" lIns="93225" spcFirstLastPara="1" rIns="93225" wrap="square" tIns="466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7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8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701359" y="4416110"/>
            <a:ext cx="5607684" cy="4182427"/>
          </a:xfrm>
          <a:prstGeom prst="rect">
            <a:avLst/>
          </a:prstGeom>
          <a:noFill/>
          <a:ln>
            <a:noFill/>
          </a:ln>
        </p:spPr>
        <p:txBody>
          <a:bodyPr anchorCtr="0" anchor="t" bIns="46600" lIns="93225" spcFirstLastPara="1" rIns="93225" wrap="square" tIns="466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9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32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Google Shape;29;p32"/>
          <p:cNvSpPr txBox="1"/>
          <p:nvPr>
            <p:ph idx="11" type="ftr"/>
          </p:nvPr>
        </p:nvSpPr>
        <p:spPr>
          <a:xfrm>
            <a:off x="1371600" y="6400800"/>
            <a:ext cx="69342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33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33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33"/>
          <p:cNvSpPr txBox="1"/>
          <p:nvPr>
            <p:ph idx="11" type="ftr"/>
          </p:nvPr>
        </p:nvSpPr>
        <p:spPr>
          <a:xfrm>
            <a:off x="1371600" y="6400800"/>
            <a:ext cx="69342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3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31"/>
          <p:cNvGrpSpPr/>
          <p:nvPr/>
        </p:nvGrpSpPr>
        <p:grpSpPr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2" name="Google Shape;12;p31"/>
            <p:cNvSpPr/>
            <p:nvPr/>
          </p:nvSpPr>
          <p:spPr>
            <a:xfrm>
              <a:off x="192" y="624"/>
              <a:ext cx="5376" cy="46"/>
            </a:xfrm>
            <a:prstGeom prst="rect">
              <a:avLst/>
            </a:prstGeom>
            <a:gradFill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31"/>
            <p:cNvSpPr/>
            <p:nvPr/>
          </p:nvSpPr>
          <p:spPr>
            <a:xfrm>
              <a:off x="192" y="688"/>
              <a:ext cx="5376" cy="28"/>
            </a:xfrm>
            <a:prstGeom prst="rect">
              <a:avLst/>
            </a:prstGeom>
            <a:gradFill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" name="Google Shape;14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oogle Shape;15;p31"/>
          <p:cNvGrpSpPr/>
          <p:nvPr/>
        </p:nvGrpSpPr>
        <p:grpSpPr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6" name="Google Shape;16;p31"/>
            <p:cNvSpPr/>
            <p:nvPr/>
          </p:nvSpPr>
          <p:spPr>
            <a:xfrm>
              <a:off x="192" y="624"/>
              <a:ext cx="5376" cy="46"/>
            </a:xfrm>
            <a:prstGeom prst="rect">
              <a:avLst/>
            </a:prstGeom>
            <a:gradFill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1"/>
            <p:cNvSpPr/>
            <p:nvPr/>
          </p:nvSpPr>
          <p:spPr>
            <a:xfrm>
              <a:off x="192" y="688"/>
              <a:ext cx="5376" cy="28"/>
            </a:xfrm>
            <a:prstGeom prst="rect">
              <a:avLst/>
            </a:prstGeom>
            <a:gradFill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31"/>
          <p:cNvGrpSpPr/>
          <p:nvPr/>
        </p:nvGrpSpPr>
        <p:grpSpPr>
          <a:xfrm>
            <a:off x="76200" y="6248400"/>
            <a:ext cx="8978900" cy="152400"/>
            <a:chOff x="192" y="624"/>
            <a:chExt cx="5376" cy="92"/>
          </a:xfrm>
        </p:grpSpPr>
        <p:sp>
          <p:nvSpPr>
            <p:cNvPr id="19" name="Google Shape;19;p31"/>
            <p:cNvSpPr/>
            <p:nvPr/>
          </p:nvSpPr>
          <p:spPr>
            <a:xfrm>
              <a:off x="192" y="624"/>
              <a:ext cx="5376" cy="46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1"/>
            <p:cNvSpPr/>
            <p:nvPr/>
          </p:nvSpPr>
          <p:spPr>
            <a:xfrm>
              <a:off x="192" y="688"/>
              <a:ext cx="5376" cy="28"/>
            </a:xfrm>
            <a:prstGeom prst="rect">
              <a:avLst/>
            </a:prstGeom>
            <a:gradFill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1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31"/>
          <p:cNvSpPr txBox="1"/>
          <p:nvPr/>
        </p:nvSpPr>
        <p:spPr>
          <a:xfrm>
            <a:off x="823913" y="228600"/>
            <a:ext cx="1687512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Jet Propulsion Laboratory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California Institute of Technology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08486" y="152400"/>
            <a:ext cx="1327562" cy="70485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1"/>
          <p:cNvSpPr txBox="1"/>
          <p:nvPr>
            <p:ph idx="11" type="ftr"/>
          </p:nvPr>
        </p:nvSpPr>
        <p:spPr>
          <a:xfrm>
            <a:off x="1371600" y="6400800"/>
            <a:ext cx="6934200" cy="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github.com/NASA-PDS/doi-ui/issues/117" TargetMode="External"/><Relationship Id="rId4" Type="http://schemas.openxmlformats.org/officeDocument/2006/relationships/hyperlink" Target="https://github.com/NASA-PDS/doi-ui/issues/132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ithub.com/NASA-PDS/pds-api/issues/137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github.com/NASA-PDS/validate/issues/390" TargetMode="External"/><Relationship Id="rId4" Type="http://schemas.openxmlformats.org/officeDocument/2006/relationships/hyperlink" Target="https://github.com/NASA-PDS/validate/issues/491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github.com/NASA-PDS/pds4-information-model/issues/478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hyperlink" Target="https://github.com/NASA-PDS/registry/issues/41" TargetMode="External"/><Relationship Id="rId10" Type="http://schemas.openxmlformats.org/officeDocument/2006/relationships/hyperlink" Target="https://github.com/NASA-PDS/pds4-information-model/issues/480" TargetMode="External"/><Relationship Id="rId13" Type="http://schemas.openxmlformats.org/officeDocument/2006/relationships/hyperlink" Target="https://github.com/NASA-PDS/validate/issues/429" TargetMode="External"/><Relationship Id="rId12" Type="http://schemas.openxmlformats.org/officeDocument/2006/relationships/hyperlink" Target="https://github.com/NASA-PDS/validate/issues/427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ithub.com/NASA-PDS/doi-service/issues/313" TargetMode="External"/><Relationship Id="rId4" Type="http://schemas.openxmlformats.org/officeDocument/2006/relationships/hyperlink" Target="https://github.com/NASA-PDS/doi-ui/issues/93" TargetMode="External"/><Relationship Id="rId9" Type="http://schemas.openxmlformats.org/officeDocument/2006/relationships/hyperlink" Target="https://github.com/NASA-PDS/pds4-information-model/issues/479" TargetMode="External"/><Relationship Id="rId15" Type="http://schemas.openxmlformats.org/officeDocument/2006/relationships/hyperlink" Target="https://github.com/NASA-PDS/validate/issues/432" TargetMode="External"/><Relationship Id="rId14" Type="http://schemas.openxmlformats.org/officeDocument/2006/relationships/hyperlink" Target="https://github.com/NASA-PDS/validate/issues/431" TargetMode="External"/><Relationship Id="rId5" Type="http://schemas.openxmlformats.org/officeDocument/2006/relationships/hyperlink" Target="https://github.com/NASA-PDS/doi-ui/issues/132" TargetMode="External"/><Relationship Id="rId6" Type="http://schemas.openxmlformats.org/officeDocument/2006/relationships/hyperlink" Target="https://github.com/NASA-PDS/pds-api/issues/130" TargetMode="External"/><Relationship Id="rId7" Type="http://schemas.openxmlformats.org/officeDocument/2006/relationships/hyperlink" Target="https://github.com/NASA-PDS/pds4-information-model/issues/170" TargetMode="External"/><Relationship Id="rId8" Type="http://schemas.openxmlformats.org/officeDocument/2006/relationships/hyperlink" Target="https://github.com/NASA-PDS/pds4-information-model/issues/455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github.com/NASA-PDS/pds-swg/issues?q=label%3AB12.1+label%3Achange-request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pds.nasa.gov/home/about/" TargetMode="External"/><Relationship Id="rId4" Type="http://schemas.openxmlformats.org/officeDocument/2006/relationships/hyperlink" Target="https://pds-engineering.jpl.nasa.gov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ds-engineering.jpl.nasa.gov/sites/default/files/documents/pds2010/keydocuments/PDS-SMP.pdf" TargetMode="External"/><Relationship Id="rId4" Type="http://schemas.openxmlformats.org/officeDocument/2006/relationships/hyperlink" Target="https://pds-engineering.jpl.nasa.gov/sites/default/files/documents/pds2010/pds4-proj-plan-07172013.pdf" TargetMode="External"/><Relationship Id="rId11" Type="http://schemas.openxmlformats.org/officeDocument/2006/relationships/hyperlink" Target="https://pds-engineering.jpl.nasa.gov/file/build12.0testprocs.pdf" TargetMode="External"/><Relationship Id="rId10" Type="http://schemas.openxmlformats.org/officeDocument/2006/relationships/hyperlink" Target="https://pds-engineering.jpl.nasa.gov/file/release_build_12.1_test_plan.v6.20220407.pdf" TargetMode="External"/><Relationship Id="rId12" Type="http://schemas.openxmlformats.org/officeDocument/2006/relationships/hyperlink" Target="https://nasa-pds.github.io/releases/12.0/rdd.html" TargetMode="External"/><Relationship Id="rId9" Type="http://schemas.openxmlformats.org/officeDocument/2006/relationships/hyperlink" Target="https://pds-engineering.jpl.nasa.gov/content/key-documents" TargetMode="External"/><Relationship Id="rId5" Type="http://schemas.openxmlformats.org/officeDocument/2006/relationships/hyperlink" Target="https://nasa-pds.github.io/releases/12.1/plan.html" TargetMode="External"/><Relationship Id="rId6" Type="http://schemas.openxmlformats.org/officeDocument/2006/relationships/hyperlink" Target="https://pds-engineering.jpl.nasa.gov/sites/default/files/documents/pds2010/keydocuments/pds4-ops-concept.pdf" TargetMode="External"/><Relationship Id="rId7" Type="http://schemas.openxmlformats.org/officeDocument/2006/relationships/hyperlink" Target="https://pds-engineering.jpl.nasa.gov/sites/default/files/documents/pds2010/design/system_design/pds4_system_reqs.pdf" TargetMode="External"/><Relationship Id="rId8" Type="http://schemas.openxmlformats.org/officeDocument/2006/relationships/hyperlink" Target="https://pds-engineering.jpl.nasa.gov/sites/default/files/documents/pds2010/architecture/system_architecture/pds4_system_arch_spec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nasa-pds.github.io/releases/12.1/rdd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nasa-pds.github.io/releases/12.1/rd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>
                <a:solidFill>
                  <a:schemeClr val="dk1"/>
                </a:solidFill>
              </a:rPr>
              <a:t>PDS Engineering Node (EN)</a:t>
            </a:r>
            <a:br>
              <a:rPr lang="en-US" sz="4000"/>
            </a:br>
            <a:r>
              <a:rPr lang="en-US" sz="4000"/>
              <a:t>B12. 1 Delivery &amp; Deployment Review</a:t>
            </a:r>
            <a:endParaRPr/>
          </a:p>
        </p:txBody>
      </p:sp>
      <p:sp>
        <p:nvSpPr>
          <p:cNvPr id="41" name="Google Shape;41;p1"/>
          <p:cNvSpPr txBox="1"/>
          <p:nvPr>
            <p:ph idx="1" type="subTitle"/>
          </p:nvPr>
        </p:nvSpPr>
        <p:spPr>
          <a:xfrm>
            <a:off x="814039" y="4419600"/>
            <a:ext cx="7772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i="1" lang="en-US" sz="2000"/>
              <a:t>Gary Chen, John Engelke, 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i="1" lang="en-US" sz="2000"/>
              <a:t>Richard Chen, Vivian Tang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i="1" lang="en-US" sz="2000"/>
              <a:t>Thomas Loubrieu, Jordan Padams</a:t>
            </a:r>
            <a:endParaRPr sz="2000"/>
          </a:p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i="1" lang="en-US" sz="2400"/>
              <a:t>May 23, 2021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Requirements</a:t>
            </a:r>
            <a:endParaRPr/>
          </a:p>
        </p:txBody>
      </p:sp>
      <p:graphicFrame>
        <p:nvGraphicFramePr>
          <p:cNvPr id="115" name="Google Shape;115;p10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457200"/>
                <a:gridCol w="4038600"/>
                <a:gridCol w="2362200"/>
                <a:gridCol w="13716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ID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Requirement Statement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Procedure Test ID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Requester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 Registry API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REG-API.*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 DOI Service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DOI.*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 Deep Archive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DEEP.*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Validate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VAL.*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PDS4 Information Model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IM.*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6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PLAID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PLAID.*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7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PDS-API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API.*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8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 DOI UI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DOI-UI.*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9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 Registry APP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REG-APP.*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DPS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10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PDS-WDS-REACT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WDS.*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PDS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6" name="Google Shape;116;p10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17" name="Google Shape;117;p10"/>
          <p:cNvGraphicFramePr/>
          <p:nvPr/>
        </p:nvGraphicFramePr>
        <p:xfrm>
          <a:off x="457200" y="533146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{32D9A50D-C63A-41D4-8CF4-03C3ABEF6D3E}</a:tableStyleId>
              </a:tblPr>
              <a:tblGrid>
                <a:gridCol w="4483100"/>
                <a:gridCol w="37465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Total number of new requirements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37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Failed Test Case 1</a:t>
            </a:r>
            <a:endParaRPr/>
          </a:p>
        </p:txBody>
      </p:sp>
      <p:sp>
        <p:nvSpPr>
          <p:cNvPr id="123" name="Google Shape;123;p11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000" u="sng">
                <a:latin typeface="Arial"/>
                <a:ea typeface="Arial"/>
                <a:cs typeface="Arial"/>
                <a:sym typeface="Arial"/>
              </a:rPr>
              <a:t>Test Case </a:t>
            </a:r>
            <a:r>
              <a:rPr b="1" lang="en-US" sz="2000" u="sng"/>
              <a:t>DOI-UI.4 </a:t>
            </a:r>
            <a:endParaRPr sz="2800"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Description</a:t>
            </a:r>
            <a:r>
              <a:rPr lang="en-US" sz="2000" u="sng"/>
              <a:t>:</a:t>
            </a:r>
            <a:r>
              <a:rPr lang="en-US" sz="2000"/>
              <a:t> Fix DOI Search And DOI UI Integration Bugs. </a:t>
            </a:r>
            <a:endParaRPr sz="2000"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:  Partial </a:t>
            </a:r>
            <a:r>
              <a:rPr lang="en-US" sz="2000"/>
              <a:t>Fail</a:t>
            </a:r>
            <a:endParaRPr sz="2000"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/>
              <a:t>Severity:</a:t>
            </a:r>
            <a:r>
              <a:rPr lang="en-US" sz="2000"/>
              <a:t> Medium</a:t>
            </a:r>
            <a:endParaRPr sz="2000"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Issues:</a:t>
            </a:r>
            <a:endParaRPr sz="2000"/>
          </a:p>
          <a:p>
            <a:pPr indent="-285750" lvl="2" marL="12001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1800"/>
              <a:t>If the user switches between “Home” &amp; “Search” buttons multiple times without doing anything else, then the style of the page starts to fail</a:t>
            </a:r>
            <a:r>
              <a:rPr lang="en-US" sz="2000"/>
              <a:t>.</a:t>
            </a:r>
            <a:r>
              <a:rPr lang="en-US" sz="2000"/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Associated Issues:</a:t>
            </a:r>
            <a:endParaRPr sz="2000"/>
          </a:p>
          <a:p>
            <a:pPr indent="-285750" lvl="2" marL="12001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https://github.com/NASA-PDS/doi-ui/issues/117</a:t>
            </a:r>
            <a:endParaRPr sz="2000" u="sng"/>
          </a:p>
          <a:p>
            <a:pPr indent="-285750" lvl="2" marL="12001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https://github.com/NASA-PDS/doi-ui/issues/132</a:t>
            </a:r>
            <a:r>
              <a:rPr lang="en-US" sz="2000" u="sng"/>
              <a:t> </a:t>
            </a:r>
            <a:endParaRPr sz="2000" u="sng"/>
          </a:p>
        </p:txBody>
      </p:sp>
      <p:sp>
        <p:nvSpPr>
          <p:cNvPr id="124" name="Google Shape;124;p11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Failed Test Case 2</a:t>
            </a:r>
            <a:endParaRPr/>
          </a:p>
        </p:txBody>
      </p:sp>
      <p:sp>
        <p:nvSpPr>
          <p:cNvPr id="130" name="Google Shape;130;p12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 u="sng">
                <a:latin typeface="Arial"/>
                <a:ea typeface="Arial"/>
                <a:cs typeface="Arial"/>
                <a:sym typeface="Arial"/>
              </a:rPr>
              <a:t>Test Case </a:t>
            </a:r>
            <a:r>
              <a:rPr b="1" lang="en-US" sz="2400" u="sng"/>
              <a:t>API.11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Description: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/>
              <a:t>As a user, I want to have a detailed description of the API q parameter syntax.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000"/>
              <a:t>Partial Fail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/>
              <a:t>Severity:</a:t>
            </a:r>
            <a:r>
              <a:rPr lang="en-US" sz="2000"/>
              <a:t> Low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Issue:</a:t>
            </a:r>
            <a:endParaRPr sz="1400" u="sng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The descriptions for “q” are correct in two of the three end-points, the description in “/Products” needs to be updated, it is still showing the simple version</a:t>
            </a:r>
            <a:r>
              <a:rPr lang="en-US" sz="1800"/>
              <a:t>. 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u="sng"/>
              <a:t>Associated Issues: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 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https://github.com/NASA-PDS/pds-api/issues/137</a:t>
            </a:r>
            <a:endParaRPr sz="1800"/>
          </a:p>
          <a:p>
            <a:pPr indent="0" lvl="2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131" name="Google Shape;131;p12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Failed Test Case 3</a:t>
            </a:r>
            <a:endParaRPr/>
          </a:p>
        </p:txBody>
      </p:sp>
      <p:sp>
        <p:nvSpPr>
          <p:cNvPr id="137" name="Google Shape;137;p13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 u="sng">
                <a:latin typeface="Arial"/>
                <a:ea typeface="Arial"/>
                <a:cs typeface="Arial"/>
                <a:sym typeface="Arial"/>
              </a:rPr>
              <a:t>Test Case </a:t>
            </a:r>
            <a:r>
              <a:rPr b="1" lang="en-US" sz="2400" u="sng"/>
              <a:t>VAL.6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Description:</a:t>
            </a:r>
            <a:r>
              <a:rPr lang="en-US" sz="2000"/>
              <a:t> Validate does not flag *.tab files with variable length records.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: Fail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/>
              <a:t>Severity:</a:t>
            </a:r>
            <a:r>
              <a:rPr lang="en-US" sz="2000"/>
              <a:t> </a:t>
            </a:r>
            <a:r>
              <a:rPr lang="en-US" sz="2000"/>
              <a:t>Medium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Issue:</a:t>
            </a:r>
            <a:endParaRPr sz="1400" u="sng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600"/>
              <a:t>Issue not valid and to be revisited with working group, more detail in validate#229. 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600"/>
              <a:t>Validate does not flag *.tab files with variable length records.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000" u="sng"/>
              <a:t>Associated Issues: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https://github.com/NASA-PDS/validate/issues/390</a:t>
            </a:r>
            <a:endParaRPr sz="1800" u="sng"/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https://github.com/NASA-PDS/validate/issues/491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3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Failed Test Case </a:t>
            </a:r>
            <a:r>
              <a:rPr lang="en-US" sz="3200">
                <a:solidFill>
                  <a:schemeClr val="dk1"/>
                </a:solidFill>
              </a:rPr>
              <a:t>4</a:t>
            </a:r>
            <a:endParaRPr/>
          </a:p>
        </p:txBody>
      </p:sp>
      <p:sp>
        <p:nvSpPr>
          <p:cNvPr id="144" name="Google Shape;144;p16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b="1" lang="en-US" sz="2400" u="sng">
                <a:latin typeface="Arial"/>
                <a:ea typeface="Arial"/>
                <a:cs typeface="Arial"/>
                <a:sym typeface="Arial"/>
              </a:rPr>
              <a:t>Test </a:t>
            </a:r>
            <a:r>
              <a:rPr b="1" lang="en-US" sz="2400" u="sng"/>
              <a:t>IM.10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Description:</a:t>
            </a:r>
            <a:r>
              <a:rPr lang="en-US" sz="2000"/>
              <a:t> CCB-335: Inventory Specification Allows Too Many Delimiters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Result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: Fail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/>
              <a:t>Severity:</a:t>
            </a:r>
            <a:r>
              <a:rPr lang="en-US" sz="2000"/>
              <a:t> Medium	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u="sng">
                <a:latin typeface="Arial"/>
                <a:ea typeface="Arial"/>
                <a:cs typeface="Arial"/>
                <a:sym typeface="Arial"/>
              </a:rPr>
              <a:t>Issue:</a:t>
            </a:r>
            <a:endParaRPr sz="1400" u="sng"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The IM failed to set the cardinality spec strictly for the ‘Inventory.Uniformly_Sampled’ attribute which is required in CCB-335 to disallow usage.</a:t>
            </a:r>
            <a:endParaRPr/>
          </a:p>
          <a:p>
            <a:pPr indent="-228600" lvl="1" marL="685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</a:pPr>
            <a:r>
              <a:rPr lang="en-US" sz="2400" u="sng"/>
              <a:t>Associated Issues:</a:t>
            </a:r>
            <a:endParaRPr/>
          </a:p>
          <a:p>
            <a:pPr indent="-2286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https://github.com/NASA-PDS/pds4-information-model/issues/478</a:t>
            </a:r>
            <a:endParaRPr sz="1800"/>
          </a:p>
          <a:p>
            <a:pPr indent="0" lvl="2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114300" lvl="2" marL="1143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Unverified Requirements</a:t>
            </a:r>
            <a:endParaRPr/>
          </a:p>
        </p:txBody>
      </p:sp>
      <p:sp>
        <p:nvSpPr>
          <p:cNvPr id="151" name="Google Shape;151;p18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8"/>
          <p:cNvSpPr txBox="1"/>
          <p:nvPr/>
        </p:nvSpPr>
        <p:spPr>
          <a:xfrm>
            <a:off x="279206" y="1319249"/>
            <a:ext cx="6205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Requirements assigned to Integration and Testing have been tested.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Unverified Improvements</a:t>
            </a:r>
            <a:endParaRPr/>
          </a:p>
        </p:txBody>
      </p:sp>
      <p:sp>
        <p:nvSpPr>
          <p:cNvPr id="158" name="Google Shape;158;p19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279206" y="1319249"/>
            <a:ext cx="6205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improvements assigned to Integration and Testing have been tested.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type="title"/>
          </p:nvPr>
        </p:nvSpPr>
        <p:spPr>
          <a:xfrm>
            <a:off x="2362200" y="274638"/>
            <a:ext cx="54102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000"/>
              <a:t>Unverified Defect Corrections</a:t>
            </a:r>
            <a:endParaRPr/>
          </a:p>
        </p:txBody>
      </p:sp>
      <p:sp>
        <p:nvSpPr>
          <p:cNvPr id="165" name="Google Shape;165;p20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279206" y="1319249"/>
            <a:ext cx="62053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Defect corrections assigned to Integration and Testing have been tested.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Software Status</a:t>
            </a:r>
            <a:endParaRPr/>
          </a:p>
        </p:txBody>
      </p:sp>
      <p:sp>
        <p:nvSpPr>
          <p:cNvPr id="172" name="Google Shape;172;p21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1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We began to collect SLOC and are working on a stable procedure and reporting.  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/>
              <a:t>Tested SLOC metrics (for feedback)</a:t>
            </a:r>
            <a:endParaRPr/>
          </a:p>
        </p:txBody>
      </p:sp>
      <p:sp>
        <p:nvSpPr>
          <p:cNvPr id="179" name="Google Shape;179;p22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80" name="Google Shape;180;p22"/>
          <p:cNvGraphicFramePr/>
          <p:nvPr/>
        </p:nvGraphicFramePr>
        <p:xfrm>
          <a:off x="1712625" y="1378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{B181AA39-D8D7-4C65-AE89-D73F74FC316A}</a:tableStyleId>
              </a:tblPr>
              <a:tblGrid>
                <a:gridCol w="1702425"/>
                <a:gridCol w="1904200"/>
                <a:gridCol w="1652000"/>
              </a:tblGrid>
              <a:tr h="584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Application</a:t>
                      </a:r>
                      <a:endParaRPr b="1"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Lines of code increase</a:t>
                      </a:r>
                      <a:endParaRPr b="1" sz="13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since last build</a:t>
                      </a:r>
                      <a:endParaRPr b="1"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300"/>
                        <a:t>Comments</a:t>
                      </a:r>
                      <a:endParaRPr b="1"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deep-archive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10.17%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D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devops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8.92%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F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doc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17.53%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AE3E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doi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38.13%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6C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?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information model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2.99%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mi-label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0.17%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pds-api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53.56%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0B0A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more documentation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PLAID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0.03%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B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registry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89.68%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7C7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new scalable version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transform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-2.81%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validate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0.93%</a:t>
                      </a:r>
                      <a:endParaRPr sz="13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EFA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Agenda</a:t>
            </a:r>
            <a:endParaRPr/>
          </a:p>
        </p:txBody>
      </p:sp>
      <p:sp>
        <p:nvSpPr>
          <p:cNvPr id="48" name="Google Shape;48;p2"/>
          <p:cNvSpPr txBox="1"/>
          <p:nvPr>
            <p:ph idx="1" type="body"/>
          </p:nvPr>
        </p:nvSpPr>
        <p:spPr>
          <a:xfrm>
            <a:off x="468745" y="1250300"/>
            <a:ext cx="38862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Review Board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Software Overview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Work Product Status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Requirements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Improvements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Defect Corrections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Test Status Summary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Test Case Explanation(s)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Unverified Requirements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Unverified Improvements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/>
              <a:t>Unverified Defect Corrections</a:t>
            </a:r>
            <a:endParaRPr/>
          </a:p>
        </p:txBody>
      </p:sp>
      <p:sp>
        <p:nvSpPr>
          <p:cNvPr id="49" name="Google Shape;49;p2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"/>
          <p:cNvSpPr txBox="1"/>
          <p:nvPr/>
        </p:nvSpPr>
        <p:spPr>
          <a:xfrm>
            <a:off x="4762500" y="1250300"/>
            <a:ext cx="38862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Status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Defect Summary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CRIT 1 &amp; 2 Defects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Item Status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Deviation Summary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Waivers &amp; Liens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Backup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Objectives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 Environment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Test Cases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23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Defect Summary (before I&amp;T)</a:t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55711"/>
            <a:ext cx="4387134" cy="265588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/>
        </p:nvSpPr>
        <p:spPr>
          <a:xfrm>
            <a:off x="1599075" y="4926975"/>
            <a:ext cx="6388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</a:rPr>
              <a:t>No high or critical bugs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remain open</a:t>
            </a:r>
            <a:endParaRPr/>
          </a:p>
        </p:txBody>
      </p:sp>
      <p:pic>
        <p:nvPicPr>
          <p:cNvPr id="190" name="Google Shape;190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83055" y="1181627"/>
            <a:ext cx="4760945" cy="2911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2c762e7eed_0_2"/>
          <p:cNvSpPr txBox="1"/>
          <p:nvPr>
            <p:ph type="title"/>
          </p:nvPr>
        </p:nvSpPr>
        <p:spPr>
          <a:xfrm>
            <a:off x="2438400" y="274638"/>
            <a:ext cx="5181600" cy="639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I&amp;T tickets: dev status</a:t>
            </a:r>
            <a:endParaRPr/>
          </a:p>
        </p:txBody>
      </p:sp>
      <p:sp>
        <p:nvSpPr>
          <p:cNvPr id="197" name="Google Shape;197;g12c762e7eed_0_2"/>
          <p:cNvSpPr txBox="1"/>
          <p:nvPr>
            <p:ph idx="12" type="sldNum"/>
          </p:nvPr>
        </p:nvSpPr>
        <p:spPr>
          <a:xfrm>
            <a:off x="6553200" y="6477000"/>
            <a:ext cx="2133600" cy="24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98" name="Google Shape;198;g12c762e7eed_0_2"/>
          <p:cNvGraphicFramePr/>
          <p:nvPr/>
        </p:nvGraphicFramePr>
        <p:xfrm>
          <a:off x="149463" y="116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{B181AA39-D8D7-4C65-AE89-D73F74FC316A}</a:tableStyleId>
              </a:tblPr>
              <a:tblGrid>
                <a:gridCol w="1830925"/>
                <a:gridCol w="3285450"/>
                <a:gridCol w="811025"/>
                <a:gridCol w="745525"/>
                <a:gridCol w="745525"/>
                <a:gridCol w="1426625"/>
              </a:tblGrid>
              <a:tr h="200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ref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title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created at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severity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status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000"/>
                        <a:t>Comment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BC34A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3"/>
                        </a:rPr>
                        <a:t>doi-service#313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Document need to be update after adding the update argument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2022-01-05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s.high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4"/>
                        </a:rPr>
                        <a:t>doi-ui#93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pds-doi-ui does not communicate to doi-service via port 8080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2021-10-17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5"/>
                        </a:rPr>
                        <a:t>doi-ui#132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App bar slightly broken when DOI UI is deployed from build package with `serve`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2022-04-18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open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correction done but not merged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51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6"/>
                        </a:rPr>
                        <a:t>pds-api#130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pds api not able to search using URL parameters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2021-11-01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s.low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7"/>
                        </a:rPr>
                        <a:t>pds4-information-model#170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LDDTool: DocBook generation does not work from any file system location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2020-04-08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8"/>
                        </a:rPr>
                        <a:t>pds4-information-model#455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PDS4_PDS_1I00.sch has two bugs regarding CCB-339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2022-03-19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s.high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9"/>
                        </a:rPr>
                        <a:t>pds4-information-model#479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Data with illegitimate units PASS validation when it should fail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2022-05-13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open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not processed yet</a:t>
                      </a:r>
                      <a:endParaRPr sz="11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0"/>
                        </a:rPr>
                        <a:t>pds4-information-model#480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Data Provider’s Handbook v1.18.0 is missing the Appendix F text requested in the CCB-340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2022-05-13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1"/>
                        </a:rPr>
                        <a:t>registry#41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docker compose int-registry-batch-loader failure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2022-04-24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2"/>
                        </a:rPr>
                        <a:t>validate#427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validate does not work correct when path name contains a space on mac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2021-10-25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open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HR challenges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3"/>
                        </a:rPr>
                        <a:t>validate#429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validate warns "document standard id ... is not correct" on good labels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2021-10-26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s.high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closed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4"/>
                        </a:rPr>
                        <a:t>validate#431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warning.table.characters_between_fields missing for last record in table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2021-10-26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s.low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open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HR challenges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EF7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sng">
                          <a:solidFill>
                            <a:schemeClr val="hlink"/>
                          </a:solidFill>
                          <a:hlinkClick r:id="rId15"/>
                        </a:rPr>
                        <a:t>validate#432</a:t>
                      </a:r>
                      <a:endParaRPr sz="1000" u="sng">
                        <a:solidFill>
                          <a:schemeClr val="hlink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Missing referential integrity checks from browse products to others in the bundle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2021-10-26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s.medium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open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6B2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/>
                        <a:t>HR challenges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Action Item Status</a:t>
            </a:r>
            <a:endParaRPr/>
          </a:p>
        </p:txBody>
      </p:sp>
      <p:sp>
        <p:nvSpPr>
          <p:cNvPr id="204" name="Google Shape;204;p25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No formal Request for Actions from TRR</a:t>
            </a:r>
            <a:endParaRPr sz="2000"/>
          </a:p>
        </p:txBody>
      </p:sp>
      <p:sp>
        <p:nvSpPr>
          <p:cNvPr id="205" name="Google Shape;205;p25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i="1" lang="en-US" sz="2000"/>
              <a:t>“CCB” process defined with PDS Software Working Group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i="1" lang="en-US" sz="2000"/>
              <a:t>See details and rational on </a:t>
            </a:r>
            <a:r>
              <a:rPr i="1" lang="en-US" sz="2000" u="sng">
                <a:solidFill>
                  <a:schemeClr val="hlink"/>
                </a:solidFill>
                <a:hlinkClick r:id="rId3"/>
              </a:rPr>
              <a:t>https://github.com/NASA-PDS/pds-swg/issues?q=label%3AB12.1+label%3Achange-request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i="1" sz="2000"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b="1" sz="2000"/>
          </a:p>
        </p:txBody>
      </p:sp>
      <p:sp>
        <p:nvSpPr>
          <p:cNvPr id="212" name="Google Shape;212;p26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Planned Deviations</a:t>
            </a:r>
            <a:endParaRPr/>
          </a:p>
        </p:txBody>
      </p:sp>
      <p:sp>
        <p:nvSpPr>
          <p:cNvPr id="213" name="Google Shape;213;p26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4" name="Google Shape;214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600" y="1805099"/>
            <a:ext cx="9144000" cy="2028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7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Deviation metrics</a:t>
            </a:r>
            <a:endParaRPr/>
          </a:p>
        </p:txBody>
      </p:sp>
      <p:sp>
        <p:nvSpPr>
          <p:cNvPr id="220" name="Google Shape;220;p27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221" name="Google Shape;221;p27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22" name="Google Shape;222;p27"/>
          <p:cNvGraphicFramePr/>
          <p:nvPr/>
        </p:nvGraphicFramePr>
        <p:xfrm>
          <a:off x="228599" y="144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{B181AA39-D8D7-4C65-AE89-D73F74FC316A}</a:tableStyleId>
              </a:tblPr>
              <a:tblGrid>
                <a:gridCol w="1279800"/>
                <a:gridCol w="758400"/>
                <a:gridCol w="1289275"/>
                <a:gridCol w="758400"/>
                <a:gridCol w="4600950"/>
              </a:tblGrid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planned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planned realized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realized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comment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cloud-tasks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 lift-and-shift is taking longer than expected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deep-archive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devops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doi-service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pds-api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Refinement as we want to release a version 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registry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OpenSearch migration took longer than expected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wds-react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Technical component which development started earlier for the DOI UI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web-mgmt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UX/Web design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planned after beginning of the build cycle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information-model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planned after beginning of the build cycle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PLAID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security issue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validate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hr challenges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nucleus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hr challenges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 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8600" marB="0" marR="8600" marL="860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23" name="Google Shape;2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750" y="1775875"/>
            <a:ext cx="177825" cy="1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750" y="3170775"/>
            <a:ext cx="177825" cy="1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750" y="4848475"/>
            <a:ext cx="177825" cy="1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750" y="5126575"/>
            <a:ext cx="177825" cy="17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9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9"/>
          <p:cNvSpPr txBox="1"/>
          <p:nvPr>
            <p:ph type="ctrTitle"/>
          </p:nvPr>
        </p:nvSpPr>
        <p:spPr>
          <a:xfrm>
            <a:off x="685800" y="284334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Review Board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0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Backup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Review Board</a:t>
            </a:r>
            <a:endParaRPr/>
          </a:p>
        </p:txBody>
      </p:sp>
      <p:sp>
        <p:nvSpPr>
          <p:cNvPr id="56" name="Google Shape;56;p3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3"/>
          <p:cNvSpPr/>
          <p:nvPr/>
        </p:nvSpPr>
        <p:spPr>
          <a:xfrm>
            <a:off x="1748388" y="2062527"/>
            <a:ext cx="122341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A2A2E0"/>
                </a:solidFill>
                <a:latin typeface="Arial"/>
                <a:ea typeface="Arial"/>
                <a:cs typeface="Arial"/>
                <a:sym typeface="Arial"/>
              </a:rPr>
              <a:t>Board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3"/>
          <p:cNvSpPr/>
          <p:nvPr/>
        </p:nvSpPr>
        <p:spPr>
          <a:xfrm>
            <a:off x="908415" y="4415039"/>
            <a:ext cx="206338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rgbClr val="A2A2E0"/>
                </a:solidFill>
                <a:latin typeface="Arial"/>
                <a:ea typeface="Arial"/>
                <a:cs typeface="Arial"/>
                <a:sym typeface="Arial"/>
              </a:rPr>
              <a:t>Customers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" name="Google Shape;59;p3"/>
          <p:cNvGraphicFramePr/>
          <p:nvPr/>
        </p:nvGraphicFramePr>
        <p:xfrm>
          <a:off x="2971800" y="1282831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{AE04A78D-424A-45F9-9DDA-891E91B3AAD2}</a:tableStyleId>
              </a:tblPr>
              <a:tblGrid>
                <a:gridCol w="2743200"/>
                <a:gridCol w="1905000"/>
              </a:tblGrid>
              <a:tr h="2873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Chair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Robin O’Brien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Chief Engineer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Costin Radulescu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Assurance Engineer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Eva Bokor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Security Systems Engineer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Mike Pajevski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Task Manager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Jordan Padams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Task Cognizant Engineer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</a:rPr>
                        <a:t>Thomas Loubrieu</a:t>
                      </a:r>
                      <a:endParaRPr sz="16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60" name="Google Shape;60;p3"/>
          <p:cNvGraphicFramePr/>
          <p:nvPr/>
        </p:nvGraphicFramePr>
        <p:xfrm>
          <a:off x="2971800" y="3670809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{AE04A78D-424A-45F9-9DDA-891E91B3AAD2}</a:tableStyleId>
              </a:tblPr>
              <a:tblGrid>
                <a:gridCol w="2324100"/>
                <a:gridCol w="2324100"/>
              </a:tblGrid>
              <a:tr h="28732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263375"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61" name="Google Shape;61;p3"/>
          <p:cNvSpPr txBox="1"/>
          <p:nvPr/>
        </p:nvSpPr>
        <p:spPr>
          <a:xfrm>
            <a:off x="3580112" y="4429528"/>
            <a:ext cx="4039888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N/A – PDS EN will present an overview of these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to PDS Software Working Group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Software Overview</a:t>
            </a:r>
            <a:endParaRPr/>
          </a:p>
        </p:txBody>
      </p:sp>
      <p:sp>
        <p:nvSpPr>
          <p:cNvPr id="67" name="Google Shape;67;p4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The Planetary Data System (PDS) is NASA’s official planetary data long term archive.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</a:pPr>
            <a:r>
              <a:rPr lang="en-US" sz="1400"/>
              <a:t>For more information on the PDS, see our website: 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https://pds.nasa.gov/home/about/</a:t>
            </a:r>
            <a:endParaRPr sz="1400"/>
          </a:p>
          <a:p>
            <a:pPr indent="-2286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In addition to PDS website, PDS Engineering Node is responsible for PDS4, PDS Information Model, and a suite of PDS4 system services and tools that support PDS data lifecycle.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400"/>
              <a:t>For more information on the PDS Engineering Node, see our website: 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https://pds-engineering.jpl.nasa.gov/</a:t>
            </a:r>
            <a:endParaRPr sz="1400"/>
          </a:p>
          <a:p>
            <a:pPr indent="-2286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Build 12.1 made a number of improvements for Information Model 1.18.0 and tools including </a:t>
            </a:r>
            <a:endParaRPr/>
          </a:p>
          <a:p>
            <a:pPr indent="-342900" lvl="1" marL="8001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en-US" sz="1400"/>
              <a:t>Registry App, DOI Service, Deep Archive, Validate</a:t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/>
              <a:t>In addition, it fixed a number issues found in previous builds.</a:t>
            </a:r>
            <a:endParaRPr sz="1600"/>
          </a:p>
        </p:txBody>
      </p:sp>
      <p:sp>
        <p:nvSpPr>
          <p:cNvPr id="68" name="Google Shape;68;p4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Known Issues</a:t>
            </a:r>
            <a:endParaRPr/>
          </a:p>
        </p:txBody>
      </p:sp>
      <p:sp>
        <p:nvSpPr>
          <p:cNvPr id="74" name="Google Shape;74;p5"/>
          <p:cNvSpPr txBox="1"/>
          <p:nvPr>
            <p:ph idx="1" type="body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/>
              <a:t>The following known details are missing from the review material:</a:t>
            </a:r>
            <a:endParaRPr/>
          </a:p>
        </p:txBody>
      </p:sp>
      <p:sp>
        <p:nvSpPr>
          <p:cNvPr id="75" name="Google Shape;75;p5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76" name="Google Shape;76;p5"/>
          <p:cNvGraphicFramePr/>
          <p:nvPr/>
        </p:nvGraphicFramePr>
        <p:xfrm>
          <a:off x="457200" y="207246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2794000"/>
                <a:gridCol w="4053850"/>
                <a:gridCol w="1534150"/>
              </a:tblGrid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Section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Description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Status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Improvements and Bug Counters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Our current reporting mechanisms enable autonomous counters for issue tracking during the build cycle.  Issues raised during the I&amp;T will be implemented in the upcoming delivery.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In progress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SLOC Counts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We began to collect SLOC and are working on a stable procedure and reporting. 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In progress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Code Coverage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We currently do not have code coverage for our repositories.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Not started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Requirement Traceability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We currently do not have requirement mapping for our releases.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Not started</a:t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Work Product Status</a:t>
            </a:r>
            <a:endParaRPr/>
          </a:p>
        </p:txBody>
      </p:sp>
      <p:graphicFrame>
        <p:nvGraphicFramePr>
          <p:cNvPr id="83" name="Google Shape;83;p6"/>
          <p:cNvGraphicFramePr/>
          <p:nvPr/>
        </p:nvGraphicFramePr>
        <p:xfrm>
          <a:off x="228600" y="12192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3395700"/>
                <a:gridCol w="5348250"/>
              </a:tblGrid>
              <a:tr h="25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Document Title</a:t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cap="none" strike="noStrike"/>
                        <a:t>DMS Doc and Revision ID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Management Plan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3"/>
                        </a:rPr>
                        <a:t>https://pds-eng ineering.jpl.nasa.gov/sites/default/files/documents/pds2010/keydocuments/PDS-SMP.pdf</a:t>
                      </a:r>
                      <a:endParaRPr sz="8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Task Implementation Plan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4"/>
                        </a:rPr>
                        <a:t>https://pds-engineering.jpl.nasa.gov/sites/default/files/documents/pds2010/pds4-proj-plan-07172013.pdf</a:t>
                      </a:r>
                      <a:endParaRPr sz="8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Release Plan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5"/>
                        </a:rPr>
                        <a:t>https://nasa-pds.github.io/releases/12.1/plan.html</a:t>
                      </a:r>
                      <a:r>
                        <a:rPr lang="en-US" sz="800" u="none" cap="none" strike="noStrike"/>
                        <a:t> 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Operation Concept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6"/>
                        </a:rPr>
                        <a:t>https://pds-engineering.jpl.nasa.gov/sites/default/files/documents/pds2010/keydocuments/pds4-ops-concept.pdf</a:t>
                      </a: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</a:rPr>
                        <a:t> </a:t>
                      </a:r>
                      <a:endParaRPr sz="8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646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Requirements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7"/>
                        </a:rPr>
                        <a:t>https://pds-engineering.jpl.nasa.gov/sites/default/files/documents/pds2010/design/system_design/pds4_system_reqs.pdf</a:t>
                      </a:r>
                      <a:endParaRPr sz="800" u="none" cap="none" strike="noStrike">
                        <a:solidFill>
                          <a:srgbClr val="0070C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</a:txBody>
                  <a:tcPr marT="45725" marB="45725" marR="91450" marL="91450"/>
                </a:tc>
              </a:tr>
              <a:tr h="421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Architecture Description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8"/>
                        </a:rPr>
                        <a:t>https://pds-engineering.jpl.nasa.gov/sites/default/files/documents/pds2010/architecture/system_architecture/pds4_system_arch_spec.pdf</a:t>
                      </a:r>
                      <a:endParaRPr sz="8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Design Specification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/>
                        <a:t>See various design docs in: </a:t>
                      </a: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9"/>
                        </a:rPr>
                        <a:t>https://pds-engineering.jpl.nasa.gov/content/key-documents</a:t>
                      </a:r>
                      <a:endParaRPr sz="8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Interface Specification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/>
                        <a:t>N/A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Test Plan</a:t>
                      </a:r>
                      <a:endParaRPr sz="1200" u="none" cap="none" strike="noStrike">
                        <a:solidFill>
                          <a:srgbClr val="0070C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-US" sz="800" u="sng" cap="none" strike="noStrike">
                          <a:solidFill>
                            <a:schemeClr val="hlink"/>
                          </a:solidFill>
                          <a:hlinkClick r:id="rId10"/>
                        </a:rPr>
                        <a:t>https://pds-engineering.jpl.nasa.gov/file/release_build_12.1_test_plan.v6.20220407.pdf</a:t>
                      </a:r>
                      <a:endParaRPr i="1" sz="800" u="none" cap="none" strike="noStrike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Test Procedures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i="1" lang="en-US" sz="800" u="sng" cap="none" strike="noStrike">
                          <a:solidFill>
                            <a:schemeClr val="hlink"/>
                          </a:solidFill>
                          <a:hlinkClick r:id="rId11"/>
                        </a:rPr>
                        <a:t>https://pds-engineering.jpl.nasa.gov/file/build12.0testprocs.pdf</a:t>
                      </a:r>
                      <a:r>
                        <a:rPr i="1" lang="en-US" sz="800" u="none" cap="none" strike="noStrike"/>
                        <a:t> </a:t>
                      </a:r>
                      <a:endParaRPr i="1" sz="8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Release Description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sng" cap="none" strike="noStrike">
                          <a:solidFill>
                            <a:schemeClr val="hlink"/>
                          </a:solidFill>
                          <a:hlinkClick r:id="rId12"/>
                        </a:rPr>
                        <a:t>https://nasa-pds.github.io/releases/12.0/rdd.html</a:t>
                      </a:r>
                      <a:r>
                        <a:rPr lang="en-US" sz="800" u="none" cap="none" strike="noStrike"/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Product Guide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/>
                        <a:t>N/A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User Guide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/>
                        <a:t>See individual tool documentation. Links in RDD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0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cap="none" strike="noStrike">
                          <a:solidFill>
                            <a:srgbClr val="0070C0"/>
                          </a:solidFill>
                        </a:rPr>
                        <a:t>Test Report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i="1" lang="en-US" sz="800" u="sng" cap="none" strike="noStrike">
                          <a:solidFill>
                            <a:schemeClr val="hlink"/>
                          </a:solidFill>
                        </a:rPr>
                        <a:t>https://pds-engineering.jpl.nasa.gov/file/build12.1testprocs_v</a:t>
                      </a:r>
                      <a:r>
                        <a:rPr i="1" lang="en-US" sz="800" u="sng">
                          <a:solidFill>
                            <a:schemeClr val="hlink"/>
                          </a:solidFill>
                        </a:rPr>
                        <a:t>10</a:t>
                      </a:r>
                      <a:r>
                        <a:rPr i="1" lang="en-US" sz="800" u="sng" cap="none" strike="noStrike">
                          <a:solidFill>
                            <a:schemeClr val="hlink"/>
                          </a:solidFill>
                        </a:rPr>
                        <a:t>.pdf</a:t>
                      </a:r>
                      <a:endParaRPr i="1" sz="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Test Status Summary</a:t>
            </a:r>
            <a:endParaRPr/>
          </a:p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1" name="Google Shape;91;p7"/>
          <p:cNvGraphicFramePr/>
          <p:nvPr/>
        </p:nvGraphicFramePr>
        <p:xfrm>
          <a:off x="460375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4113200"/>
                <a:gridCol w="4113200"/>
              </a:tblGrid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Metric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Value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Total Number of Tests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/>
                        <a:t>1</a:t>
                      </a:r>
                      <a:r>
                        <a:rPr b="1" lang="en-US" sz="1800"/>
                        <a:t>27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Successful Tests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123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Partially Successful Tests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Tests in Progress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Unsuccessful Tests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/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Unexecuted Tests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Improvements</a:t>
            </a:r>
            <a:endParaRPr/>
          </a:p>
        </p:txBody>
      </p:sp>
      <p:graphicFrame>
        <p:nvGraphicFramePr>
          <p:cNvPr id="97" name="Google Shape;97;p8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82169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Summary of Significant Improvements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Registry/API: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API</a:t>
                      </a: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v1.0 with more response formats, documentation, dockerization, deployment of 7 production registries on AWS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Information Model: </a:t>
                      </a:r>
                      <a:r>
                        <a:rPr lang="en-US" sz="1400" u="none" cap="none" strike="noStrike"/>
                        <a:t>Refactoring of IMTool, experimentation with graph database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Validate: </a:t>
                      </a:r>
                      <a:r>
                        <a:rPr lang="en-U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PDF/A validation and integrity constraint verification improvements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DOI Service: </a:t>
                      </a:r>
                      <a:r>
                        <a:rPr lang="en-US" sz="1400" u="none" cap="none" strike="noStrike"/>
                        <a:t>transition to production to mint DOIs command line, synchronization with alternate PDS DOI providers, DOI UI deployed for demo.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 Portal: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migration on AWS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Devops: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started continuous deployment with Jenkins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8" name="Google Shape;98;p8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99" name="Google Shape;99;p8"/>
          <p:cNvGraphicFramePr/>
          <p:nvPr/>
        </p:nvGraphicFramePr>
        <p:xfrm>
          <a:off x="457200" y="52578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{32D9A50D-C63A-41D4-8CF4-03C3ABEF6D3E}</a:tableStyleId>
              </a:tblPr>
              <a:tblGrid>
                <a:gridCol w="4114800"/>
                <a:gridCol w="4114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Total number of new improvements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58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0" name="Google Shape;100;p8"/>
          <p:cNvSpPr/>
          <p:nvPr/>
        </p:nvSpPr>
        <p:spPr>
          <a:xfrm>
            <a:off x="444574" y="5877580"/>
            <a:ext cx="8229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requirements tracing, see tickets.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view all bugs, see RDD: </a:t>
            </a:r>
            <a:r>
              <a:rPr b="0" i="0" lang="en-US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https://nasa-pds.github.io/releases/12.1/rdd.html</a:t>
            </a:r>
            <a:endParaRPr b="0" i="0" sz="10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"/>
          <p:cNvSpPr txBox="1"/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200"/>
              <a:t>Defect Corrections</a:t>
            </a:r>
            <a:endParaRPr/>
          </a:p>
        </p:txBody>
      </p:sp>
      <p:graphicFrame>
        <p:nvGraphicFramePr>
          <p:cNvPr id="106" name="Google Shape;106;p9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{32D9A50D-C63A-41D4-8CF4-03C3ABEF6D3E}</a:tableStyleId>
              </a:tblPr>
              <a:tblGrid>
                <a:gridCol w="821697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Summary of Significant Defect Fixes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Validate: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security log4j, PDF/A file not validated in subdirectories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Deep archive: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unexpected error when running on a valid bundle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Harvest: </a:t>
                      </a: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improved robustness (3 high severity bugs fixed)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2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7" name="Google Shape;107;p9"/>
          <p:cNvSpPr txBox="1"/>
          <p:nvPr>
            <p:ph idx="12" type="sldNum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108" name="Google Shape;108;p9"/>
          <p:cNvGraphicFramePr/>
          <p:nvPr/>
        </p:nvGraphicFramePr>
        <p:xfrm>
          <a:off x="457200" y="5257800"/>
          <a:ext cx="3000000" cy="3000000"/>
        </p:xfrm>
        <a:graphic>
          <a:graphicData uri="http://schemas.openxmlformats.org/drawingml/2006/table">
            <a:tbl>
              <a:tblPr bandRow="1">
                <a:noFill/>
                <a:tableStyleId>{32D9A50D-C63A-41D4-8CF4-03C3ABEF6D3E}</a:tableStyleId>
              </a:tblPr>
              <a:tblGrid>
                <a:gridCol w="4114800"/>
                <a:gridCol w="4114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Total number of closed defect</a:t>
                      </a:r>
                      <a:r>
                        <a:rPr lang="en-US" sz="1600"/>
                        <a:t>s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cap="none" strike="noStrike"/>
                        <a:t>94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9" name="Google Shape;109;p9"/>
          <p:cNvSpPr/>
          <p:nvPr/>
        </p:nvSpPr>
        <p:spPr>
          <a:xfrm>
            <a:off x="444574" y="5877580"/>
            <a:ext cx="82296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requirements tracing, see tickets.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view all bugs, see RDD: </a:t>
            </a:r>
            <a:r>
              <a:rPr b="0" i="0" lang="en-US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https://nasa-pds.github.io/releases/12.1/rdd.html</a:t>
            </a:r>
            <a:endParaRPr b="0" i="0" sz="10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gss_master_slide_format">
  <a:themeElements>
    <a:clrScheme name="mgss_master_slide_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