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31"/>
  </p:notesMasterIdLst>
  <p:sldIdLst>
    <p:sldId id="256" r:id="rId2"/>
    <p:sldId id="257" r:id="rId3"/>
    <p:sldId id="258" r:id="rId4"/>
    <p:sldId id="259" r:id="rId5"/>
    <p:sldId id="260" r:id="rId6"/>
    <p:sldId id="261" r:id="rId7"/>
    <p:sldId id="262" r:id="rId8"/>
    <p:sldId id="263" r:id="rId9"/>
    <p:sldId id="306" r:id="rId10"/>
    <p:sldId id="265" r:id="rId11"/>
    <p:sldId id="266" r:id="rId12"/>
    <p:sldId id="267" r:id="rId13"/>
    <p:sldId id="307" r:id="rId14"/>
    <p:sldId id="309" r:id="rId15"/>
    <p:sldId id="308" r:id="rId16"/>
    <p:sldId id="268" r:id="rId17"/>
    <p:sldId id="269" r:id="rId18"/>
    <p:sldId id="284" r:id="rId19"/>
    <p:sldId id="270" r:id="rId20"/>
    <p:sldId id="271" r:id="rId21"/>
    <p:sldId id="305" r:id="rId22"/>
    <p:sldId id="273" r:id="rId23"/>
    <p:sldId id="274" r:id="rId24"/>
    <p:sldId id="310" r:id="rId25"/>
    <p:sldId id="313" r:id="rId26"/>
    <p:sldId id="312" r:id="rId27"/>
    <p:sldId id="311" r:id="rId28"/>
    <p:sldId id="304" r:id="rId29"/>
    <p:sldId id="277" r:id="rId30"/>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641F689-E55F-4BF2-BF2D-1D038EE0045B}">
  <a:tblStyle styleId="{0641F689-E55F-4BF2-BF2D-1D038EE0045B}"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chemeClr val="accent3"/>
          </a:solidFill>
        </a:fill>
      </a:tcStyle>
    </a:wholeTbl>
    <a:band1H>
      <a:tcTxStyle/>
      <a:tcStyle>
        <a:tcBdr/>
        <a:fill>
          <a:solidFill>
            <a:schemeClr val="accent3"/>
          </a:solidFill>
        </a:fill>
      </a:tcStyle>
    </a:band1H>
    <a:band2H>
      <a:tcTxStyle/>
      <a:tcStyle>
        <a:tcBdr/>
      </a:tcStyle>
    </a:band2H>
    <a:band1V>
      <a:tcTxStyle/>
      <a:tcStyle>
        <a:tcBdr/>
        <a:fill>
          <a:solidFill>
            <a:schemeClr val="accent3"/>
          </a:solidFill>
        </a:fill>
      </a:tcStyle>
    </a:band1V>
    <a:band2V>
      <a:tcTxStyle/>
      <a:tcStyle>
        <a:tcBdr/>
      </a:tcStyle>
    </a:band2V>
    <a:lastCol>
      <a:tcTxStyle b="on" i="off">
        <a:font>
          <a:latin typeface="Arial"/>
          <a:ea typeface="Arial"/>
          <a:cs typeface="Arial"/>
        </a:font>
        <a:schemeClr val="lt1"/>
      </a:tcTxStyle>
      <a:tcStyle>
        <a:tcBdr/>
        <a:fill>
          <a:solidFill>
            <a:schemeClr val="accent3"/>
          </a:solidFill>
        </a:fill>
      </a:tcStyle>
    </a:lastCol>
    <a:firstCol>
      <a:tcTxStyle b="on" i="off">
        <a:font>
          <a:latin typeface="Arial"/>
          <a:ea typeface="Arial"/>
          <a:cs typeface="Arial"/>
        </a:font>
        <a:schemeClr val="lt1"/>
      </a:tcTxStyle>
      <a:tcStyle>
        <a:tcBdr/>
        <a:fill>
          <a:solidFill>
            <a:schemeClr val="accent3"/>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a:tcStyle>
        <a:tcBdr/>
      </a:tcStyle>
    </a:neCell>
    <a:nwCell>
      <a:tcTxStyle/>
      <a:tcStyle>
        <a:tcBdr/>
      </a:tcStyle>
    </a:nwCell>
  </a:tblStyle>
  <a:tblStyle styleId="{85ABDF49-A648-4C8D-BCF8-8BDEC9073425}"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Arial"/>
          <a:ea typeface="Arial"/>
          <a:cs typeface="Arial"/>
        </a:font>
        <a:schemeClr val="lt1"/>
      </a:tcTxStyle>
      <a:tcStyle>
        <a:tcBdr/>
        <a:fill>
          <a:solidFill>
            <a:schemeClr val="dk1"/>
          </a:solidFill>
        </a:fill>
      </a:tcStyle>
    </a:lastCol>
    <a:firstCol>
      <a:tcTxStyle b="on" i="off">
        <a:font>
          <a:latin typeface="Arial"/>
          <a:ea typeface="Arial"/>
          <a:cs typeface="Arial"/>
        </a:font>
        <a:schemeClr val="lt1"/>
      </a:tcTxStyle>
      <a:tcStyle>
        <a:tcBdr/>
        <a:fill>
          <a:solidFill>
            <a:schemeClr val="dk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 styleId="{DE6B4373-41E2-4D2E-9BBF-D52B75B2467D}" styleName="Table_2">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Arial"/>
          <a:ea typeface="Arial"/>
          <a:cs typeface="Arial"/>
        </a:font>
        <a:schemeClr val="lt1"/>
      </a:tcTxStyle>
      <a:tcStyle>
        <a:tcBdr/>
        <a:fill>
          <a:solidFill>
            <a:schemeClr val="accent4"/>
          </a:solidFill>
        </a:fill>
      </a:tcStyle>
    </a:lastCol>
    <a:firstCol>
      <a:tcTxStyle b="on" i="off">
        <a:font>
          <a:latin typeface="Arial"/>
          <a:ea typeface="Arial"/>
          <a:cs typeface="Arial"/>
        </a:font>
        <a:schemeClr val="lt1"/>
      </a:tcTxStyle>
      <a:tcStyle>
        <a:tcBdr/>
        <a:fill>
          <a:solidFill>
            <a:schemeClr val="accent4"/>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a:tcStyle>
        <a:tcBdr/>
      </a:tcStyle>
    </a:neCell>
    <a:nwCell>
      <a:tcTxStyle/>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5"/>
    <p:restoredTop sz="86418"/>
  </p:normalViewPr>
  <p:slideViewPr>
    <p:cSldViewPr snapToGrid="0">
      <p:cViewPr varScale="1">
        <p:scale>
          <a:sx n="112" d="100"/>
          <a:sy n="112" d="100"/>
        </p:scale>
        <p:origin x="2208"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0"/>
            <a:ext cx="3037628" cy="464184"/>
          </a:xfrm>
          <a:prstGeom prst="rect">
            <a:avLst/>
          </a:prstGeom>
          <a:noFill/>
          <a:ln>
            <a:noFill/>
          </a:ln>
        </p:spPr>
        <p:txBody>
          <a:bodyPr spcFirstLastPara="1" wrap="square" lIns="93225" tIns="46600" rIns="93225" bIns="466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1183" y="0"/>
            <a:ext cx="3037628" cy="464184"/>
          </a:xfrm>
          <a:prstGeom prst="rect">
            <a:avLst/>
          </a:prstGeom>
          <a:noFill/>
          <a:ln>
            <a:noFill/>
          </a:ln>
        </p:spPr>
        <p:txBody>
          <a:bodyPr spcFirstLastPara="1" wrap="square" lIns="93225" tIns="46600" rIns="93225" bIns="466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830628"/>
            <a:ext cx="3037628" cy="464184"/>
          </a:xfrm>
          <a:prstGeom prst="rect">
            <a:avLst/>
          </a:prstGeom>
          <a:noFill/>
          <a:ln>
            <a:noFill/>
          </a:ln>
        </p:spPr>
        <p:txBody>
          <a:bodyPr spcFirstLastPara="1" wrap="square" lIns="93225" tIns="46600" rIns="93225" bIns="466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1183" y="8830628"/>
            <a:ext cx="3037628" cy="464184"/>
          </a:xfrm>
          <a:prstGeom prst="rect">
            <a:avLst/>
          </a:prstGeom>
          <a:noFill/>
          <a:ln>
            <a:noFill/>
          </a:ln>
        </p:spPr>
        <p:txBody>
          <a:bodyPr spcFirstLastPara="1" wrap="square" lIns="93225" tIns="46600" rIns="93225" bIns="466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 name="Google Shape;34;p1:notes"/>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0: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16" name="Google Shape;116;p10: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25" name="Google Shape;125;p1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33" name="Google Shape;133;p1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33" name="Google Shape;133;p1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7032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33" name="Google Shape;133;p1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8398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33" name="Google Shape;133;p1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6733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41" name="Google Shape;141;p13: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4: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dirty="0"/>
          </a:p>
        </p:txBody>
      </p:sp>
      <p:sp>
        <p:nvSpPr>
          <p:cNvPr id="149" name="Google Shape;149;p1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4: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49" name="Google Shape;149;p1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9803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5: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57" name="Google Shape;157;p15: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2" name="Google Shape;42;p2:notes"/>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p>
            <a:pPr marL="0" lvl="0" indent="0" algn="l" rtl="0">
              <a:spcBef>
                <a:spcPts val="0"/>
              </a:spcBef>
              <a:spcAft>
                <a:spcPts val="0"/>
              </a:spcAft>
              <a:buNone/>
            </a:pPr>
            <a:endParaRPr/>
          </a:p>
        </p:txBody>
      </p:sp>
      <p:sp>
        <p:nvSpPr>
          <p:cNvPr id="43" name="Google Shape;43;p2:notes"/>
          <p:cNvSpPr txBox="1">
            <a:spLocks noGrp="1"/>
          </p:cNvSpPr>
          <p:nvPr>
            <p:ph type="sldNum" idx="12"/>
          </p:nvPr>
        </p:nvSpPr>
        <p:spPr>
          <a:xfrm>
            <a:off x="3971183" y="8830628"/>
            <a:ext cx="3037628" cy="464184"/>
          </a:xfrm>
          <a:prstGeom prst="rect">
            <a:avLst/>
          </a:prstGeom>
          <a:noFill/>
          <a:ln>
            <a:noFill/>
          </a:ln>
        </p:spPr>
        <p:txBody>
          <a:bodyPr spcFirstLastPara="1" wrap="square" lIns="93225" tIns="46600" rIns="93225" bIns="46600" anchor="b" anchorCtr="0">
            <a:noAutofit/>
          </a:bodyPr>
          <a:lstStyle/>
          <a:p>
            <a:pPr marL="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6: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65" name="Google Shape;165;p16: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21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7185783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8: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81" name="Google Shape;181;p1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9: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89" name="Google Shape;189;p19: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4" name="Google Shape;214;p22:notes"/>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3: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52" name="Google Shape;52;p3: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4: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64" name="Google Shape;64;p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5: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72" name="Google Shape;72;p5: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1" name="Google Shape;81;p6:notes"/>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p>
            <a:pPr marL="0" lvl="0" indent="0" algn="l" rtl="0">
              <a:spcBef>
                <a:spcPts val="0"/>
              </a:spcBef>
              <a:spcAft>
                <a:spcPts val="0"/>
              </a:spcAft>
              <a:buNone/>
            </a:pPr>
            <a:endParaRPr dirty="0"/>
          </a:p>
        </p:txBody>
      </p:sp>
      <p:sp>
        <p:nvSpPr>
          <p:cNvPr id="82" name="Google Shape;82;p6:notes"/>
          <p:cNvSpPr txBox="1">
            <a:spLocks noGrp="1"/>
          </p:cNvSpPr>
          <p:nvPr>
            <p:ph type="sldNum" idx="12"/>
          </p:nvPr>
        </p:nvSpPr>
        <p:spPr>
          <a:xfrm>
            <a:off x="3971183" y="8830628"/>
            <a:ext cx="3037628" cy="464184"/>
          </a:xfrm>
          <a:prstGeom prst="rect">
            <a:avLst/>
          </a:prstGeom>
          <a:noFill/>
          <a:ln>
            <a:noFill/>
          </a:ln>
        </p:spPr>
        <p:txBody>
          <a:bodyPr spcFirstLastPara="1" wrap="square" lIns="93225" tIns="46600" rIns="93225" bIns="466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7: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89" name="Google Shape;89;p7: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97" name="Google Shape;97;p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97" name="Google Shape;97;p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715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6" name="Google Shape;26;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27" name="Google Shape;27;p2"/>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 name="Google Shape;39;p4">
            <a:extLst>
              <a:ext uri="{FF2B5EF4-FFF2-40B4-BE49-F238E27FC236}">
                <a16:creationId xmlns:a16="http://schemas.microsoft.com/office/drawing/2014/main" id="{26D69C3B-26CC-BA49-A3DF-6A13CCB0EB7B}"/>
              </a:ext>
            </a:extLst>
          </p:cNvPr>
          <p:cNvSpPr txBox="1">
            <a:spLocks noGrp="1"/>
          </p:cNvSpPr>
          <p:nvPr>
            <p:ph type="ftr" idx="11"/>
          </p:nvPr>
        </p:nvSpPr>
        <p:spPr>
          <a:xfrm>
            <a:off x="1371600" y="6400800"/>
            <a:ext cx="6934200" cy="320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900" b="0" i="0" u="none" strike="noStrike" cap="none">
                <a:solidFill>
                  <a:schemeClr val="dk1"/>
                </a:solidFill>
                <a:latin typeface="Arial"/>
                <a:ea typeface="Arial"/>
                <a:cs typeface="Arial"/>
                <a:sym typeface="Arial"/>
              </a:rPr>
              <a:t>JPL/Caltech PROPRIETARY - Not for Public Release or Redistribution. </a:t>
            </a:r>
            <a:r>
              <a:rPr lang="en-US" sz="900" b="0" i="1" u="none" strike="noStrike" cap="none">
                <a:solidFill>
                  <a:schemeClr val="dk1"/>
                </a:solidFill>
                <a:latin typeface="Arial"/>
                <a:ea typeface="Arial"/>
                <a:cs typeface="Arial"/>
                <a:sym typeface="Arial"/>
              </a:rPr>
              <a:t>The technical data in this document is controlled under the U.S. Export Regulations, release to foreign persons may require an export authorization.</a:t>
            </a:r>
            <a:endParaRPr sz="900" b="1"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0" name="Google Shape;30;p3"/>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 name="Google Shape;39;p4">
            <a:extLst>
              <a:ext uri="{FF2B5EF4-FFF2-40B4-BE49-F238E27FC236}">
                <a16:creationId xmlns:a16="http://schemas.microsoft.com/office/drawing/2014/main" id="{76B47E9F-8803-6F4A-B00B-F108BAF157C4}"/>
              </a:ext>
            </a:extLst>
          </p:cNvPr>
          <p:cNvSpPr txBox="1">
            <a:spLocks noGrp="1"/>
          </p:cNvSpPr>
          <p:nvPr>
            <p:ph type="ftr" idx="11"/>
          </p:nvPr>
        </p:nvSpPr>
        <p:spPr>
          <a:xfrm>
            <a:off x="1371600" y="6400800"/>
            <a:ext cx="6934200" cy="320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900" b="0" i="0" u="none" strike="noStrike" cap="none">
                <a:solidFill>
                  <a:schemeClr val="dk1"/>
                </a:solidFill>
                <a:latin typeface="Arial"/>
                <a:ea typeface="Arial"/>
                <a:cs typeface="Arial"/>
                <a:sym typeface="Arial"/>
              </a:rPr>
              <a:t>JPL/Caltech PROPRIETARY - Not for Public Release or Redistribution. </a:t>
            </a:r>
            <a:r>
              <a:rPr lang="en-US" sz="900" b="0" i="1" u="none" strike="noStrike" cap="none">
                <a:solidFill>
                  <a:schemeClr val="dk1"/>
                </a:solidFill>
                <a:latin typeface="Arial"/>
                <a:ea typeface="Arial"/>
                <a:cs typeface="Arial"/>
                <a:sym typeface="Arial"/>
              </a:rPr>
              <a:t>The technical data in this document is controlled under the U.S. Export Regulations, release to foreign persons may require an export authorization.</a:t>
            </a:r>
            <a:endParaRPr sz="900" b="1"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4">
            <a:alphaModFix/>
          </a:blip>
          <a:srcRect/>
          <a:stretch/>
        </p:blipFill>
        <p:spPr>
          <a:xfrm>
            <a:off x="139700" y="152400"/>
            <a:ext cx="858838" cy="704850"/>
          </a:xfrm>
          <a:prstGeom prst="rect">
            <a:avLst/>
          </a:prstGeom>
          <a:noFill/>
          <a:ln>
            <a:noFill/>
          </a:ln>
        </p:spPr>
      </p:pic>
      <p:grpSp>
        <p:nvGrpSpPr>
          <p:cNvPr id="11" name="Google Shape;11;p1"/>
          <p:cNvGrpSpPr/>
          <p:nvPr/>
        </p:nvGrpSpPr>
        <p:grpSpPr>
          <a:xfrm>
            <a:off x="57150" y="939800"/>
            <a:ext cx="8978900" cy="152400"/>
            <a:chOff x="192" y="624"/>
            <a:chExt cx="5376" cy="92"/>
          </a:xfrm>
        </p:grpSpPr>
        <p:sp>
          <p:nvSpPr>
            <p:cNvPr id="12" name="Google Shape;12;p1"/>
            <p:cNvSpPr/>
            <p:nvPr/>
          </p:nvSpPr>
          <p:spPr>
            <a:xfrm>
              <a:off x="192" y="624"/>
              <a:ext cx="5376" cy="46"/>
            </a:xfrm>
            <a:prstGeom prst="rect">
              <a:avLst/>
            </a:prstGeom>
            <a:gradFill>
              <a:gsLst>
                <a:gs pos="0">
                  <a:srgbClr val="1D2B4B"/>
                </a:gs>
                <a:gs pos="50000">
                  <a:srgbClr val="618FFD"/>
                </a:gs>
                <a:gs pos="100000">
                  <a:srgbClr val="1D2B4B"/>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 name="Google Shape;13;p1"/>
            <p:cNvSpPr/>
            <p:nvPr/>
          </p:nvSpPr>
          <p:spPr>
            <a:xfrm>
              <a:off x="192" y="688"/>
              <a:ext cx="5376" cy="28"/>
            </a:xfrm>
            <a:prstGeom prst="rect">
              <a:avLst/>
            </a:prstGeom>
            <a:gradFill>
              <a:gsLst>
                <a:gs pos="0">
                  <a:srgbClr val="4B000C"/>
                </a:gs>
                <a:gs pos="50000">
                  <a:srgbClr val="FC0128"/>
                </a:gs>
                <a:gs pos="100000">
                  <a:srgbClr val="4B000C"/>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pic>
        <p:nvPicPr>
          <p:cNvPr id="14" name="Google Shape;14;p1"/>
          <p:cNvPicPr preferRelativeResize="0"/>
          <p:nvPr/>
        </p:nvPicPr>
        <p:blipFill rotWithShape="1">
          <a:blip r:embed="rId4">
            <a:alphaModFix/>
          </a:blip>
          <a:srcRect/>
          <a:stretch/>
        </p:blipFill>
        <p:spPr>
          <a:xfrm>
            <a:off x="139700" y="152400"/>
            <a:ext cx="858838" cy="704850"/>
          </a:xfrm>
          <a:prstGeom prst="rect">
            <a:avLst/>
          </a:prstGeom>
          <a:noFill/>
          <a:ln>
            <a:noFill/>
          </a:ln>
        </p:spPr>
      </p:pic>
      <p:grpSp>
        <p:nvGrpSpPr>
          <p:cNvPr id="15" name="Google Shape;15;p1"/>
          <p:cNvGrpSpPr/>
          <p:nvPr/>
        </p:nvGrpSpPr>
        <p:grpSpPr>
          <a:xfrm>
            <a:off x="57150" y="939800"/>
            <a:ext cx="8978900" cy="152400"/>
            <a:chOff x="192" y="624"/>
            <a:chExt cx="5376" cy="92"/>
          </a:xfrm>
        </p:grpSpPr>
        <p:sp>
          <p:nvSpPr>
            <p:cNvPr id="16" name="Google Shape;16;p1"/>
            <p:cNvSpPr/>
            <p:nvPr/>
          </p:nvSpPr>
          <p:spPr>
            <a:xfrm>
              <a:off x="192" y="624"/>
              <a:ext cx="5376" cy="46"/>
            </a:xfrm>
            <a:prstGeom prst="rect">
              <a:avLst/>
            </a:prstGeom>
            <a:gradFill>
              <a:gsLst>
                <a:gs pos="0">
                  <a:srgbClr val="1D2B4B"/>
                </a:gs>
                <a:gs pos="50000">
                  <a:srgbClr val="618FFD"/>
                </a:gs>
                <a:gs pos="100000">
                  <a:srgbClr val="1D2B4B"/>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7" name="Google Shape;17;p1"/>
            <p:cNvSpPr/>
            <p:nvPr/>
          </p:nvSpPr>
          <p:spPr>
            <a:xfrm>
              <a:off x="192" y="688"/>
              <a:ext cx="5376" cy="28"/>
            </a:xfrm>
            <a:prstGeom prst="rect">
              <a:avLst/>
            </a:prstGeom>
            <a:gradFill>
              <a:gsLst>
                <a:gs pos="0">
                  <a:srgbClr val="4B000C"/>
                </a:gs>
                <a:gs pos="50000">
                  <a:srgbClr val="FC0128"/>
                </a:gs>
                <a:gs pos="100000">
                  <a:srgbClr val="4B000C"/>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18" name="Google Shape;18;p1"/>
          <p:cNvGrpSpPr/>
          <p:nvPr/>
        </p:nvGrpSpPr>
        <p:grpSpPr>
          <a:xfrm>
            <a:off x="76200" y="6248400"/>
            <a:ext cx="8978900" cy="152400"/>
            <a:chOff x="192" y="624"/>
            <a:chExt cx="5376" cy="92"/>
          </a:xfrm>
        </p:grpSpPr>
        <p:sp>
          <p:nvSpPr>
            <p:cNvPr id="19" name="Google Shape;19;p1"/>
            <p:cNvSpPr/>
            <p:nvPr/>
          </p:nvSpPr>
          <p:spPr>
            <a:xfrm>
              <a:off x="192" y="624"/>
              <a:ext cx="5376" cy="46"/>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0" name="Google Shape;20;p1"/>
            <p:cNvSpPr/>
            <p:nvPr/>
          </p:nvSpPr>
          <p:spPr>
            <a:xfrm>
              <a:off x="192" y="688"/>
              <a:ext cx="5376" cy="28"/>
            </a:xfrm>
            <a:prstGeom prst="rect">
              <a:avLst/>
            </a:prstGeom>
            <a:gradFill>
              <a:gsLst>
                <a:gs pos="0">
                  <a:srgbClr val="4B000C"/>
                </a:gs>
                <a:gs pos="50000">
                  <a:srgbClr val="FC0128"/>
                </a:gs>
                <a:gs pos="100000">
                  <a:srgbClr val="4B000C"/>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sp>
        <p:nvSpPr>
          <p:cNvPr id="21" name="Google Shape;21;p1"/>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2" name="Google Shape;22;p1"/>
          <p:cNvSpPr txBox="1"/>
          <p:nvPr/>
        </p:nvSpPr>
        <p:spPr>
          <a:xfrm>
            <a:off x="823913" y="228600"/>
            <a:ext cx="1687512" cy="36988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b="0" i="0" u="none" strike="noStrike" cap="none">
                <a:solidFill>
                  <a:schemeClr val="dk1"/>
                </a:solidFill>
                <a:latin typeface="Arial"/>
                <a:ea typeface="Arial"/>
                <a:cs typeface="Arial"/>
                <a:sym typeface="Arial"/>
              </a:rPr>
              <a:t>Jet Propulsion Laboratory</a:t>
            </a:r>
            <a:endParaRPr/>
          </a:p>
          <a:p>
            <a:pPr marL="0" marR="0" lvl="0" indent="0" algn="l" rtl="0">
              <a:spcBef>
                <a:spcPts val="0"/>
              </a:spcBef>
              <a:spcAft>
                <a:spcPts val="0"/>
              </a:spcAft>
              <a:buNone/>
            </a:pPr>
            <a:r>
              <a:rPr lang="en-US" sz="800" b="0" i="0" u="none" strike="noStrike" cap="none">
                <a:solidFill>
                  <a:schemeClr val="dk1"/>
                </a:solidFill>
                <a:latin typeface="Arial"/>
                <a:ea typeface="Arial"/>
                <a:cs typeface="Arial"/>
                <a:sym typeface="Arial"/>
              </a:rPr>
              <a:t>California Institute of Technology</a:t>
            </a:r>
            <a:endParaRPr/>
          </a:p>
        </p:txBody>
      </p:sp>
      <p:pic>
        <p:nvPicPr>
          <p:cNvPr id="23" name="Google Shape;23;p1"/>
          <p:cNvPicPr preferRelativeResize="0"/>
          <p:nvPr/>
        </p:nvPicPr>
        <p:blipFill rotWithShape="1">
          <a:blip r:embed="rId5">
            <a:alphaModFix/>
          </a:blip>
          <a:srcRect/>
          <a:stretch/>
        </p:blipFill>
        <p:spPr>
          <a:xfrm>
            <a:off x="7708486" y="152400"/>
            <a:ext cx="1327562" cy="704851"/>
          </a:xfrm>
          <a:prstGeom prst="rect">
            <a:avLst/>
          </a:prstGeom>
          <a:noFill/>
          <a:ln>
            <a:noFill/>
          </a:ln>
        </p:spPr>
      </p:pic>
      <p:sp>
        <p:nvSpPr>
          <p:cNvPr id="25" name="Google Shape;39;p4">
            <a:extLst>
              <a:ext uri="{FF2B5EF4-FFF2-40B4-BE49-F238E27FC236}">
                <a16:creationId xmlns:a16="http://schemas.microsoft.com/office/drawing/2014/main" id="{D8B36442-372D-1247-97B9-62DE14C0BB66}"/>
              </a:ext>
            </a:extLst>
          </p:cNvPr>
          <p:cNvSpPr txBox="1">
            <a:spLocks noGrp="1"/>
          </p:cNvSpPr>
          <p:nvPr>
            <p:ph type="ftr" idx="3"/>
          </p:nvPr>
        </p:nvSpPr>
        <p:spPr>
          <a:xfrm>
            <a:off x="1371600" y="6400800"/>
            <a:ext cx="6934200" cy="320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900" b="0" i="0" u="none" strike="noStrike" cap="none">
                <a:solidFill>
                  <a:schemeClr val="dk1"/>
                </a:solidFill>
                <a:latin typeface="Arial"/>
                <a:ea typeface="Arial"/>
                <a:cs typeface="Arial"/>
                <a:sym typeface="Arial"/>
              </a:rPr>
              <a:t>JPL/Caltech PROPRIETARY - Not for Public Release or Redistribution. </a:t>
            </a:r>
            <a:r>
              <a:rPr lang="en-US" sz="900" b="0" i="1" u="none" strike="noStrike" cap="none">
                <a:solidFill>
                  <a:schemeClr val="dk1"/>
                </a:solidFill>
                <a:latin typeface="Arial"/>
                <a:ea typeface="Arial"/>
                <a:cs typeface="Arial"/>
                <a:sym typeface="Arial"/>
              </a:rPr>
              <a:t>The technical data in this document is controlled under the U.S. Export Regulations, release to foreign persons may require an export authorization.</a:t>
            </a:r>
            <a:endParaRPr sz="900" b="1"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nasa-pds.github.io/validate/operate/index.html#Command-Line_Option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github.com/NASA-PDS/validate/issues/26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NASA-PDS/pds-doi-service/issues/14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ithub.com/NASA-PDS/pds-doi-service/issues/177"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github.com/NASA-PDS/pds-wds-web/issues/1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github.com/NASA-PDS/harvest/issues/3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ithub.com/NASA-PDS/pds-doi-service/issues/14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github.com/NASA-PDS/pds-swg/issues?q=label%3AB11.1+label%3Achange-reques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github.com/NASA-PDS/PDS.nasa.gov-UX/issues/55" TargetMode="External"/><Relationship Id="rId3" Type="http://schemas.openxmlformats.org/officeDocument/2006/relationships/hyperlink" Target="https://github.com/NASA-PDS/PDS.nasa.gov-UX/issues/60" TargetMode="External"/><Relationship Id="rId7" Type="http://schemas.openxmlformats.org/officeDocument/2006/relationships/hyperlink" Target="https://github.com/NASA-PDS/PDS.nasa.gov-UX/issues/30" TargetMode="External"/><Relationship Id="rId2" Type="http://schemas.openxmlformats.org/officeDocument/2006/relationships/hyperlink" Target="https://github.com/NASA-PDS/PDS.nasa.gov-UX/issues/70" TargetMode="External"/><Relationship Id="rId1" Type="http://schemas.openxmlformats.org/officeDocument/2006/relationships/slideLayout" Target="../slideLayouts/slideLayout2.xml"/><Relationship Id="rId6" Type="http://schemas.openxmlformats.org/officeDocument/2006/relationships/hyperlink" Target="https://github.com/NASA-PDS/PDS.nasa.gov-UX/issues/41" TargetMode="External"/><Relationship Id="rId5" Type="http://schemas.openxmlformats.org/officeDocument/2006/relationships/hyperlink" Target="https://github.com/NASA-PDS/PDS.nasa.gov-UX/issues/45" TargetMode="External"/><Relationship Id="rId4" Type="http://schemas.openxmlformats.org/officeDocument/2006/relationships/hyperlink" Target="https://github.com/NASA-PDS/PDS.nasa.gov-UX/issues/35"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github.com/nasa-pds/validate/issues/292" TargetMode="External"/><Relationship Id="rId3" Type="http://schemas.openxmlformats.org/officeDocument/2006/relationships/hyperlink" Target="https://github.com/nasa-pds/pds4-information-model/issues/286" TargetMode="External"/><Relationship Id="rId7" Type="http://schemas.openxmlformats.org/officeDocument/2006/relationships/hyperlink" Target="https://github.com/nasa-pds/pds4-information-model/issues/252" TargetMode="External"/><Relationship Id="rId2" Type="http://schemas.openxmlformats.org/officeDocument/2006/relationships/hyperlink" Target="https://github.com/nasa-pds/pds4-information-model/issues/285" TargetMode="External"/><Relationship Id="rId1" Type="http://schemas.openxmlformats.org/officeDocument/2006/relationships/slideLayout" Target="../slideLayouts/slideLayout2.xml"/><Relationship Id="rId6" Type="http://schemas.openxmlformats.org/officeDocument/2006/relationships/hyperlink" Target="https://github.com/nasa-pds/pds4-information-model/issues/270" TargetMode="External"/><Relationship Id="rId5" Type="http://schemas.openxmlformats.org/officeDocument/2006/relationships/hyperlink" Target="https://github.com/nasa-pds/pds4-information-model/issues/299" TargetMode="External"/><Relationship Id="rId4" Type="http://schemas.openxmlformats.org/officeDocument/2006/relationships/hyperlink" Target="https://github.com/nasa-pds/pds4-information-model/issues/296"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github.com/NASA-PDS/pds-api/issues/15" TargetMode="External"/><Relationship Id="rId2" Type="http://schemas.openxmlformats.org/officeDocument/2006/relationships/hyperlink" Target="https://github.com/NASA-PDS/pds-api/issues/24" TargetMode="External"/><Relationship Id="rId1" Type="http://schemas.openxmlformats.org/officeDocument/2006/relationships/slideLayout" Target="../slideLayouts/slideLayout2.xml"/><Relationship Id="rId6" Type="http://schemas.openxmlformats.org/officeDocument/2006/relationships/hyperlink" Target="https://github.com/nasa-pds/tracking-service/issues/11" TargetMode="External"/><Relationship Id="rId5" Type="http://schemas.openxmlformats.org/officeDocument/2006/relationships/hyperlink" Target="https://github.com/nasa-pds/tracking-service/issues/6" TargetMode="External"/><Relationship Id="rId4" Type="http://schemas.openxmlformats.org/officeDocument/2006/relationships/hyperlink" Target="https://github.com/NASA-PDS/pds-api/issues/25"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ithub.com/NASA-PDS/" TargetMode="Externa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ds.nasa.gov/home/abou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pds-engineering.jpl.nasa.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pds-engineering.jpl.nasa.gov/sites/default/files/documents/pds2010/architecture/system_architecture/pds4_system_arch_spec.pdf" TargetMode="External"/><Relationship Id="rId3" Type="http://schemas.openxmlformats.org/officeDocument/2006/relationships/hyperlink" Target="https://pds-engineering.jpl.nasa.gov/sites/default/files/documents/pds2010/keydocuments/PDS-SMP.pdf" TargetMode="External"/><Relationship Id="rId7" Type="http://schemas.openxmlformats.org/officeDocument/2006/relationships/hyperlink" Target="https://pds-engineering.jpl.nasa.gov/sites/default/files/documents/pds2010/design/system_design/pds4_system_req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pds-engineering.jpl.nasa.gov/sites/default/files/documents/pds2010/keydocuments/pds4-ops-concept.pdf" TargetMode="External"/><Relationship Id="rId5" Type="http://schemas.openxmlformats.org/officeDocument/2006/relationships/hyperlink" Target="https://nasa-pds.github.io/releases/11.1/plan.html" TargetMode="External"/><Relationship Id="rId10" Type="http://schemas.openxmlformats.org/officeDocument/2006/relationships/hyperlink" Target="https://nasa-pds.github.io/releases/11.1/rdd.html" TargetMode="External"/><Relationship Id="rId4" Type="http://schemas.openxmlformats.org/officeDocument/2006/relationships/hyperlink" Target="https://pds-engineering.jpl.nasa.gov/sites/default/files/documents/pds2010/pds4-proj-plan-07172013.pdf" TargetMode="External"/><Relationship Id="rId9" Type="http://schemas.openxmlformats.org/officeDocument/2006/relationships/hyperlink" Target="https://pds-engineering.jpl.nasa.gov/content/key-document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ithub.com/NASA-PDS/pds-doi-service/issues/5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github.com/NASA-PDS/validate/issues/230" TargetMode="External"/><Relationship Id="rId5" Type="http://schemas.openxmlformats.org/officeDocument/2006/relationships/hyperlink" Target="https://github.com/NASA-PDS/pds-registry-app/issues/130" TargetMode="External"/><Relationship Id="rId4" Type="http://schemas.openxmlformats.org/officeDocument/2006/relationships/hyperlink" Target="https://github.com/NASA-PDS/pds-api/issues/3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github.com/NASA-PDS/pds-doi-service/issues/159" TargetMode="External"/><Relationship Id="rId7" Type="http://schemas.openxmlformats.org/officeDocument/2006/relationships/hyperlink" Target="https://github.com/NASA-PDS/pds-deep-archive/issues/9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github.com/NASA-PDS/pds-registry-app/issues/112" TargetMode="External"/><Relationship Id="rId5" Type="http://schemas.openxmlformats.org/officeDocument/2006/relationships/hyperlink" Target="https://github.com/NASA-PDS/pds-wds-web/issues/9" TargetMode="External"/><Relationship Id="rId4" Type="http://schemas.openxmlformats.org/officeDocument/2006/relationships/hyperlink" Target="https://github.com/NASA-PDS/validate/issues/29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4"/>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1</a:t>
            </a:fld>
            <a:endParaRPr sz="1400" b="0" i="0" u="none" strike="noStrike" cap="none">
              <a:solidFill>
                <a:schemeClr val="dk1"/>
              </a:solidFill>
              <a:latin typeface="Arial"/>
              <a:ea typeface="Arial"/>
              <a:cs typeface="Arial"/>
              <a:sym typeface="Arial"/>
            </a:endParaRPr>
          </a:p>
        </p:txBody>
      </p:sp>
      <p:sp>
        <p:nvSpPr>
          <p:cNvPr id="37" name="Google Shape;37;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4000">
                <a:solidFill>
                  <a:schemeClr val="dk1"/>
                </a:solidFill>
              </a:rPr>
              <a:t>PDS Engineering Node (EN)</a:t>
            </a:r>
            <a:br>
              <a:rPr lang="en-US" sz="4000"/>
            </a:br>
            <a:r>
              <a:rPr lang="en-US" sz="4000"/>
              <a:t>Delivery &amp; Deployment Review</a:t>
            </a:r>
            <a:endParaRPr/>
          </a:p>
        </p:txBody>
      </p:sp>
      <p:sp>
        <p:nvSpPr>
          <p:cNvPr id="38" name="Google Shape;38;p4"/>
          <p:cNvSpPr txBox="1">
            <a:spLocks noGrp="1"/>
          </p:cNvSpPr>
          <p:nvPr>
            <p:ph type="subTitle" idx="1"/>
          </p:nvPr>
        </p:nvSpPr>
        <p:spPr>
          <a:xfrm>
            <a:off x="814039" y="4419600"/>
            <a:ext cx="7772400" cy="1219200"/>
          </a:xfrm>
          <a:prstGeom prst="rect">
            <a:avLst/>
          </a:prstGeom>
          <a:noFill/>
          <a:ln>
            <a:noFill/>
          </a:ln>
        </p:spPr>
        <p:txBody>
          <a:bodyPr spcFirstLastPara="1" wrap="square" lIns="91425" tIns="45700" rIns="91425" bIns="45700" anchor="t" anchorCtr="0">
            <a:noAutofit/>
          </a:bodyPr>
          <a:lstStyle/>
          <a:p>
            <a:pPr lvl="0">
              <a:spcBef>
                <a:spcPts val="0"/>
              </a:spcBef>
              <a:buSzPts val="2400"/>
            </a:pPr>
            <a:r>
              <a:rPr lang="en-US" sz="2000" i="1" dirty="0"/>
              <a:t>Gary Chen,  Richard Chen, Emily Law, </a:t>
            </a:r>
          </a:p>
          <a:p>
            <a:pPr lvl="0">
              <a:spcBef>
                <a:spcPts val="0"/>
              </a:spcBef>
              <a:buSzPts val="2400"/>
            </a:pPr>
            <a:r>
              <a:rPr lang="en-US" sz="2000" i="1" dirty="0"/>
              <a:t>Thomas </a:t>
            </a:r>
            <a:r>
              <a:rPr lang="en-US" sz="2000" i="1" dirty="0" err="1"/>
              <a:t>Loubrieu</a:t>
            </a:r>
            <a:r>
              <a:rPr lang="en-US" sz="2000" i="1" dirty="0"/>
              <a:t>, Jordan </a:t>
            </a:r>
            <a:r>
              <a:rPr lang="en-US" sz="2000" i="1" dirty="0" err="1"/>
              <a:t>Padams</a:t>
            </a:r>
            <a:r>
              <a:rPr lang="en-US" sz="2000" i="1" dirty="0"/>
              <a:t>, Vivian Tang</a:t>
            </a:r>
            <a:endParaRPr sz="2000" dirty="0"/>
          </a:p>
          <a:p>
            <a:pPr marL="0" lvl="0" indent="0" algn="ctr" rtl="0">
              <a:spcBef>
                <a:spcPts val="480"/>
              </a:spcBef>
              <a:spcAft>
                <a:spcPts val="0"/>
              </a:spcAft>
              <a:buClr>
                <a:schemeClr val="dk1"/>
              </a:buClr>
              <a:buSzPts val="2400"/>
              <a:buFont typeface="Arial"/>
              <a:buNone/>
            </a:pPr>
            <a:r>
              <a:rPr lang="en-US" sz="2400" i="1" dirty="0"/>
              <a:t>June 21, 2021</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3"/>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Requirements</a:t>
            </a:r>
            <a:endParaRPr/>
          </a:p>
        </p:txBody>
      </p:sp>
      <p:graphicFrame>
        <p:nvGraphicFramePr>
          <p:cNvPr id="119" name="Google Shape;119;p13"/>
          <p:cNvGraphicFramePr/>
          <p:nvPr>
            <p:extLst>
              <p:ext uri="{D42A27DB-BD31-4B8C-83A1-F6EECF244321}">
                <p14:modId xmlns:p14="http://schemas.microsoft.com/office/powerpoint/2010/main" val="1799040204"/>
              </p:ext>
            </p:extLst>
          </p:nvPr>
        </p:nvGraphicFramePr>
        <p:xfrm>
          <a:off x="457200" y="1219200"/>
          <a:ext cx="8229600" cy="3708500"/>
        </p:xfrm>
        <a:graphic>
          <a:graphicData uri="http://schemas.openxmlformats.org/drawingml/2006/table">
            <a:tbl>
              <a:tblPr firstRow="1" bandRow="1">
                <a:noFill/>
                <a:tableStyleId>{85ABDF49-A648-4C8D-BCF8-8BDEC9073425}</a:tableStyleId>
              </a:tblPr>
              <a:tblGrid>
                <a:gridCol w="457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tblGrid>
              <a:tr h="370850">
                <a:tc>
                  <a:txBody>
                    <a:bodyPr/>
                    <a:lstStyle/>
                    <a:p>
                      <a:pPr marL="0" marR="0" lvl="0" indent="0" algn="l" rtl="0">
                        <a:spcBef>
                          <a:spcPts val="0"/>
                        </a:spcBef>
                        <a:spcAft>
                          <a:spcPts val="0"/>
                        </a:spcAft>
                        <a:buNone/>
                      </a:pPr>
                      <a:r>
                        <a:rPr lang="en-US" sz="1800"/>
                        <a:t>ID</a:t>
                      </a:r>
                      <a:endParaRPr/>
                    </a:p>
                  </a:txBody>
                  <a:tcPr marL="91450" marR="91450" marT="45725" marB="45725"/>
                </a:tc>
                <a:tc>
                  <a:txBody>
                    <a:bodyPr/>
                    <a:lstStyle/>
                    <a:p>
                      <a:pPr marL="0" marR="0" lvl="0" indent="0" algn="l" rtl="0">
                        <a:spcBef>
                          <a:spcPts val="0"/>
                        </a:spcBef>
                        <a:spcAft>
                          <a:spcPts val="0"/>
                        </a:spcAft>
                        <a:buNone/>
                      </a:pPr>
                      <a:r>
                        <a:rPr lang="en-US" sz="1800" b="1">
                          <a:solidFill>
                            <a:schemeClr val="lt1"/>
                          </a:solidFill>
                          <a:latin typeface="Arial"/>
                          <a:ea typeface="Arial"/>
                          <a:cs typeface="Arial"/>
                          <a:sym typeface="Arial"/>
                        </a:rPr>
                        <a:t>Requirement Statement</a:t>
                      </a:r>
                      <a:endParaRPr sz="1800"/>
                    </a:p>
                  </a:txBody>
                  <a:tcPr marL="91450" marR="91450" marT="45725" marB="45725"/>
                </a:tc>
                <a:tc>
                  <a:txBody>
                    <a:bodyPr/>
                    <a:lstStyle/>
                    <a:p>
                      <a:pPr marL="0" marR="0" lvl="0" indent="0" algn="l" rtl="0">
                        <a:spcBef>
                          <a:spcPts val="0"/>
                        </a:spcBef>
                        <a:spcAft>
                          <a:spcPts val="0"/>
                        </a:spcAft>
                        <a:buNone/>
                      </a:pPr>
                      <a:r>
                        <a:rPr lang="en-US" sz="1800" b="1">
                          <a:solidFill>
                            <a:schemeClr val="lt1"/>
                          </a:solidFill>
                          <a:latin typeface="Arial"/>
                          <a:ea typeface="Arial"/>
                          <a:cs typeface="Arial"/>
                          <a:sym typeface="Arial"/>
                        </a:rPr>
                        <a:t>Procedure Test ID</a:t>
                      </a:r>
                      <a:endParaRPr sz="1800"/>
                    </a:p>
                  </a:txBody>
                  <a:tcPr marL="91450" marR="91450" marT="45725" marB="45725"/>
                </a:tc>
                <a:tc>
                  <a:txBody>
                    <a:bodyPr/>
                    <a:lstStyle/>
                    <a:p>
                      <a:pPr marL="0" marR="0" lvl="0" indent="0" algn="l" rtl="0">
                        <a:spcBef>
                          <a:spcPts val="0"/>
                        </a:spcBef>
                        <a:spcAft>
                          <a:spcPts val="0"/>
                        </a:spcAft>
                        <a:buNone/>
                      </a:pPr>
                      <a:r>
                        <a:rPr lang="en-US" sz="1800" b="1">
                          <a:solidFill>
                            <a:schemeClr val="lt1"/>
                          </a:solidFill>
                          <a:latin typeface="Arial"/>
                          <a:ea typeface="Arial"/>
                          <a:cs typeface="Arial"/>
                          <a:sym typeface="Arial"/>
                        </a:rPr>
                        <a:t>Requester</a:t>
                      </a:r>
                      <a:endParaRPr sz="180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a:t>1</a:t>
                      </a:r>
                      <a:endParaRPr/>
                    </a:p>
                  </a:txBody>
                  <a:tcPr marL="91450" marR="91450" marT="45725" marB="45725"/>
                </a:tc>
                <a:tc>
                  <a:txBody>
                    <a:bodyPr/>
                    <a:lstStyle/>
                    <a:p>
                      <a:pPr marL="0" marR="0" lvl="0" indent="0" algn="l" rtl="0">
                        <a:spcBef>
                          <a:spcPts val="0"/>
                        </a:spcBef>
                        <a:spcAft>
                          <a:spcPts val="0"/>
                        </a:spcAft>
                        <a:buNone/>
                      </a:pPr>
                      <a:r>
                        <a:rPr lang="en-US" sz="1800" dirty="0"/>
                        <a:t>PDS Registry *</a:t>
                      </a:r>
                      <a:endParaRPr dirty="0"/>
                    </a:p>
                  </a:txBody>
                  <a:tcPr marL="91450" marR="91450" marT="45725" marB="45725"/>
                </a:tc>
                <a:tc>
                  <a:txBody>
                    <a:bodyPr/>
                    <a:lstStyle/>
                    <a:p>
                      <a:pPr marL="0" marR="0" lvl="0" indent="0" algn="l" rtl="0">
                        <a:spcBef>
                          <a:spcPts val="0"/>
                        </a:spcBef>
                        <a:spcAft>
                          <a:spcPts val="0"/>
                        </a:spcAft>
                        <a:buNone/>
                      </a:pPr>
                      <a:r>
                        <a:rPr lang="en-US" sz="1800" dirty="0"/>
                        <a:t>HVT.*</a:t>
                      </a:r>
                      <a:endParaRPr dirty="0"/>
                    </a:p>
                  </a:txBody>
                  <a:tcPr marL="91450" marR="91450" marT="45725" marB="45725"/>
                </a:tc>
                <a:tc>
                  <a:txBody>
                    <a:bodyPr/>
                    <a:lstStyle/>
                    <a:p>
                      <a:pPr marL="0" marR="0" lvl="0" indent="0" algn="l" rtl="0">
                        <a:spcBef>
                          <a:spcPts val="0"/>
                        </a:spcBef>
                        <a:spcAft>
                          <a:spcPts val="0"/>
                        </a:spcAft>
                        <a:buNone/>
                      </a:pPr>
                      <a:r>
                        <a:rPr lang="en-US" sz="1800"/>
                        <a:t>PDS</a:t>
                      </a:r>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a:t>2</a:t>
                      </a:r>
                      <a:endParaRPr/>
                    </a:p>
                  </a:txBody>
                  <a:tcPr marL="91450" marR="91450" marT="45725" marB="45725"/>
                </a:tc>
                <a:tc>
                  <a:txBody>
                    <a:bodyPr/>
                    <a:lstStyle/>
                    <a:p>
                      <a:pPr marL="0" marR="0" lvl="0" indent="0" algn="l" rtl="0">
                        <a:spcBef>
                          <a:spcPts val="0"/>
                        </a:spcBef>
                        <a:spcAft>
                          <a:spcPts val="0"/>
                        </a:spcAft>
                        <a:buNone/>
                      </a:pPr>
                      <a:r>
                        <a:rPr lang="en-US" sz="1800" dirty="0"/>
                        <a:t>PDS DOI Service</a:t>
                      </a:r>
                      <a:endParaRPr dirty="0"/>
                    </a:p>
                  </a:txBody>
                  <a:tcPr marL="91450" marR="91450" marT="45725" marB="45725"/>
                </a:tc>
                <a:tc>
                  <a:txBody>
                    <a:bodyPr/>
                    <a:lstStyle/>
                    <a:p>
                      <a:pPr marL="0" marR="0" lvl="0" indent="0" algn="l" rtl="0">
                        <a:spcBef>
                          <a:spcPts val="0"/>
                        </a:spcBef>
                        <a:spcAft>
                          <a:spcPts val="0"/>
                        </a:spcAft>
                        <a:buNone/>
                      </a:pPr>
                      <a:r>
                        <a:rPr lang="en-US" sz="1800" dirty="0"/>
                        <a:t>DOI.*</a:t>
                      </a:r>
                      <a:endParaRPr dirty="0"/>
                    </a:p>
                  </a:txBody>
                  <a:tcPr marL="91450" marR="91450" marT="45725" marB="45725"/>
                </a:tc>
                <a:tc>
                  <a:txBody>
                    <a:bodyPr/>
                    <a:lstStyle/>
                    <a:p>
                      <a:pPr marL="0" marR="0" lvl="0" indent="0" algn="l" rtl="0">
                        <a:spcBef>
                          <a:spcPts val="0"/>
                        </a:spcBef>
                        <a:spcAft>
                          <a:spcPts val="0"/>
                        </a:spcAft>
                        <a:buNone/>
                      </a:pPr>
                      <a:r>
                        <a:rPr lang="en-US" sz="1800"/>
                        <a:t>PDS</a:t>
                      </a:r>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a:t>3</a:t>
                      </a:r>
                      <a:endParaRPr/>
                    </a:p>
                  </a:txBody>
                  <a:tcPr marL="91450" marR="91450" marT="45725" marB="45725"/>
                </a:tc>
                <a:tc>
                  <a:txBody>
                    <a:bodyPr/>
                    <a:lstStyle/>
                    <a:p>
                      <a:pPr marL="0" marR="0" lvl="0" indent="0" algn="l" rtl="0">
                        <a:spcBef>
                          <a:spcPts val="0"/>
                        </a:spcBef>
                        <a:spcAft>
                          <a:spcPts val="0"/>
                        </a:spcAft>
                        <a:buNone/>
                      </a:pPr>
                      <a:r>
                        <a:rPr lang="en-US" sz="1800" dirty="0"/>
                        <a:t>PDS Deep Archive</a:t>
                      </a:r>
                      <a:endParaRPr dirty="0"/>
                    </a:p>
                  </a:txBody>
                  <a:tcPr marL="91450" marR="91450" marT="45725" marB="45725"/>
                </a:tc>
                <a:tc>
                  <a:txBody>
                    <a:bodyPr/>
                    <a:lstStyle/>
                    <a:p>
                      <a:pPr marL="0" marR="0" lvl="0" indent="0" algn="l" rtl="0">
                        <a:spcBef>
                          <a:spcPts val="0"/>
                        </a:spcBef>
                        <a:spcAft>
                          <a:spcPts val="0"/>
                        </a:spcAft>
                        <a:buNone/>
                      </a:pPr>
                      <a:r>
                        <a:rPr lang="en-US" sz="1800" dirty="0"/>
                        <a:t>DEEP.*</a:t>
                      </a:r>
                      <a:endParaRPr dirty="0"/>
                    </a:p>
                  </a:txBody>
                  <a:tcPr marL="91450" marR="91450" marT="45725" marB="45725"/>
                </a:tc>
                <a:tc>
                  <a:txBody>
                    <a:bodyPr/>
                    <a:lstStyle/>
                    <a:p>
                      <a:pPr marL="0" marR="0" lvl="0" indent="0" algn="l" rtl="0">
                        <a:spcBef>
                          <a:spcPts val="0"/>
                        </a:spcBef>
                        <a:spcAft>
                          <a:spcPts val="0"/>
                        </a:spcAft>
                        <a:buNone/>
                      </a:pPr>
                      <a:r>
                        <a:rPr lang="en-US" sz="1800"/>
                        <a:t>PDS</a:t>
                      </a:r>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800"/>
                        <a:t>4</a:t>
                      </a:r>
                      <a:endParaRPr/>
                    </a:p>
                  </a:txBody>
                  <a:tcPr marL="91450" marR="91450" marT="45725" marB="45725"/>
                </a:tc>
                <a:tc>
                  <a:txBody>
                    <a:bodyPr/>
                    <a:lstStyle/>
                    <a:p>
                      <a:pPr marL="0" marR="0" lvl="0" indent="0" algn="l" rtl="0">
                        <a:spcBef>
                          <a:spcPts val="0"/>
                        </a:spcBef>
                        <a:spcAft>
                          <a:spcPts val="0"/>
                        </a:spcAft>
                        <a:buNone/>
                      </a:pPr>
                      <a:r>
                        <a:rPr lang="en-US" sz="1800" dirty="0"/>
                        <a:t>Validate</a:t>
                      </a:r>
                    </a:p>
                  </a:txBody>
                  <a:tcPr marL="91450" marR="91450" marT="45725" marB="45725"/>
                </a:tc>
                <a:tc>
                  <a:txBody>
                    <a:bodyPr/>
                    <a:lstStyle/>
                    <a:p>
                      <a:pPr marL="0" marR="0" lvl="0" indent="0" algn="l" rtl="0">
                        <a:spcBef>
                          <a:spcPts val="0"/>
                        </a:spcBef>
                        <a:spcAft>
                          <a:spcPts val="0"/>
                        </a:spcAft>
                        <a:buNone/>
                      </a:pPr>
                      <a:r>
                        <a:rPr lang="en-US" sz="1800"/>
                        <a:t>VAL.*</a:t>
                      </a:r>
                      <a:endParaRPr/>
                    </a:p>
                  </a:txBody>
                  <a:tcPr marL="91450" marR="91450" marT="45725" marB="45725"/>
                </a:tc>
                <a:tc>
                  <a:txBody>
                    <a:bodyPr/>
                    <a:lstStyle/>
                    <a:p>
                      <a:pPr marL="0" marR="0" lvl="0" indent="0" algn="l" rtl="0">
                        <a:spcBef>
                          <a:spcPts val="0"/>
                        </a:spcBef>
                        <a:spcAft>
                          <a:spcPts val="0"/>
                        </a:spcAft>
                        <a:buNone/>
                      </a:pPr>
                      <a:r>
                        <a:rPr lang="en-US" sz="1800"/>
                        <a:t>PDS</a:t>
                      </a:r>
                      <a:endParaRPr/>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800" dirty="0"/>
                        <a:t>5</a:t>
                      </a:r>
                      <a:endParaRPr sz="1800" dirty="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t>PDS4 Information Model</a:t>
                      </a:r>
                    </a:p>
                  </a:txBody>
                  <a:tcPr marL="91450" marR="91450" marT="45725" marB="45725"/>
                </a:tc>
                <a:tc>
                  <a:txBody>
                    <a:bodyPr/>
                    <a:lstStyle/>
                    <a:p>
                      <a:pPr marL="0" marR="0" lvl="0" indent="0" algn="l" rtl="0">
                        <a:spcBef>
                          <a:spcPts val="0"/>
                        </a:spcBef>
                        <a:spcAft>
                          <a:spcPts val="0"/>
                        </a:spcAft>
                        <a:buNone/>
                      </a:pPr>
                      <a:r>
                        <a:rPr lang="en-US" sz="1800" dirty="0"/>
                        <a:t>SCMA.*</a:t>
                      </a:r>
                      <a:endParaRPr sz="1800" dirty="0"/>
                    </a:p>
                  </a:txBody>
                  <a:tcPr marL="91450" marR="91450" marT="45725" marB="45725"/>
                </a:tc>
                <a:tc>
                  <a:txBody>
                    <a:bodyPr/>
                    <a:lstStyle/>
                    <a:p>
                      <a:pPr marL="0" marR="0" lvl="0" indent="0" algn="l" rtl="0">
                        <a:spcBef>
                          <a:spcPts val="0"/>
                        </a:spcBef>
                        <a:spcAft>
                          <a:spcPts val="0"/>
                        </a:spcAft>
                        <a:buNone/>
                      </a:pPr>
                      <a:r>
                        <a:rPr lang="en-US" sz="1800" dirty="0"/>
                        <a:t>PDS</a:t>
                      </a:r>
                      <a:endParaRPr sz="1800" dirty="0"/>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dirty="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8"/>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0009"/>
                  </a:ext>
                </a:extLst>
              </a:tr>
            </a:tbl>
          </a:graphicData>
        </a:graphic>
      </p:graphicFrame>
      <p:sp>
        <p:nvSpPr>
          <p:cNvPr id="121" name="Google Shape;121;p13"/>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10</a:t>
            </a:fld>
            <a:endParaRPr/>
          </a:p>
        </p:txBody>
      </p:sp>
      <p:graphicFrame>
        <p:nvGraphicFramePr>
          <p:cNvPr id="122" name="Google Shape;122;p13"/>
          <p:cNvGraphicFramePr/>
          <p:nvPr>
            <p:extLst>
              <p:ext uri="{D42A27DB-BD31-4B8C-83A1-F6EECF244321}">
                <p14:modId xmlns:p14="http://schemas.microsoft.com/office/powerpoint/2010/main" val="1112469203"/>
              </p:ext>
            </p:extLst>
          </p:nvPr>
        </p:nvGraphicFramePr>
        <p:xfrm>
          <a:off x="457200" y="5331460"/>
          <a:ext cx="8229600" cy="370850"/>
        </p:xfrm>
        <a:graphic>
          <a:graphicData uri="http://schemas.openxmlformats.org/drawingml/2006/table">
            <a:tbl>
              <a:tblPr bandRow="1">
                <a:noFill/>
                <a:tableStyleId>{85ABDF49-A648-4C8D-BCF8-8BDEC9073425}</a:tableStyleId>
              </a:tblPr>
              <a:tblGrid>
                <a:gridCol w="4483100">
                  <a:extLst>
                    <a:ext uri="{9D8B030D-6E8A-4147-A177-3AD203B41FA5}">
                      <a16:colId xmlns:a16="http://schemas.microsoft.com/office/drawing/2014/main" val="20000"/>
                    </a:ext>
                  </a:extLst>
                </a:gridCol>
                <a:gridCol w="37465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800"/>
                        <a:t>Total number of new requirements</a:t>
                      </a:r>
                      <a:endParaRPr/>
                    </a:p>
                  </a:txBody>
                  <a:tcPr marL="91450" marR="91450" marT="45725" marB="45725"/>
                </a:tc>
                <a:tc>
                  <a:txBody>
                    <a:bodyPr/>
                    <a:lstStyle/>
                    <a:p>
                      <a:pPr marL="0" marR="0" lvl="0" indent="0" algn="l" rtl="0">
                        <a:spcBef>
                          <a:spcPts val="0"/>
                        </a:spcBef>
                        <a:spcAft>
                          <a:spcPts val="0"/>
                        </a:spcAft>
                        <a:buNone/>
                      </a:pPr>
                      <a:r>
                        <a:rPr lang="en-US" sz="1800" dirty="0">
                          <a:solidFill>
                            <a:schemeClr val="dk1"/>
                          </a:solidFill>
                        </a:rPr>
                        <a:t>61</a:t>
                      </a:r>
                      <a:endParaRPr dirty="0"/>
                    </a:p>
                  </a:txBody>
                  <a:tcPr marL="91450" marR="91450" marT="45725" marB="45725"/>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4"/>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solidFill>
                  <a:schemeClr val="dk1"/>
                </a:solidFill>
                <a:latin typeface="Arial"/>
                <a:ea typeface="Arial"/>
                <a:cs typeface="Arial"/>
                <a:sym typeface="Arial"/>
              </a:rPr>
              <a:t>Failed Test Case 1</a:t>
            </a:r>
            <a:endParaRPr dirty="0"/>
          </a:p>
        </p:txBody>
      </p:sp>
      <p:sp>
        <p:nvSpPr>
          <p:cNvPr id="128" name="Google Shape;128;p14"/>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sz="2000" b="1" u="sng" dirty="0">
                <a:latin typeface="Arial"/>
                <a:ea typeface="Arial"/>
                <a:cs typeface="Arial"/>
                <a:sym typeface="Arial"/>
              </a:rPr>
              <a:t>Test Case VAL.9</a:t>
            </a:r>
            <a:endParaRPr sz="2800" dirty="0"/>
          </a:p>
          <a:p>
            <a:pPr marL="742950" lvl="1" indent="-285750">
              <a:spcBef>
                <a:spcPts val="400"/>
              </a:spcBef>
              <a:buSzPts val="2000"/>
            </a:pPr>
            <a:r>
              <a:rPr lang="en-US" sz="1800" u="sng" dirty="0">
                <a:latin typeface="Arial"/>
                <a:ea typeface="Arial"/>
                <a:cs typeface="Arial"/>
                <a:sym typeface="Arial"/>
              </a:rPr>
              <a:t>Description:</a:t>
            </a:r>
            <a:r>
              <a:rPr lang="en-US" sz="1800" dirty="0">
                <a:latin typeface="Arial"/>
                <a:ea typeface="Arial"/>
                <a:cs typeface="Arial"/>
                <a:sym typeface="Arial"/>
              </a:rPr>
              <a:t> </a:t>
            </a:r>
            <a:r>
              <a:rPr lang="en-US" sz="1800" dirty="0"/>
              <a:t>Missing documentation about deprecated flags</a:t>
            </a:r>
          </a:p>
          <a:p>
            <a:pPr marL="742950" lvl="1" indent="-285750">
              <a:spcBef>
                <a:spcPts val="400"/>
              </a:spcBef>
              <a:buSzPts val="2000"/>
            </a:pPr>
            <a:r>
              <a:rPr lang="en-US" sz="1800" u="sng" dirty="0">
                <a:latin typeface="Arial"/>
                <a:ea typeface="Arial"/>
                <a:cs typeface="Arial"/>
                <a:sym typeface="Arial"/>
              </a:rPr>
              <a:t>Result</a:t>
            </a:r>
            <a:r>
              <a:rPr lang="en-US" sz="1800" dirty="0">
                <a:latin typeface="Arial"/>
                <a:ea typeface="Arial"/>
                <a:cs typeface="Arial"/>
                <a:sym typeface="Arial"/>
              </a:rPr>
              <a:t>:  </a:t>
            </a:r>
            <a:r>
              <a:rPr lang="en-US" sz="1800" dirty="0"/>
              <a:t>Fail</a:t>
            </a:r>
          </a:p>
          <a:p>
            <a:pPr marL="742950" lvl="1" indent="-285750">
              <a:spcBef>
                <a:spcPts val="400"/>
              </a:spcBef>
              <a:buSzPts val="2000"/>
            </a:pPr>
            <a:r>
              <a:rPr lang="en-US" sz="1800" u="sng" dirty="0"/>
              <a:t>Severity:</a:t>
            </a:r>
            <a:r>
              <a:rPr lang="en-US" sz="1800" dirty="0"/>
              <a:t> Low</a:t>
            </a:r>
          </a:p>
          <a:p>
            <a:pPr marL="742950" lvl="1" indent="-285750" algn="l" rtl="0">
              <a:spcBef>
                <a:spcPts val="400"/>
              </a:spcBef>
              <a:spcAft>
                <a:spcPts val="0"/>
              </a:spcAft>
              <a:buClr>
                <a:schemeClr val="dk1"/>
              </a:buClr>
              <a:buSzPts val="2000"/>
              <a:buFont typeface="Arial"/>
              <a:buChar char="–"/>
            </a:pPr>
            <a:r>
              <a:rPr lang="en-US" sz="1800" u="sng" dirty="0">
                <a:latin typeface="Arial"/>
                <a:ea typeface="Arial"/>
                <a:cs typeface="Arial"/>
                <a:sym typeface="Arial"/>
              </a:rPr>
              <a:t>Issues:</a:t>
            </a:r>
          </a:p>
          <a:p>
            <a:pPr marL="1200150" lvl="2" indent="-285750">
              <a:spcBef>
                <a:spcPts val="400"/>
              </a:spcBef>
              <a:buSzPts val="2000"/>
              <a:buFont typeface="Arial"/>
              <a:buChar char="–"/>
            </a:pPr>
            <a:r>
              <a:rPr lang="en-US" sz="1800" dirty="0">
                <a:latin typeface="Arial"/>
                <a:ea typeface="Arial"/>
                <a:cs typeface="Arial"/>
                <a:sym typeface="Arial"/>
              </a:rPr>
              <a:t>Validate tools states that –no-check-data flag has been deprecated.</a:t>
            </a:r>
          </a:p>
          <a:p>
            <a:pPr marL="1200150" lvl="2" indent="-285750">
              <a:spcBef>
                <a:spcPts val="400"/>
              </a:spcBef>
              <a:buSzPts val="2000"/>
              <a:buFont typeface="Arial"/>
              <a:buChar char="–"/>
            </a:pPr>
            <a:r>
              <a:rPr lang="en-US" sz="1800" dirty="0"/>
              <a:t>Document for validate at </a:t>
            </a:r>
            <a:r>
              <a:rPr lang="en-US" sz="1800" dirty="0">
                <a:hlinkClick r:id="rId3"/>
              </a:rPr>
              <a:t>https://nasa-pds.github.io/validate/operate/index.html#Command-Line_Options</a:t>
            </a:r>
            <a:r>
              <a:rPr lang="en-US" sz="1800" dirty="0"/>
              <a:t> do not have the “(DEPRECATED)” phrase after -D, --no-data-check like the other deprecated flags.</a:t>
            </a:r>
          </a:p>
          <a:p>
            <a:pPr marL="742950" lvl="1" indent="-285750">
              <a:spcBef>
                <a:spcPts val="400"/>
              </a:spcBef>
              <a:buSzPts val="2000"/>
            </a:pPr>
            <a:r>
              <a:rPr lang="en-US" sz="1800" u="sng" dirty="0">
                <a:latin typeface="Arial"/>
                <a:ea typeface="Arial"/>
                <a:cs typeface="Arial"/>
                <a:sym typeface="Arial"/>
              </a:rPr>
              <a:t>Associated Issues:</a:t>
            </a:r>
          </a:p>
          <a:p>
            <a:pPr marL="1200150" lvl="2" indent="-285750">
              <a:spcBef>
                <a:spcPts val="400"/>
              </a:spcBef>
              <a:buSzPts val="2000"/>
            </a:pPr>
            <a:r>
              <a:rPr lang="en-US" sz="1800" dirty="0">
                <a:hlinkClick r:id="rId4"/>
              </a:rPr>
              <a:t>https://github.com/NASA-PDS/validate/issues/260</a:t>
            </a:r>
            <a:endParaRPr lang="en-US" sz="1800" dirty="0"/>
          </a:p>
          <a:p>
            <a:pPr marL="0" indent="0">
              <a:spcBef>
                <a:spcPts val="400"/>
              </a:spcBef>
              <a:buSzPts val="2000"/>
              <a:buNone/>
            </a:pPr>
            <a:endParaRPr lang="en-US" sz="2600" dirty="0"/>
          </a:p>
          <a:p>
            <a:pPr marL="0" indent="0">
              <a:spcBef>
                <a:spcPts val="400"/>
              </a:spcBef>
              <a:buSzPts val="2000"/>
              <a:buNone/>
            </a:pPr>
            <a:r>
              <a:rPr lang="en-US" sz="2000" i="1" dirty="0"/>
              <a:t>Note: This has been identified as a false failure. Improper documentation of solution has been corrected.</a:t>
            </a:r>
          </a:p>
          <a:p>
            <a:pPr marL="0" indent="0">
              <a:spcBef>
                <a:spcPts val="400"/>
              </a:spcBef>
              <a:buSzPts val="2000"/>
              <a:buNone/>
            </a:pPr>
            <a:endParaRPr lang="en-US" sz="2600" dirty="0"/>
          </a:p>
        </p:txBody>
      </p:sp>
      <p:sp>
        <p:nvSpPr>
          <p:cNvPr id="130" name="Google Shape;130;p14"/>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11</a:t>
            </a:fld>
            <a:endParaRPr sz="140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5"/>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solidFill>
                  <a:schemeClr val="dk1"/>
                </a:solidFill>
                <a:latin typeface="Arial"/>
                <a:ea typeface="Arial"/>
                <a:cs typeface="Arial"/>
                <a:sym typeface="Arial"/>
              </a:rPr>
              <a:t>Failed Test Case 2</a:t>
            </a:r>
            <a:endParaRPr dirty="0"/>
          </a:p>
        </p:txBody>
      </p:sp>
      <p:sp>
        <p:nvSpPr>
          <p:cNvPr id="136" name="Google Shape;136;p15"/>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sz="2400" b="1" u="sng" dirty="0">
                <a:latin typeface="Arial"/>
                <a:ea typeface="Arial"/>
                <a:cs typeface="Arial"/>
                <a:sym typeface="Arial"/>
              </a:rPr>
              <a:t>Test Case </a:t>
            </a:r>
            <a:r>
              <a:rPr lang="en-US" sz="2400" b="1" u="sng" dirty="0"/>
              <a:t>DOI.11</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Description:</a:t>
            </a:r>
            <a:r>
              <a:rPr lang="en-US" sz="2000" dirty="0">
                <a:latin typeface="Arial"/>
                <a:ea typeface="Arial"/>
                <a:cs typeface="Arial"/>
                <a:sym typeface="Arial"/>
              </a:rPr>
              <a:t> </a:t>
            </a:r>
            <a:r>
              <a:rPr lang="en-US" sz="2000" dirty="0"/>
              <a:t>Unable to update previous submission using </a:t>
            </a:r>
            <a:r>
              <a:rPr lang="en-US" sz="2000" dirty="0">
                <a:latin typeface="Arial"/>
                <a:ea typeface="Arial"/>
                <a:cs typeface="Arial"/>
                <a:sym typeface="Arial"/>
              </a:rPr>
              <a:t>json file</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Result</a:t>
            </a:r>
            <a:r>
              <a:rPr lang="en-US" sz="2000" dirty="0">
                <a:latin typeface="Arial"/>
                <a:ea typeface="Arial"/>
                <a:cs typeface="Arial"/>
                <a:sym typeface="Arial"/>
              </a:rPr>
              <a:t>:  Fail</a:t>
            </a:r>
          </a:p>
          <a:p>
            <a:pPr marL="742950" lvl="1" indent="-285750">
              <a:spcBef>
                <a:spcPts val="400"/>
              </a:spcBef>
              <a:buSzPts val="2000"/>
            </a:pPr>
            <a:r>
              <a:rPr lang="en-US" sz="2000" u="sng" dirty="0"/>
              <a:t>Severity:</a:t>
            </a:r>
            <a:r>
              <a:rPr lang="en-US" sz="2000" dirty="0"/>
              <a:t> Medium</a:t>
            </a:r>
            <a:endParaRPr lang="en-US" sz="2000" dirty="0">
              <a:latin typeface="Arial"/>
              <a:ea typeface="Arial"/>
              <a:cs typeface="Arial"/>
              <a:sym typeface="Arial"/>
            </a:endParaRPr>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Issue:</a:t>
            </a:r>
            <a:endParaRPr sz="1400" u="sng" dirty="0">
              <a:latin typeface="Arial"/>
              <a:ea typeface="Arial"/>
              <a:cs typeface="Arial"/>
              <a:sym typeface="Arial"/>
            </a:endParaRPr>
          </a:p>
          <a:p>
            <a:pPr marL="1143000" lvl="2" indent="-228600">
              <a:spcBef>
                <a:spcPts val="360"/>
              </a:spcBef>
              <a:buSzPts val="1800"/>
            </a:pPr>
            <a:r>
              <a:rPr lang="en-US" sz="1800" dirty="0"/>
              <a:t>Issue states you can update submission to OSTI to handle the removal of a field from the OSTI metadata</a:t>
            </a:r>
          </a:p>
          <a:p>
            <a:pPr marL="1143000" lvl="2" indent="-228600">
              <a:spcBef>
                <a:spcPts val="360"/>
              </a:spcBef>
              <a:buSzPts val="1800"/>
            </a:pPr>
            <a:r>
              <a:rPr lang="en-US" sz="1800" dirty="0">
                <a:latin typeface="Arial"/>
                <a:ea typeface="Arial"/>
                <a:cs typeface="Arial"/>
                <a:sym typeface="Arial"/>
              </a:rPr>
              <a:t>Posting the json file </a:t>
            </a:r>
            <a:r>
              <a:rPr lang="en-US" sz="1800" dirty="0"/>
              <a:t>[{ "id":1519385, "contributors":[] }] does not remove the contributors.</a:t>
            </a:r>
          </a:p>
          <a:p>
            <a:pPr marL="685800" lvl="1" indent="-228600">
              <a:spcBef>
                <a:spcPts val="360"/>
              </a:spcBef>
              <a:buSzPts val="1800"/>
            </a:pPr>
            <a:r>
              <a:rPr lang="en-US" sz="2000" u="sng" dirty="0"/>
              <a:t>Associated Issues:</a:t>
            </a:r>
          </a:p>
          <a:p>
            <a:pPr marL="1143000" lvl="2" indent="-228600">
              <a:spcBef>
                <a:spcPts val="360"/>
              </a:spcBef>
              <a:buSzPts val="1800"/>
            </a:pPr>
            <a:r>
              <a:rPr lang="en-US" sz="1800" dirty="0">
                <a:hlinkClick r:id="rId3"/>
              </a:rPr>
              <a:t>https://github.com/NASA-PDS/pds-doi-service/issues/140</a:t>
            </a:r>
            <a:r>
              <a:rPr lang="en-US" sz="1800" dirty="0"/>
              <a:t> </a:t>
            </a:r>
          </a:p>
        </p:txBody>
      </p:sp>
      <p:sp>
        <p:nvSpPr>
          <p:cNvPr id="138" name="Google Shape;138;p15"/>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12</a:t>
            </a:fld>
            <a:endParaRPr sz="1400">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5"/>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solidFill>
                  <a:schemeClr val="dk1"/>
                </a:solidFill>
                <a:latin typeface="Arial"/>
                <a:ea typeface="Arial"/>
                <a:cs typeface="Arial"/>
                <a:sym typeface="Arial"/>
              </a:rPr>
              <a:t>Failed Test Case 3</a:t>
            </a:r>
            <a:endParaRPr dirty="0"/>
          </a:p>
        </p:txBody>
      </p:sp>
      <p:sp>
        <p:nvSpPr>
          <p:cNvPr id="136" name="Google Shape;136;p15"/>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sz="2400" b="1" u="sng" dirty="0">
                <a:latin typeface="Arial"/>
                <a:ea typeface="Arial"/>
                <a:cs typeface="Arial"/>
                <a:sym typeface="Arial"/>
              </a:rPr>
              <a:t>Test Case </a:t>
            </a:r>
            <a:r>
              <a:rPr lang="en-US" sz="2400" b="1" u="sng" dirty="0"/>
              <a:t>DOI.11</a:t>
            </a:r>
            <a:endParaRPr dirty="0"/>
          </a:p>
          <a:p>
            <a:pPr marL="742950" lvl="1" indent="-285750">
              <a:spcBef>
                <a:spcPts val="400"/>
              </a:spcBef>
              <a:buSzPts val="2000"/>
            </a:pPr>
            <a:r>
              <a:rPr lang="en-US" sz="2000" u="sng" dirty="0">
                <a:latin typeface="Arial"/>
                <a:ea typeface="Arial"/>
                <a:cs typeface="Arial"/>
                <a:sym typeface="Arial"/>
              </a:rPr>
              <a:t>Description:</a:t>
            </a:r>
            <a:r>
              <a:rPr lang="en-US" sz="2000" dirty="0"/>
              <a:t> GET /</a:t>
            </a:r>
            <a:r>
              <a:rPr lang="en-US" sz="2000" dirty="0" err="1"/>
              <a:t>dois</a:t>
            </a:r>
            <a:r>
              <a:rPr lang="en-US" sz="2000" dirty="0"/>
              <a:t> request with parameter </a:t>
            </a:r>
            <a:r>
              <a:rPr lang="en-US" sz="2000" dirty="0" err="1"/>
              <a:t>lidvid</a:t>
            </a:r>
            <a:r>
              <a:rPr lang="en-US" sz="2000" dirty="0"/>
              <a:t> containing * or ?, anywhere in the string (start, middle, end)</a:t>
            </a:r>
            <a:r>
              <a:rPr lang="en-US" sz="2000" dirty="0">
                <a:latin typeface="Arial"/>
                <a:ea typeface="Arial"/>
                <a:cs typeface="Arial"/>
                <a:sym typeface="Arial"/>
              </a:rPr>
              <a:t>.</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Result</a:t>
            </a:r>
            <a:r>
              <a:rPr lang="en-US" sz="2000" dirty="0">
                <a:latin typeface="Arial"/>
                <a:ea typeface="Arial"/>
                <a:cs typeface="Arial"/>
                <a:sym typeface="Arial"/>
              </a:rPr>
              <a:t>:  Partially Fail</a:t>
            </a:r>
          </a:p>
          <a:p>
            <a:pPr marL="742950" lvl="1" indent="-285750" algn="l" rtl="0">
              <a:spcBef>
                <a:spcPts val="400"/>
              </a:spcBef>
              <a:spcAft>
                <a:spcPts val="0"/>
              </a:spcAft>
              <a:buClr>
                <a:schemeClr val="dk1"/>
              </a:buClr>
              <a:buSzPts val="2000"/>
              <a:buFont typeface="Arial"/>
              <a:buChar char="–"/>
            </a:pPr>
            <a:r>
              <a:rPr lang="en-US" sz="2000" u="sng" dirty="0"/>
              <a:t>Severity:</a:t>
            </a:r>
            <a:r>
              <a:rPr lang="en-US" sz="2000" dirty="0"/>
              <a:t> Low</a:t>
            </a:r>
            <a:endParaRPr lang="en-US" sz="2000" dirty="0">
              <a:latin typeface="Arial"/>
              <a:ea typeface="Arial"/>
              <a:cs typeface="Arial"/>
              <a:sym typeface="Arial"/>
            </a:endParaRPr>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Issue:</a:t>
            </a:r>
            <a:endParaRPr sz="1400" u="sng" dirty="0">
              <a:latin typeface="Arial"/>
              <a:ea typeface="Arial"/>
              <a:cs typeface="Arial"/>
              <a:sym typeface="Arial"/>
            </a:endParaRPr>
          </a:p>
          <a:p>
            <a:pPr marL="1143000" lvl="2" indent="-228600">
              <a:spcBef>
                <a:spcPts val="360"/>
              </a:spcBef>
              <a:buSzPts val="1800"/>
            </a:pPr>
            <a:r>
              <a:rPr lang="en-US" sz="1800" dirty="0"/>
              <a:t>Issue states: “As an API user I want to filter on </a:t>
            </a:r>
            <a:r>
              <a:rPr lang="en-US" sz="1800" dirty="0" err="1"/>
              <a:t>lidvids</a:t>
            </a:r>
            <a:r>
              <a:rPr lang="en-US" sz="1800" dirty="0"/>
              <a:t> with wildcards”</a:t>
            </a:r>
          </a:p>
          <a:p>
            <a:pPr marL="1143000" lvl="2" indent="-228600">
              <a:spcBef>
                <a:spcPts val="360"/>
              </a:spcBef>
              <a:buSzPts val="1800"/>
            </a:pPr>
            <a:r>
              <a:rPr lang="en-US" sz="1800" dirty="0">
                <a:latin typeface="Arial"/>
                <a:ea typeface="Arial"/>
                <a:cs typeface="Arial"/>
                <a:sym typeface="Arial"/>
              </a:rPr>
              <a:t>Searching with ‘*’ works, but searching with ‘?’ doesn’t.</a:t>
            </a:r>
          </a:p>
          <a:p>
            <a:pPr marL="685800" lvl="1" indent="-228600">
              <a:spcBef>
                <a:spcPts val="360"/>
              </a:spcBef>
              <a:buSzPts val="1800"/>
            </a:pPr>
            <a:r>
              <a:rPr lang="en-US" sz="2000" u="sng" dirty="0"/>
              <a:t>Associated Issues:</a:t>
            </a:r>
          </a:p>
          <a:p>
            <a:pPr marL="1143000" lvl="2" indent="-228600">
              <a:spcBef>
                <a:spcPts val="360"/>
              </a:spcBef>
              <a:buSzPts val="1800"/>
            </a:pPr>
            <a:r>
              <a:rPr lang="en-US" sz="1800" dirty="0">
                <a:hlinkClick r:id="rId3"/>
              </a:rPr>
              <a:t>https://github.com/NASA-PDS/pds-doi-service/issues/177</a:t>
            </a:r>
            <a:endParaRPr sz="1800" dirty="0">
              <a:latin typeface="Arial"/>
              <a:ea typeface="Arial"/>
              <a:cs typeface="Arial"/>
              <a:sym typeface="Arial"/>
            </a:endParaRPr>
          </a:p>
        </p:txBody>
      </p:sp>
      <p:sp>
        <p:nvSpPr>
          <p:cNvPr id="138" name="Google Shape;138;p15"/>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13</a:t>
            </a:fld>
            <a:endParaRPr sz="1400">
              <a:solidFill>
                <a:schemeClr val="dk1"/>
              </a:solidFill>
              <a:latin typeface="Arial"/>
              <a:ea typeface="Arial"/>
              <a:cs typeface="Arial"/>
              <a:sym typeface="Arial"/>
            </a:endParaRPr>
          </a:p>
        </p:txBody>
      </p:sp>
    </p:spTree>
    <p:extLst>
      <p:ext uri="{BB962C8B-B14F-4D97-AF65-F5344CB8AC3E}">
        <p14:creationId xmlns:p14="http://schemas.microsoft.com/office/powerpoint/2010/main" val="3119100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5"/>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solidFill>
                  <a:schemeClr val="dk1"/>
                </a:solidFill>
                <a:latin typeface="Arial"/>
                <a:ea typeface="Arial"/>
                <a:cs typeface="Arial"/>
                <a:sym typeface="Arial"/>
              </a:rPr>
              <a:t>Failed Test Case </a:t>
            </a:r>
            <a:r>
              <a:rPr lang="en-US" sz="3200" dirty="0">
                <a:solidFill>
                  <a:schemeClr val="dk1"/>
                </a:solidFill>
              </a:rPr>
              <a:t>4</a:t>
            </a:r>
            <a:endParaRPr dirty="0"/>
          </a:p>
        </p:txBody>
      </p:sp>
      <p:sp>
        <p:nvSpPr>
          <p:cNvPr id="136" name="Google Shape;136;p15"/>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sz="2400" b="1" u="sng" dirty="0">
                <a:latin typeface="Arial"/>
                <a:ea typeface="Arial"/>
                <a:cs typeface="Arial"/>
                <a:sym typeface="Arial"/>
              </a:rPr>
              <a:t>Test WDS-3</a:t>
            </a:r>
            <a:endParaRPr dirty="0"/>
          </a:p>
          <a:p>
            <a:pPr marL="742950" lvl="1" indent="-285750">
              <a:spcBef>
                <a:spcPts val="400"/>
              </a:spcBef>
              <a:buSzPts val="2000"/>
            </a:pPr>
            <a:r>
              <a:rPr lang="en-US" sz="2000" u="sng" dirty="0">
                <a:latin typeface="Arial"/>
                <a:ea typeface="Arial"/>
                <a:cs typeface="Arial"/>
                <a:sym typeface="Arial"/>
              </a:rPr>
              <a:t>Description:</a:t>
            </a:r>
            <a:r>
              <a:rPr lang="en-US" sz="2000" dirty="0"/>
              <a:t> Didn’t find a screenshot of app-bar in the README file.</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Result</a:t>
            </a:r>
            <a:r>
              <a:rPr lang="en-US" sz="2000" dirty="0">
                <a:latin typeface="Arial"/>
                <a:ea typeface="Arial"/>
                <a:cs typeface="Arial"/>
                <a:sym typeface="Arial"/>
              </a:rPr>
              <a:t>: Fail</a:t>
            </a:r>
          </a:p>
          <a:p>
            <a:pPr marL="742950" lvl="1" indent="-285750" algn="l" rtl="0">
              <a:spcBef>
                <a:spcPts val="400"/>
              </a:spcBef>
              <a:spcAft>
                <a:spcPts val="0"/>
              </a:spcAft>
              <a:buClr>
                <a:schemeClr val="dk1"/>
              </a:buClr>
              <a:buSzPts val="2000"/>
              <a:buFont typeface="Arial"/>
              <a:buChar char="–"/>
            </a:pPr>
            <a:r>
              <a:rPr lang="en-US" sz="2000" u="sng" dirty="0"/>
              <a:t>Severity:</a:t>
            </a:r>
            <a:r>
              <a:rPr lang="en-US" sz="2000" dirty="0"/>
              <a:t> Low</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Issue:</a:t>
            </a:r>
            <a:endParaRPr sz="1400" u="sng" dirty="0">
              <a:latin typeface="Arial"/>
              <a:ea typeface="Arial"/>
              <a:cs typeface="Arial"/>
              <a:sym typeface="Arial"/>
            </a:endParaRPr>
          </a:p>
          <a:p>
            <a:pPr marL="1143000" lvl="2" indent="-228600">
              <a:spcBef>
                <a:spcPts val="360"/>
              </a:spcBef>
              <a:buSzPts val="1800"/>
            </a:pPr>
            <a:r>
              <a:rPr lang="en-US" sz="1800" dirty="0"/>
              <a:t>Issue states “Show screenshot of app-bar in README”</a:t>
            </a:r>
          </a:p>
          <a:p>
            <a:pPr marL="685800" lvl="1" indent="-228600">
              <a:spcBef>
                <a:spcPts val="360"/>
              </a:spcBef>
              <a:buSzPts val="1800"/>
            </a:pPr>
            <a:r>
              <a:rPr lang="en-US" sz="2000" u="sng" dirty="0"/>
              <a:t>Associated Issues:</a:t>
            </a:r>
          </a:p>
          <a:p>
            <a:pPr marL="1143000" lvl="2" indent="-228600">
              <a:spcBef>
                <a:spcPts val="360"/>
              </a:spcBef>
              <a:buSzPts val="1800"/>
            </a:pPr>
            <a:r>
              <a:rPr lang="en-US" sz="1800" dirty="0">
                <a:hlinkClick r:id="rId3"/>
              </a:rPr>
              <a:t>https://github.com/NASA-PDS/pds-wds-web/issues/12</a:t>
            </a:r>
            <a:endParaRPr lang="en-US" sz="1800" dirty="0"/>
          </a:p>
          <a:p>
            <a:pPr marL="1143000" lvl="2" indent="-228600">
              <a:spcBef>
                <a:spcPts val="360"/>
              </a:spcBef>
              <a:buSzPts val="1800"/>
            </a:pPr>
            <a:endParaRPr lang="en-US" sz="1800" dirty="0"/>
          </a:p>
          <a:p>
            <a:pPr marL="1143000" lvl="2" indent="-228600">
              <a:spcBef>
                <a:spcPts val="360"/>
              </a:spcBef>
              <a:buSzPts val="1800"/>
            </a:pPr>
            <a:endParaRPr lang="en-US" sz="1800" dirty="0"/>
          </a:p>
          <a:p>
            <a:pPr marL="0" indent="0">
              <a:spcBef>
                <a:spcPts val="360"/>
              </a:spcBef>
              <a:buSzPts val="1800"/>
              <a:buNone/>
            </a:pPr>
            <a:r>
              <a:rPr lang="en-US" sz="1800" i="1" dirty="0"/>
              <a:t>Note: This has been identified as a false failure. Improper documentation of solution has been corrected.</a:t>
            </a:r>
          </a:p>
          <a:p>
            <a:pPr marL="1143000" lvl="2" indent="-228600">
              <a:spcBef>
                <a:spcPts val="360"/>
              </a:spcBef>
              <a:buSzPts val="1800"/>
            </a:pPr>
            <a:endParaRPr lang="en-US" sz="1800" dirty="0"/>
          </a:p>
          <a:p>
            <a:pPr marL="1143000" lvl="2" indent="-228600">
              <a:spcBef>
                <a:spcPts val="360"/>
              </a:spcBef>
              <a:buSzPts val="1800"/>
            </a:pPr>
            <a:endParaRPr sz="1800" dirty="0">
              <a:latin typeface="Arial"/>
              <a:ea typeface="Arial"/>
              <a:cs typeface="Arial"/>
              <a:sym typeface="Arial"/>
            </a:endParaRPr>
          </a:p>
        </p:txBody>
      </p:sp>
      <p:sp>
        <p:nvSpPr>
          <p:cNvPr id="138" name="Google Shape;138;p15"/>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14</a:t>
            </a:fld>
            <a:endParaRPr sz="1400">
              <a:solidFill>
                <a:schemeClr val="dk1"/>
              </a:solidFill>
              <a:latin typeface="Arial"/>
              <a:ea typeface="Arial"/>
              <a:cs typeface="Arial"/>
              <a:sym typeface="Arial"/>
            </a:endParaRPr>
          </a:p>
        </p:txBody>
      </p:sp>
    </p:spTree>
    <p:extLst>
      <p:ext uri="{BB962C8B-B14F-4D97-AF65-F5344CB8AC3E}">
        <p14:creationId xmlns:p14="http://schemas.microsoft.com/office/powerpoint/2010/main" val="765918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5"/>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solidFill>
                  <a:schemeClr val="dk1"/>
                </a:solidFill>
                <a:latin typeface="Arial"/>
                <a:ea typeface="Arial"/>
                <a:cs typeface="Arial"/>
                <a:sym typeface="Arial"/>
              </a:rPr>
              <a:t>Failed Test Case 5</a:t>
            </a:r>
            <a:endParaRPr dirty="0"/>
          </a:p>
        </p:txBody>
      </p:sp>
      <p:sp>
        <p:nvSpPr>
          <p:cNvPr id="136" name="Google Shape;136;p15"/>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sz="2400" b="1" u="sng" dirty="0">
                <a:latin typeface="Arial"/>
                <a:ea typeface="Arial"/>
                <a:cs typeface="Arial"/>
                <a:sym typeface="Arial"/>
              </a:rPr>
              <a:t>Test Case HVT.12 Step 9</a:t>
            </a:r>
            <a:endParaRPr dirty="0"/>
          </a:p>
          <a:p>
            <a:pPr marL="742950" lvl="1" indent="-285750">
              <a:spcBef>
                <a:spcPts val="400"/>
              </a:spcBef>
              <a:buSzPts val="2000"/>
            </a:pPr>
            <a:r>
              <a:rPr lang="en-US" sz="2000" u="sng" dirty="0">
                <a:latin typeface="Arial"/>
                <a:ea typeface="Arial"/>
                <a:cs typeface="Arial"/>
                <a:sym typeface="Arial"/>
              </a:rPr>
              <a:t>Description:</a:t>
            </a:r>
            <a:r>
              <a:rPr lang="en-US" sz="2000" dirty="0"/>
              <a:t> Did not find any example files.</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Result</a:t>
            </a:r>
            <a:r>
              <a:rPr lang="en-US" sz="2000" dirty="0">
                <a:latin typeface="Arial"/>
                <a:ea typeface="Arial"/>
                <a:cs typeface="Arial"/>
                <a:sym typeface="Arial"/>
              </a:rPr>
              <a:t>: Fail</a:t>
            </a:r>
          </a:p>
          <a:p>
            <a:pPr marL="742950" lvl="1" indent="-285750" algn="l" rtl="0">
              <a:spcBef>
                <a:spcPts val="400"/>
              </a:spcBef>
              <a:spcAft>
                <a:spcPts val="0"/>
              </a:spcAft>
              <a:buClr>
                <a:schemeClr val="dk1"/>
              </a:buClr>
              <a:buSzPts val="2000"/>
              <a:buFont typeface="Arial"/>
              <a:buChar char="–"/>
            </a:pPr>
            <a:r>
              <a:rPr lang="en-US" sz="2000" u="sng" dirty="0"/>
              <a:t>Severity:</a:t>
            </a:r>
            <a:r>
              <a:rPr lang="en-US" sz="2000" dirty="0"/>
              <a:t> Low</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Issue:</a:t>
            </a:r>
            <a:endParaRPr sz="1400" u="sng" dirty="0">
              <a:latin typeface="Arial"/>
              <a:ea typeface="Arial"/>
              <a:cs typeface="Arial"/>
              <a:sym typeface="Arial"/>
            </a:endParaRPr>
          </a:p>
          <a:p>
            <a:pPr marL="1143000" lvl="2" indent="-228600">
              <a:spcBef>
                <a:spcPts val="360"/>
              </a:spcBef>
              <a:buSzPts val="1800"/>
            </a:pPr>
            <a:r>
              <a:rPr lang="en-US" sz="1800" dirty="0"/>
              <a:t>Issue states ”As a user, I want a default configuration for harvest included in the tool package”</a:t>
            </a:r>
          </a:p>
          <a:p>
            <a:pPr marL="685800" lvl="1" indent="-228600">
              <a:spcBef>
                <a:spcPts val="360"/>
              </a:spcBef>
              <a:buSzPts val="1800"/>
            </a:pPr>
            <a:r>
              <a:rPr lang="en-US" sz="2000" u="sng" dirty="0"/>
              <a:t>Associated Issues:</a:t>
            </a:r>
          </a:p>
          <a:p>
            <a:pPr marL="1143000" lvl="2" indent="-228600">
              <a:spcBef>
                <a:spcPts val="360"/>
              </a:spcBef>
              <a:buSzPts val="1800"/>
            </a:pPr>
            <a:r>
              <a:rPr lang="en-US" sz="1800" dirty="0">
                <a:hlinkClick r:id="rId3"/>
              </a:rPr>
              <a:t>https://github.com/NASA-PDS/harvest/issues/37</a:t>
            </a:r>
            <a:r>
              <a:rPr lang="en-US" sz="1800" dirty="0"/>
              <a:t> </a:t>
            </a:r>
          </a:p>
          <a:p>
            <a:pPr marL="0" indent="0">
              <a:spcBef>
                <a:spcPts val="360"/>
              </a:spcBef>
              <a:buSzPts val="1800"/>
              <a:buNone/>
            </a:pPr>
            <a:endParaRPr lang="en-US" sz="2600" dirty="0"/>
          </a:p>
          <a:p>
            <a:pPr marL="0" indent="0">
              <a:spcBef>
                <a:spcPts val="360"/>
              </a:spcBef>
              <a:buSzPts val="1800"/>
              <a:buNone/>
            </a:pPr>
            <a:endParaRPr lang="en-US" sz="2600" dirty="0"/>
          </a:p>
          <a:p>
            <a:pPr marL="0" indent="0">
              <a:spcBef>
                <a:spcPts val="360"/>
              </a:spcBef>
              <a:buSzPts val="1800"/>
              <a:buNone/>
            </a:pPr>
            <a:r>
              <a:rPr lang="en-US" sz="1800" i="1" dirty="0"/>
              <a:t>Note: This has been identified as a false failure.</a:t>
            </a:r>
            <a:endParaRPr lang="en-US" sz="1800" dirty="0"/>
          </a:p>
        </p:txBody>
      </p:sp>
      <p:sp>
        <p:nvSpPr>
          <p:cNvPr id="138" name="Google Shape;138;p15"/>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15</a:t>
            </a:fld>
            <a:endParaRPr sz="1400">
              <a:solidFill>
                <a:schemeClr val="dk1"/>
              </a:solidFill>
              <a:latin typeface="Arial"/>
              <a:ea typeface="Arial"/>
              <a:cs typeface="Arial"/>
              <a:sym typeface="Arial"/>
            </a:endParaRPr>
          </a:p>
        </p:txBody>
      </p:sp>
    </p:spTree>
    <p:extLst>
      <p:ext uri="{BB962C8B-B14F-4D97-AF65-F5344CB8AC3E}">
        <p14:creationId xmlns:p14="http://schemas.microsoft.com/office/powerpoint/2010/main" val="410137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6"/>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t>Unverified Requirements</a:t>
            </a:r>
            <a:endParaRPr dirty="0"/>
          </a:p>
        </p:txBody>
      </p:sp>
      <p:graphicFrame>
        <p:nvGraphicFramePr>
          <p:cNvPr id="144" name="Google Shape;144;p16"/>
          <p:cNvGraphicFramePr/>
          <p:nvPr>
            <p:extLst>
              <p:ext uri="{D42A27DB-BD31-4B8C-83A1-F6EECF244321}">
                <p14:modId xmlns:p14="http://schemas.microsoft.com/office/powerpoint/2010/main" val="3497049472"/>
              </p:ext>
            </p:extLst>
          </p:nvPr>
        </p:nvGraphicFramePr>
        <p:xfrm>
          <a:off x="228600" y="1219200"/>
          <a:ext cx="8750301" cy="1193555"/>
        </p:xfrm>
        <a:graphic>
          <a:graphicData uri="http://schemas.openxmlformats.org/drawingml/2006/table">
            <a:tbl>
              <a:tblPr firstRow="1" bandRow="1">
                <a:noFill/>
                <a:tableStyleId>{85ABDF49-A648-4C8D-BCF8-8BDEC9073425}</a:tableStyleId>
              </a:tblPr>
              <a:tblGrid>
                <a:gridCol w="1977397">
                  <a:extLst>
                    <a:ext uri="{9D8B030D-6E8A-4147-A177-3AD203B41FA5}">
                      <a16:colId xmlns:a16="http://schemas.microsoft.com/office/drawing/2014/main" val="20000"/>
                    </a:ext>
                  </a:extLst>
                </a:gridCol>
                <a:gridCol w="3674103">
                  <a:extLst>
                    <a:ext uri="{9D8B030D-6E8A-4147-A177-3AD203B41FA5}">
                      <a16:colId xmlns:a16="http://schemas.microsoft.com/office/drawing/2014/main" val="20001"/>
                    </a:ext>
                  </a:extLst>
                </a:gridCol>
                <a:gridCol w="3098801">
                  <a:extLst>
                    <a:ext uri="{9D8B030D-6E8A-4147-A177-3AD203B41FA5}">
                      <a16:colId xmlns:a16="http://schemas.microsoft.com/office/drawing/2014/main" val="20002"/>
                    </a:ext>
                  </a:extLst>
                </a:gridCol>
              </a:tblGrid>
              <a:tr h="370675">
                <a:tc>
                  <a:txBody>
                    <a:bodyPr/>
                    <a:lstStyle/>
                    <a:p>
                      <a:pPr marL="0" marR="0" lvl="0" indent="0" algn="l" rtl="0">
                        <a:spcBef>
                          <a:spcPts val="0"/>
                        </a:spcBef>
                        <a:spcAft>
                          <a:spcPts val="0"/>
                        </a:spcAft>
                        <a:buNone/>
                      </a:pPr>
                      <a:r>
                        <a:rPr lang="en-US" sz="1800"/>
                        <a:t>Requirement ID</a:t>
                      </a:r>
                      <a:endParaRPr/>
                    </a:p>
                  </a:txBody>
                  <a:tcPr marL="91450" marR="91450" marT="45700" marB="45700"/>
                </a:tc>
                <a:tc>
                  <a:txBody>
                    <a:bodyPr/>
                    <a:lstStyle/>
                    <a:p>
                      <a:pPr marL="0" marR="0" lvl="0" indent="0" algn="l" rtl="0">
                        <a:spcBef>
                          <a:spcPts val="0"/>
                        </a:spcBef>
                        <a:spcAft>
                          <a:spcPts val="0"/>
                        </a:spcAft>
                        <a:buNone/>
                      </a:pPr>
                      <a:r>
                        <a:rPr lang="en-US" sz="1800"/>
                        <a:t>Requirement Statement</a:t>
                      </a:r>
                      <a:endParaRPr/>
                    </a:p>
                  </a:txBody>
                  <a:tcPr marL="91450" marR="91450" marT="45700" marB="45700"/>
                </a:tc>
                <a:tc>
                  <a:txBody>
                    <a:bodyPr/>
                    <a:lstStyle/>
                    <a:p>
                      <a:pPr marL="0" marR="0" lvl="0" indent="0" algn="l" rtl="0">
                        <a:spcBef>
                          <a:spcPts val="0"/>
                        </a:spcBef>
                        <a:spcAft>
                          <a:spcPts val="0"/>
                        </a:spcAft>
                        <a:buNone/>
                      </a:pPr>
                      <a:r>
                        <a:rPr lang="en-US" sz="1800" dirty="0"/>
                        <a:t>Rationale for not Verifying</a:t>
                      </a:r>
                      <a:endParaRPr sz="1800" dirty="0"/>
                    </a:p>
                  </a:txBody>
                  <a:tcPr marL="91450" marR="91450" marT="45700" marB="45700"/>
                </a:tc>
                <a:extLst>
                  <a:ext uri="{0D108BD9-81ED-4DB2-BD59-A6C34878D82A}">
                    <a16:rowId xmlns:a16="http://schemas.microsoft.com/office/drawing/2014/main" val="10000"/>
                  </a:ext>
                </a:extLst>
              </a:tr>
              <a:tr h="238925">
                <a:tc>
                  <a:txBody>
                    <a:bodyPr/>
                    <a:lstStyle/>
                    <a:p>
                      <a:pPr marL="0" marR="0" lvl="0" indent="0" algn="l" rtl="0">
                        <a:spcBef>
                          <a:spcPts val="0"/>
                        </a:spcBef>
                        <a:spcAft>
                          <a:spcPts val="0"/>
                        </a:spcAft>
                        <a:buNone/>
                      </a:pPr>
                      <a:r>
                        <a:rPr lang="en-US" sz="1400" dirty="0"/>
                        <a:t>regAp#141</a:t>
                      </a:r>
                      <a:endParaRPr sz="1400" dirty="0"/>
                    </a:p>
                  </a:txBody>
                  <a:tcPr marL="91450" marR="91450" marT="45700" marB="45700"/>
                </a:tc>
                <a:tc>
                  <a:txBody>
                    <a:bodyPr/>
                    <a:lstStyle/>
                    <a:p>
                      <a:pPr marL="0" marR="0" lvl="0" indent="0" algn="l" rtl="0">
                        <a:spcBef>
                          <a:spcPts val="0"/>
                        </a:spcBef>
                        <a:spcAft>
                          <a:spcPts val="0"/>
                        </a:spcAft>
                        <a:buNone/>
                      </a:pPr>
                      <a:r>
                        <a:rPr lang="en-US" sz="1400" dirty="0">
                          <a:solidFill>
                            <a:schemeClr val="dk1"/>
                          </a:solidFill>
                          <a:latin typeface="Arial"/>
                          <a:ea typeface="Arial"/>
                          <a:cs typeface="Arial"/>
                          <a:sym typeface="Arial"/>
                        </a:rPr>
                        <a:t>Create cost model for deploying a registry + API in AWS</a:t>
                      </a:r>
                      <a:endParaRPr lang="en-US" sz="1400" dirty="0"/>
                    </a:p>
                  </a:txBody>
                  <a:tcPr marL="91450" marR="91450" marT="45700" marB="45700"/>
                </a:tc>
                <a:tc>
                  <a:txBody>
                    <a:bodyPr/>
                    <a:lstStyle/>
                    <a:p>
                      <a:pPr marL="0" marR="0" lvl="0" indent="0" algn="l" rtl="0">
                        <a:spcBef>
                          <a:spcPts val="0"/>
                        </a:spcBef>
                        <a:spcAft>
                          <a:spcPts val="0"/>
                        </a:spcAft>
                        <a:buNone/>
                      </a:pPr>
                      <a:r>
                        <a:rPr lang="en-US" sz="1400" dirty="0"/>
                        <a:t>hidden</a:t>
                      </a:r>
                      <a:endParaRPr sz="1400" dirty="0"/>
                    </a:p>
                  </a:txBody>
                  <a:tcPr marL="91450" marR="91450" marT="45700" marB="45700"/>
                </a:tc>
                <a:extLst>
                  <a:ext uri="{0D108BD9-81ED-4DB2-BD59-A6C34878D82A}">
                    <a16:rowId xmlns:a16="http://schemas.microsoft.com/office/drawing/2014/main" val="10001"/>
                  </a:ext>
                </a:extLst>
              </a:tr>
              <a:tr h="269445">
                <a:tc>
                  <a:txBody>
                    <a:bodyPr/>
                    <a:lstStyle/>
                    <a:p>
                      <a:pPr marL="0" marR="0" lvl="0" indent="0" algn="l" rtl="0">
                        <a:spcBef>
                          <a:spcPts val="0"/>
                        </a:spcBef>
                        <a:spcAft>
                          <a:spcPts val="0"/>
                        </a:spcAft>
                        <a:buNone/>
                      </a:pPr>
                      <a:r>
                        <a:rPr lang="en-US" sz="1400" dirty="0"/>
                        <a:t>Validate#323</a:t>
                      </a:r>
                      <a:endParaRPr sz="1400" dirty="0"/>
                    </a:p>
                  </a:txBody>
                  <a:tcPr marL="91450" marR="91450" marT="45700" marB="45700"/>
                </a:tc>
                <a:tc>
                  <a:txBody>
                    <a:bodyPr/>
                    <a:lstStyle/>
                    <a:p>
                      <a:pPr marL="0" marR="0" lvl="0" indent="0" algn="l" rtl="0">
                        <a:spcBef>
                          <a:spcPts val="0"/>
                        </a:spcBef>
                        <a:spcAft>
                          <a:spcPts val="0"/>
                        </a:spcAft>
                        <a:buNone/>
                      </a:pPr>
                      <a:r>
                        <a:rPr lang="en-US" sz="1400" dirty="0">
                          <a:solidFill>
                            <a:schemeClr val="dk1"/>
                          </a:solidFill>
                          <a:latin typeface="Arial"/>
                          <a:ea typeface="Arial"/>
                          <a:cs typeface="Arial"/>
                          <a:sym typeface="Arial"/>
                        </a:rPr>
                        <a:t>Upgrade to Java 9+</a:t>
                      </a:r>
                      <a:endParaRPr lang="en-US" sz="1400" dirty="0"/>
                    </a:p>
                  </a:txBody>
                  <a:tcPr marL="91450" marR="91450" marT="45700" marB="45700"/>
                </a:tc>
                <a:tc>
                  <a:txBody>
                    <a:bodyPr/>
                    <a:lstStyle/>
                    <a:p>
                      <a:pPr marL="0" marR="0" lvl="0" indent="0" algn="l" rtl="0">
                        <a:spcBef>
                          <a:spcPts val="0"/>
                        </a:spcBef>
                        <a:spcAft>
                          <a:spcPts val="0"/>
                        </a:spcAft>
                        <a:buNone/>
                      </a:pPr>
                      <a:r>
                        <a:rPr lang="en-US" sz="1400" dirty="0"/>
                        <a:t>hidden</a:t>
                      </a:r>
                      <a:endParaRPr sz="1400" dirty="0"/>
                    </a:p>
                  </a:txBody>
                  <a:tcPr marL="91450" marR="91450" marT="45700" marB="45700"/>
                </a:tc>
                <a:extLst>
                  <a:ext uri="{0D108BD9-81ED-4DB2-BD59-A6C34878D82A}">
                    <a16:rowId xmlns:a16="http://schemas.microsoft.com/office/drawing/2014/main" val="10002"/>
                  </a:ext>
                </a:extLst>
              </a:tr>
            </a:tbl>
          </a:graphicData>
        </a:graphic>
      </p:graphicFrame>
      <p:sp>
        <p:nvSpPr>
          <p:cNvPr id="146" name="Google Shape;146;p16"/>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16</a:t>
            </a:fld>
            <a:endParaRPr sz="1400">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7"/>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Unverified Improvements</a:t>
            </a:r>
            <a:endParaRPr/>
          </a:p>
        </p:txBody>
      </p:sp>
      <p:graphicFrame>
        <p:nvGraphicFramePr>
          <p:cNvPr id="152" name="Google Shape;152;p17"/>
          <p:cNvGraphicFramePr/>
          <p:nvPr>
            <p:extLst>
              <p:ext uri="{D42A27DB-BD31-4B8C-83A1-F6EECF244321}">
                <p14:modId xmlns:p14="http://schemas.microsoft.com/office/powerpoint/2010/main" val="621565698"/>
              </p:ext>
            </p:extLst>
          </p:nvPr>
        </p:nvGraphicFramePr>
        <p:xfrm>
          <a:off x="190500" y="1206500"/>
          <a:ext cx="8763000" cy="4388640"/>
        </p:xfrm>
        <a:graphic>
          <a:graphicData uri="http://schemas.openxmlformats.org/drawingml/2006/table">
            <a:tbl>
              <a:tblPr firstRow="1" bandRow="1">
                <a:noFill/>
                <a:tableStyleId>{85ABDF49-A648-4C8D-BCF8-8BDEC9073425}</a:tableStyleId>
              </a:tblPr>
              <a:tblGrid>
                <a:gridCol w="1663700">
                  <a:extLst>
                    <a:ext uri="{9D8B030D-6E8A-4147-A177-3AD203B41FA5}">
                      <a16:colId xmlns:a16="http://schemas.microsoft.com/office/drawing/2014/main" val="20000"/>
                    </a:ext>
                  </a:extLst>
                </a:gridCol>
                <a:gridCol w="4089400">
                  <a:extLst>
                    <a:ext uri="{9D8B030D-6E8A-4147-A177-3AD203B41FA5}">
                      <a16:colId xmlns:a16="http://schemas.microsoft.com/office/drawing/2014/main" val="20001"/>
                    </a:ext>
                  </a:extLst>
                </a:gridCol>
                <a:gridCol w="3009900">
                  <a:extLst>
                    <a:ext uri="{9D8B030D-6E8A-4147-A177-3AD203B41FA5}">
                      <a16:colId xmlns:a16="http://schemas.microsoft.com/office/drawing/2014/main" val="20002"/>
                    </a:ext>
                  </a:extLst>
                </a:gridCol>
              </a:tblGrid>
              <a:tr h="265813">
                <a:tc>
                  <a:txBody>
                    <a:bodyPr/>
                    <a:lstStyle/>
                    <a:p>
                      <a:pPr marL="0" marR="0" lvl="0" indent="0" algn="l" rtl="0">
                        <a:spcBef>
                          <a:spcPts val="0"/>
                        </a:spcBef>
                        <a:spcAft>
                          <a:spcPts val="0"/>
                        </a:spcAft>
                        <a:buNone/>
                      </a:pPr>
                      <a:r>
                        <a:rPr lang="en-US" sz="1200" dirty="0"/>
                        <a:t>Improvement ID</a:t>
                      </a:r>
                      <a:endParaRPr dirty="0"/>
                    </a:p>
                  </a:txBody>
                  <a:tcPr marL="91450" marR="91450" marT="45700" marB="45700"/>
                </a:tc>
                <a:tc>
                  <a:txBody>
                    <a:bodyPr/>
                    <a:lstStyle/>
                    <a:p>
                      <a:pPr marL="0" marR="0" lvl="0" indent="0" algn="l" rtl="0">
                        <a:spcBef>
                          <a:spcPts val="0"/>
                        </a:spcBef>
                        <a:spcAft>
                          <a:spcPts val="0"/>
                        </a:spcAft>
                        <a:buNone/>
                      </a:pPr>
                      <a:r>
                        <a:rPr lang="en-US" sz="1200"/>
                        <a:t>Improvement Statement</a:t>
                      </a:r>
                      <a:endParaRPr/>
                    </a:p>
                  </a:txBody>
                  <a:tcPr marL="91450" marR="91450" marT="45700" marB="45700"/>
                </a:tc>
                <a:tc>
                  <a:txBody>
                    <a:bodyPr/>
                    <a:lstStyle/>
                    <a:p>
                      <a:pPr marL="0" marR="0" lvl="0" indent="0" algn="l" rtl="0">
                        <a:spcBef>
                          <a:spcPts val="0"/>
                        </a:spcBef>
                        <a:spcAft>
                          <a:spcPts val="0"/>
                        </a:spcAft>
                        <a:buNone/>
                      </a:pPr>
                      <a:r>
                        <a:rPr lang="en-US" sz="1200" dirty="0"/>
                        <a:t>Rationale for not Verifying</a:t>
                      </a:r>
                      <a:endParaRPr sz="1200" dirty="0"/>
                    </a:p>
                  </a:txBody>
                  <a:tcPr marL="91450" marR="91450" marT="45700" marB="45700"/>
                </a:tc>
                <a:extLst>
                  <a:ext uri="{0D108BD9-81ED-4DB2-BD59-A6C34878D82A}">
                    <a16:rowId xmlns:a16="http://schemas.microsoft.com/office/drawing/2014/main" val="10000"/>
                  </a:ext>
                </a:extLst>
              </a:tr>
              <a:tr h="265813">
                <a:tc>
                  <a:txBody>
                    <a:bodyPr/>
                    <a:lstStyle/>
                    <a:p>
                      <a:pPr marL="0" marR="0" lvl="0" indent="0" algn="l" rtl="0">
                        <a:spcBef>
                          <a:spcPts val="0"/>
                        </a:spcBef>
                        <a:spcAft>
                          <a:spcPts val="0"/>
                        </a:spcAft>
                        <a:buNone/>
                      </a:pPr>
                      <a:r>
                        <a:rPr lang="en-US" sz="1200" dirty="0"/>
                        <a:t>regAp#20</a:t>
                      </a:r>
                    </a:p>
                  </a:txBody>
                  <a:tcPr marL="91450" marR="91450" marT="45700" marB="45700"/>
                </a:tc>
                <a:tc>
                  <a:txBody>
                    <a:bodyPr/>
                    <a:lstStyle/>
                    <a:p>
                      <a:pPr marL="0" marR="0" lvl="0" indent="0" algn="l" rtl="0">
                        <a:spcBef>
                          <a:spcPts val="0"/>
                        </a:spcBef>
                        <a:spcAft>
                          <a:spcPts val="0"/>
                        </a:spcAft>
                        <a:buNone/>
                      </a:pPr>
                      <a:r>
                        <a:rPr lang="en-US" sz="1200" dirty="0"/>
                        <a:t>Update Schema Generator for special cases where ancestor classes are needed</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1"/>
                  </a:ext>
                </a:extLst>
              </a:tr>
              <a:tr h="265813">
                <a:tc>
                  <a:txBody>
                    <a:bodyPr/>
                    <a:lstStyle/>
                    <a:p>
                      <a:pPr marL="0" marR="0" lvl="0" indent="0" algn="l" rtl="0">
                        <a:spcBef>
                          <a:spcPts val="0"/>
                        </a:spcBef>
                        <a:spcAft>
                          <a:spcPts val="0"/>
                        </a:spcAft>
                        <a:buNone/>
                      </a:pPr>
                      <a:r>
                        <a:rPr lang="en-US" sz="1200" dirty="0"/>
                        <a:t>regAp#27</a:t>
                      </a:r>
                    </a:p>
                  </a:txBody>
                  <a:tcPr marL="91450" marR="91450" marT="45700" marB="45700"/>
                </a:tc>
                <a:tc>
                  <a:txBody>
                    <a:bodyPr/>
                    <a:lstStyle/>
                    <a:p>
                      <a:pPr marL="0" marR="0" lvl="0" indent="0" algn="l" rtl="0" fontAlgn="b">
                        <a:lnSpc>
                          <a:spcPct val="100000"/>
                        </a:lnSpc>
                        <a:spcBef>
                          <a:spcPts val="0"/>
                        </a:spcBef>
                        <a:spcAft>
                          <a:spcPts val="0"/>
                        </a:spcAft>
                        <a:buClr>
                          <a:srgbClr val="000000"/>
                        </a:buClr>
                        <a:buFont typeface="Arial"/>
                        <a:buNone/>
                      </a:pPr>
                      <a:r>
                        <a:rPr lang="en-US" sz="1200" b="0" i="0" u="none" strike="noStrike" cap="none" dirty="0">
                          <a:solidFill>
                            <a:schemeClr val="dk1"/>
                          </a:solidFill>
                          <a:latin typeface="Arial"/>
                          <a:cs typeface="Arial"/>
                          <a:sym typeface="Arial"/>
                        </a:rPr>
                        <a:t> Manage PDS4 product relationships</a:t>
                      </a:r>
                    </a:p>
                  </a:txBody>
                  <a:tcPr marL="9525" marR="9525" marT="9525" marB="0" anchor="b"/>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2"/>
                  </a:ext>
                </a:extLst>
              </a:tr>
              <a:tr h="265813">
                <a:tc>
                  <a:txBody>
                    <a:bodyPr/>
                    <a:lstStyle/>
                    <a:p>
                      <a:pPr marL="0" marR="0" lvl="0" indent="0" algn="l" rtl="0">
                        <a:spcBef>
                          <a:spcPts val="0"/>
                        </a:spcBef>
                        <a:spcAft>
                          <a:spcPts val="0"/>
                        </a:spcAft>
                        <a:buNone/>
                      </a:pPr>
                      <a:r>
                        <a:rPr lang="en-US" sz="1200" dirty="0"/>
                        <a:t>regAp#102</a:t>
                      </a:r>
                    </a:p>
                  </a:txBody>
                  <a:tcPr marL="91450" marR="91450" marT="45700" marB="45700"/>
                </a:tc>
                <a:tc>
                  <a:txBody>
                    <a:bodyPr/>
                    <a:lstStyle/>
                    <a:p>
                      <a:pPr marL="0" marR="0" lvl="0" indent="0" algn="l" rtl="0">
                        <a:spcBef>
                          <a:spcPts val="0"/>
                        </a:spcBef>
                        <a:spcAft>
                          <a:spcPts val="0"/>
                        </a:spcAft>
                        <a:buNone/>
                      </a:pPr>
                      <a:r>
                        <a:rPr lang="en-US" sz="1200" dirty="0"/>
                        <a:t>Add the API to the </a:t>
                      </a:r>
                      <a:r>
                        <a:rPr lang="en-US" sz="1200" dirty="0" err="1"/>
                        <a:t>pds</a:t>
                      </a:r>
                      <a:r>
                        <a:rPr lang="en-US" sz="1200" dirty="0"/>
                        <a:t>-registry-app package, with documentation</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v0.1.0 not ready for operations</a:t>
                      </a:r>
                    </a:p>
                  </a:txBody>
                  <a:tcPr marL="91450" marR="91450" marT="45700" marB="45700"/>
                </a:tc>
                <a:extLst>
                  <a:ext uri="{0D108BD9-81ED-4DB2-BD59-A6C34878D82A}">
                    <a16:rowId xmlns:a16="http://schemas.microsoft.com/office/drawing/2014/main" val="10003"/>
                  </a:ext>
                </a:extLst>
              </a:tr>
              <a:tr h="265813">
                <a:tc>
                  <a:txBody>
                    <a:bodyPr/>
                    <a:lstStyle/>
                    <a:p>
                      <a:pPr marL="0" marR="0" lvl="0" indent="0" algn="l" rtl="0">
                        <a:spcBef>
                          <a:spcPts val="0"/>
                        </a:spcBef>
                        <a:spcAft>
                          <a:spcPts val="0"/>
                        </a:spcAft>
                        <a:buNone/>
                      </a:pPr>
                      <a:r>
                        <a:rPr lang="en-US" sz="1200" dirty="0"/>
                        <a:t>regAp#113</a:t>
                      </a:r>
                    </a:p>
                  </a:txBody>
                  <a:tcPr marL="91450" marR="91450" marT="45700" marB="45700"/>
                </a:tc>
                <a:tc>
                  <a:txBody>
                    <a:bodyPr/>
                    <a:lstStyle/>
                    <a:p>
                      <a:pPr marL="0" marR="0" lvl="0" indent="0" algn="l" rtl="0">
                        <a:spcBef>
                          <a:spcPts val="0"/>
                        </a:spcBef>
                        <a:spcAft>
                          <a:spcPts val="0"/>
                        </a:spcAft>
                        <a:buNone/>
                      </a:pPr>
                      <a:r>
                        <a:rPr lang="en-US" sz="1200" dirty="0"/>
                        <a:t>Have pds4 properties syntax match the syntax decided for the PDS API</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4"/>
                  </a:ext>
                </a:extLst>
              </a:tr>
              <a:tr h="265813">
                <a:tc>
                  <a:txBody>
                    <a:bodyPr/>
                    <a:lstStyle/>
                    <a:p>
                      <a:pPr marL="0" marR="0" lvl="0" indent="0" algn="l" rtl="0">
                        <a:spcBef>
                          <a:spcPts val="0"/>
                        </a:spcBef>
                        <a:spcAft>
                          <a:spcPts val="0"/>
                        </a:spcAft>
                        <a:buNone/>
                      </a:pPr>
                      <a:r>
                        <a:rPr lang="en-US" sz="1200" dirty="0"/>
                        <a:t>regAp#123</a:t>
                      </a:r>
                    </a:p>
                  </a:txBody>
                  <a:tcPr marL="91450" marR="91450" marT="45700" marB="45700"/>
                </a:tc>
                <a:tc>
                  <a:txBody>
                    <a:bodyPr/>
                    <a:lstStyle/>
                    <a:p>
                      <a:pPr marL="0" marR="0" lvl="0" indent="0" algn="l" rtl="0">
                        <a:spcBef>
                          <a:spcPts val="0"/>
                        </a:spcBef>
                        <a:spcAft>
                          <a:spcPts val="0"/>
                        </a:spcAft>
                        <a:buNone/>
                      </a:pPr>
                      <a:r>
                        <a:rPr lang="en-US" sz="1200" dirty="0"/>
                        <a:t>Update registry-</a:t>
                      </a:r>
                      <a:r>
                        <a:rPr lang="en-US" sz="1200" dirty="0" err="1"/>
                        <a:t>mgr</a:t>
                      </a:r>
                      <a:r>
                        <a:rPr lang="en-US" sz="1200" dirty="0"/>
                        <a:t> documentation as stated in #86</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Visually verified documentation</a:t>
                      </a:r>
                    </a:p>
                  </a:txBody>
                  <a:tcPr marL="91450" marR="91450" marT="45700" marB="45700"/>
                </a:tc>
                <a:extLst>
                  <a:ext uri="{0D108BD9-81ED-4DB2-BD59-A6C34878D82A}">
                    <a16:rowId xmlns:a16="http://schemas.microsoft.com/office/drawing/2014/main" val="10005"/>
                  </a:ext>
                </a:extLst>
              </a:tr>
              <a:tr h="265813">
                <a:tc>
                  <a:txBody>
                    <a:bodyPr/>
                    <a:lstStyle/>
                    <a:p>
                      <a:pPr marL="0" marR="0" lvl="0" indent="0" algn="l" rtl="0">
                        <a:spcBef>
                          <a:spcPts val="0"/>
                        </a:spcBef>
                        <a:spcAft>
                          <a:spcPts val="0"/>
                        </a:spcAft>
                        <a:buNone/>
                      </a:pPr>
                      <a:r>
                        <a:rPr lang="en-US" sz="1200" dirty="0"/>
                        <a:t>regAp#129</a:t>
                      </a:r>
                    </a:p>
                  </a:txBody>
                  <a:tcPr marL="91450" marR="91450" marT="45700" marB="45700"/>
                </a:tc>
                <a:tc>
                  <a:txBody>
                    <a:bodyPr/>
                    <a:lstStyle/>
                    <a:p>
                      <a:pPr marL="0" marR="0" lvl="0" indent="0" algn="l" rtl="0">
                        <a:spcBef>
                          <a:spcPts val="0"/>
                        </a:spcBef>
                        <a:spcAft>
                          <a:spcPts val="0"/>
                        </a:spcAft>
                        <a:buNone/>
                      </a:pPr>
                      <a:r>
                        <a:rPr lang="en-US" sz="1200" dirty="0"/>
                        <a:t>Create a registry docker for developer testing</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6"/>
                  </a:ext>
                </a:extLst>
              </a:tr>
              <a:tr h="265813">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000000"/>
                          </a:solidFill>
                          <a:effectLst/>
                          <a:uLnTx/>
                          <a:uFillTx/>
                          <a:latin typeface="Arial"/>
                          <a:cs typeface="Arial"/>
                          <a:sym typeface="Arial"/>
                        </a:rPr>
                        <a:t>im#238</a:t>
                      </a:r>
                      <a:endParaRPr lang="en-US" sz="1200" dirty="0"/>
                    </a:p>
                  </a:txBody>
                  <a:tcPr marL="91450" marR="91450" marT="45700" marB="45700"/>
                </a:tc>
                <a:tc>
                  <a:txBody>
                    <a:bodyPr/>
                    <a:lstStyle/>
                    <a:p>
                      <a:pPr marL="0" marR="0" lvl="0" indent="0" algn="l" rtl="0">
                        <a:spcBef>
                          <a:spcPts val="0"/>
                        </a:spcBef>
                        <a:spcAft>
                          <a:spcPts val="0"/>
                        </a:spcAft>
                        <a:buNone/>
                      </a:pPr>
                      <a:r>
                        <a:rPr lang="en-US" sz="1200" dirty="0"/>
                        <a:t>Continue refactoring of </a:t>
                      </a:r>
                      <a:r>
                        <a:rPr lang="en-US" sz="1200" dirty="0" err="1"/>
                        <a:t>IMTool</a:t>
                      </a:r>
                      <a:r>
                        <a:rPr lang="en-US" sz="1200" dirty="0"/>
                        <a:t>/</a:t>
                      </a:r>
                      <a:r>
                        <a:rPr lang="en-US" sz="1200" dirty="0" err="1"/>
                        <a:t>LDDTool</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7"/>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im#241</a:t>
                      </a:r>
                      <a:endParaRPr lang="en-US" sz="1200" dirty="0"/>
                    </a:p>
                  </a:txBody>
                  <a:tcPr marL="91450" marR="91450" marT="45700" marB="45700"/>
                </a:tc>
                <a:tc>
                  <a:txBody>
                    <a:bodyPr/>
                    <a:lstStyle/>
                    <a:p>
                      <a:pPr marL="0" marR="0" lvl="0" indent="0" algn="l" rtl="0">
                        <a:spcBef>
                          <a:spcPts val="0"/>
                        </a:spcBef>
                        <a:spcAft>
                          <a:spcPts val="0"/>
                        </a:spcAft>
                        <a:buNone/>
                      </a:pPr>
                      <a:r>
                        <a:rPr lang="en-US" sz="1200" dirty="0"/>
                        <a:t>Improvement from Build 11.0 testing</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8"/>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im#242</a:t>
                      </a:r>
                      <a:endParaRPr lang="en-US" sz="1200" dirty="0"/>
                    </a:p>
                  </a:txBody>
                  <a:tcPr marL="91450" marR="91450" marT="45700" marB="45700"/>
                </a:tc>
                <a:tc>
                  <a:txBody>
                    <a:bodyPr/>
                    <a:lstStyle/>
                    <a:p>
                      <a:pPr marL="0" marR="0" lvl="0" indent="0" algn="l" rtl="0">
                        <a:spcBef>
                          <a:spcPts val="0"/>
                        </a:spcBef>
                        <a:spcAft>
                          <a:spcPts val="0"/>
                        </a:spcAft>
                        <a:buNone/>
                      </a:pPr>
                      <a:r>
                        <a:rPr lang="en-US" sz="1200" dirty="0" err="1"/>
                        <a:t>DocBook</a:t>
                      </a:r>
                      <a:r>
                        <a:rPr lang="en-US" sz="1200" dirty="0"/>
                        <a:t> HTML/</a:t>
                      </a:r>
                      <a:r>
                        <a:rPr lang="en-US" sz="1200" dirty="0" err="1"/>
                        <a:t>WebHelp</a:t>
                      </a:r>
                      <a:r>
                        <a:rPr lang="en-US" sz="1200" dirty="0"/>
                        <a:t> generation and conversion processes</a:t>
                      </a:r>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9"/>
                  </a:ext>
                </a:extLst>
              </a:tr>
              <a:tr h="265813">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000000"/>
                          </a:solidFill>
                          <a:effectLst/>
                          <a:uLnTx/>
                          <a:uFillTx/>
                          <a:latin typeface="Arial"/>
                          <a:cs typeface="Arial"/>
                          <a:sym typeface="Arial"/>
                        </a:rPr>
                        <a:t>Validate#252</a:t>
                      </a:r>
                      <a:endParaRPr lang="en-US" sz="1200" dirty="0"/>
                    </a:p>
                  </a:txBody>
                  <a:tcPr marL="91450" marR="91450" marT="45700" marB="45700"/>
                </a:tc>
                <a:tc>
                  <a:txBody>
                    <a:bodyPr/>
                    <a:lstStyle/>
                    <a:p>
                      <a:pPr marL="0" marR="0" lvl="0" indent="0" algn="l" rtl="0">
                        <a:spcBef>
                          <a:spcPts val="0"/>
                        </a:spcBef>
                        <a:spcAft>
                          <a:spcPts val="0"/>
                        </a:spcAft>
                        <a:buNone/>
                      </a:pPr>
                      <a:r>
                        <a:rPr lang="en-US" sz="1200" dirty="0">
                          <a:solidFill>
                            <a:schemeClr val="dk1"/>
                          </a:solidFill>
                          <a:latin typeface="Arial"/>
                          <a:ea typeface="Arial"/>
                          <a:cs typeface="Arial"/>
                          <a:sym typeface="Arial"/>
                        </a:rPr>
                        <a:t>Implement initial behavioral testing framework with cucumber</a:t>
                      </a:r>
                      <a:endParaRPr lang="en-US"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10"/>
                  </a:ext>
                </a:extLst>
              </a:tr>
              <a:tr h="265813">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000000"/>
                          </a:solidFill>
                          <a:effectLst/>
                          <a:uLnTx/>
                          <a:uFillTx/>
                          <a:latin typeface="Arial"/>
                          <a:cs typeface="Arial"/>
                          <a:sym typeface="Arial"/>
                        </a:rPr>
                        <a:t>Validate#290</a:t>
                      </a:r>
                      <a:endParaRPr lang="en-US" sz="1200" dirty="0"/>
                    </a:p>
                  </a:txBody>
                  <a:tcPr marL="91450" marR="91450" marT="45700" marB="45700"/>
                </a:tc>
                <a:tc>
                  <a:txBody>
                    <a:bodyPr/>
                    <a:lstStyle/>
                    <a:p>
                      <a:pPr marL="0" marR="0" lvl="0" indent="0" algn="l" rtl="0">
                        <a:spcBef>
                          <a:spcPts val="0"/>
                        </a:spcBef>
                        <a:spcAft>
                          <a:spcPts val="0"/>
                        </a:spcAft>
                        <a:buNone/>
                      </a:pPr>
                      <a:r>
                        <a:rPr lang="en-US" sz="1200" dirty="0"/>
                        <a:t>Migrate subset of existing regression tests to cucumber behavioral testing</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11"/>
                  </a:ext>
                </a:extLst>
              </a:tr>
            </a:tbl>
          </a:graphicData>
        </a:graphic>
      </p:graphicFrame>
      <p:sp>
        <p:nvSpPr>
          <p:cNvPr id="154" name="Google Shape;154;p17"/>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17</a:t>
            </a:fld>
            <a:endParaRPr sz="1400">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7"/>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Unverified Improvements</a:t>
            </a:r>
            <a:endParaRPr/>
          </a:p>
        </p:txBody>
      </p:sp>
      <p:graphicFrame>
        <p:nvGraphicFramePr>
          <p:cNvPr id="152" name="Google Shape;152;p17"/>
          <p:cNvGraphicFramePr/>
          <p:nvPr>
            <p:extLst>
              <p:ext uri="{D42A27DB-BD31-4B8C-83A1-F6EECF244321}">
                <p14:modId xmlns:p14="http://schemas.microsoft.com/office/powerpoint/2010/main" val="2642063868"/>
              </p:ext>
            </p:extLst>
          </p:nvPr>
        </p:nvGraphicFramePr>
        <p:xfrm>
          <a:off x="190500" y="1206500"/>
          <a:ext cx="8747463" cy="1462880"/>
        </p:xfrm>
        <a:graphic>
          <a:graphicData uri="http://schemas.openxmlformats.org/drawingml/2006/table">
            <a:tbl>
              <a:tblPr firstRow="1" bandRow="1">
                <a:noFill/>
                <a:tableStyleId>{85ABDF49-A648-4C8D-BCF8-8BDEC9073425}</a:tableStyleId>
              </a:tblPr>
              <a:tblGrid>
                <a:gridCol w="2156163">
                  <a:extLst>
                    <a:ext uri="{9D8B030D-6E8A-4147-A177-3AD203B41FA5}">
                      <a16:colId xmlns:a16="http://schemas.microsoft.com/office/drawing/2014/main" val="20000"/>
                    </a:ext>
                  </a:extLst>
                </a:gridCol>
                <a:gridCol w="3469937">
                  <a:extLst>
                    <a:ext uri="{9D8B030D-6E8A-4147-A177-3AD203B41FA5}">
                      <a16:colId xmlns:a16="http://schemas.microsoft.com/office/drawing/2014/main" val="20001"/>
                    </a:ext>
                  </a:extLst>
                </a:gridCol>
                <a:gridCol w="3121363">
                  <a:extLst>
                    <a:ext uri="{9D8B030D-6E8A-4147-A177-3AD203B41FA5}">
                      <a16:colId xmlns:a16="http://schemas.microsoft.com/office/drawing/2014/main" val="20002"/>
                    </a:ext>
                  </a:extLst>
                </a:gridCol>
              </a:tblGrid>
              <a:tr h="265813">
                <a:tc>
                  <a:txBody>
                    <a:bodyPr/>
                    <a:lstStyle/>
                    <a:p>
                      <a:pPr marL="0" marR="0" lvl="0" indent="0" algn="l" rtl="0">
                        <a:spcBef>
                          <a:spcPts val="0"/>
                        </a:spcBef>
                        <a:spcAft>
                          <a:spcPts val="0"/>
                        </a:spcAft>
                        <a:buNone/>
                      </a:pPr>
                      <a:r>
                        <a:rPr lang="en-US" sz="1200"/>
                        <a:t>Improvement ID</a:t>
                      </a:r>
                      <a:endParaRPr/>
                    </a:p>
                  </a:txBody>
                  <a:tcPr marL="91450" marR="91450" marT="45700" marB="45700"/>
                </a:tc>
                <a:tc>
                  <a:txBody>
                    <a:bodyPr/>
                    <a:lstStyle/>
                    <a:p>
                      <a:pPr marL="0" marR="0" lvl="0" indent="0" algn="l" rtl="0">
                        <a:spcBef>
                          <a:spcPts val="0"/>
                        </a:spcBef>
                        <a:spcAft>
                          <a:spcPts val="0"/>
                        </a:spcAft>
                        <a:buNone/>
                      </a:pPr>
                      <a:r>
                        <a:rPr lang="en-US" sz="1200" dirty="0"/>
                        <a:t>Improvement Statement</a:t>
                      </a:r>
                      <a:endParaRPr dirty="0"/>
                    </a:p>
                  </a:txBody>
                  <a:tcPr marL="91450" marR="91450" marT="45700" marB="45700"/>
                </a:tc>
                <a:tc>
                  <a:txBody>
                    <a:bodyPr/>
                    <a:lstStyle/>
                    <a:p>
                      <a:pPr marL="0" marR="0" lvl="0" indent="0" algn="l" rtl="0">
                        <a:spcBef>
                          <a:spcPts val="0"/>
                        </a:spcBef>
                        <a:spcAft>
                          <a:spcPts val="0"/>
                        </a:spcAft>
                        <a:buNone/>
                      </a:pPr>
                      <a:r>
                        <a:rPr lang="en-US" sz="1200" dirty="0"/>
                        <a:t>Rationale for not Verifying</a:t>
                      </a:r>
                      <a:endParaRPr sz="1200" dirty="0"/>
                    </a:p>
                  </a:txBody>
                  <a:tcPr marL="91450" marR="91450" marT="45700" marB="45700"/>
                </a:tc>
                <a:extLst>
                  <a:ext uri="{0D108BD9-81ED-4DB2-BD59-A6C34878D82A}">
                    <a16:rowId xmlns:a16="http://schemas.microsoft.com/office/drawing/2014/main" val="10000"/>
                  </a:ext>
                </a:extLst>
              </a:tr>
              <a:tr h="265813">
                <a:tc>
                  <a:txBody>
                    <a:bodyPr/>
                    <a:lstStyle/>
                    <a:p>
                      <a:pPr marL="0" marR="0" lvl="0" indent="0" algn="l" rtl="0">
                        <a:spcBef>
                          <a:spcPts val="0"/>
                        </a:spcBef>
                        <a:spcAft>
                          <a:spcPts val="0"/>
                        </a:spcAft>
                        <a:buNone/>
                      </a:pPr>
                      <a:r>
                        <a:rPr lang="en-US" sz="1200" dirty="0"/>
                        <a:t>pds-doi-service#91</a:t>
                      </a:r>
                      <a:endParaRPr sz="1200" dirty="0"/>
                    </a:p>
                  </a:txBody>
                  <a:tcPr marL="91450" marR="91450" marT="45700" marB="45700"/>
                </a:tc>
                <a:tc>
                  <a:txBody>
                    <a:bodyPr/>
                    <a:lstStyle/>
                    <a:p>
                      <a:pPr marL="0" marR="0" lvl="0" indent="0" algn="l" rtl="0">
                        <a:spcBef>
                          <a:spcPts val="0"/>
                        </a:spcBef>
                        <a:spcAft>
                          <a:spcPts val="0"/>
                        </a:spcAft>
                        <a:buNone/>
                      </a:pPr>
                      <a:r>
                        <a:rPr lang="en-US" sz="1200" dirty="0">
                          <a:solidFill>
                            <a:schemeClr val="dk1"/>
                          </a:solidFill>
                          <a:latin typeface="Arial"/>
                          <a:ea typeface="Arial"/>
                          <a:cs typeface="Arial"/>
                          <a:sym typeface="Arial"/>
                        </a:rPr>
                        <a:t>Develop User Access / Management Strategy</a:t>
                      </a:r>
                      <a:endParaRPr lang="en-US"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1"/>
                  </a:ext>
                </a:extLst>
              </a:tr>
              <a:tr h="265813">
                <a:tc>
                  <a:txBody>
                    <a:bodyPr/>
                    <a:lstStyle/>
                    <a:p>
                      <a:pPr marL="0" marR="0" lvl="0" indent="0" algn="l" rtl="0">
                        <a:spcBef>
                          <a:spcPts val="0"/>
                        </a:spcBef>
                        <a:spcAft>
                          <a:spcPts val="0"/>
                        </a:spcAft>
                        <a:buNone/>
                      </a:pPr>
                      <a:r>
                        <a:rPr lang="en-US" sz="1200" dirty="0"/>
                        <a:t>pds-doi-service#125</a:t>
                      </a:r>
                      <a:endParaRPr sz="1200" dirty="0"/>
                    </a:p>
                  </a:txBody>
                  <a:tcPr marL="91450" marR="91450" marT="45700" marB="45700"/>
                </a:tc>
                <a:tc>
                  <a:txBody>
                    <a:bodyPr/>
                    <a:lstStyle/>
                    <a:p>
                      <a:pPr marL="0" marR="0" lvl="0" indent="0" algn="l" rtl="0">
                        <a:spcBef>
                          <a:spcPts val="0"/>
                        </a:spcBef>
                        <a:spcAft>
                          <a:spcPts val="0"/>
                        </a:spcAft>
                        <a:buNone/>
                      </a:pPr>
                      <a:r>
                        <a:rPr lang="en-US" sz="1200" dirty="0">
                          <a:solidFill>
                            <a:schemeClr val="dk1"/>
                          </a:solidFill>
                          <a:latin typeface="Arial"/>
                          <a:ea typeface="Arial"/>
                          <a:cs typeface="Arial"/>
                          <a:sym typeface="Arial"/>
                        </a:rPr>
                        <a:t>Update DOI UI and Service with new workflow for operational deployment</a:t>
                      </a:r>
                      <a:endParaRPr lang="en-US"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2"/>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pds-doi-service#162</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tc>
                  <a:txBody>
                    <a:bodyPr/>
                    <a:lstStyle/>
                    <a:p>
                      <a:pPr marL="0" marR="0" lvl="0" indent="0" algn="l" rtl="0">
                        <a:spcBef>
                          <a:spcPts val="0"/>
                        </a:spcBef>
                        <a:spcAft>
                          <a:spcPts val="0"/>
                        </a:spcAft>
                        <a:buNone/>
                      </a:pPr>
                      <a:r>
                        <a:rPr lang="en-US" sz="1200" dirty="0"/>
                        <a:t>Implement Application Server to wrap Flask service</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3"/>
                  </a:ext>
                </a:extLst>
              </a:tr>
            </a:tbl>
          </a:graphicData>
        </a:graphic>
      </p:graphicFrame>
      <p:sp>
        <p:nvSpPr>
          <p:cNvPr id="154" name="Google Shape;154;p17"/>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18</a:t>
            </a:fld>
            <a:endParaRPr sz="1400">
              <a:solidFill>
                <a:schemeClr val="dk1"/>
              </a:solidFill>
              <a:latin typeface="Arial"/>
              <a:ea typeface="Arial"/>
              <a:cs typeface="Arial"/>
              <a:sym typeface="Arial"/>
            </a:endParaRPr>
          </a:p>
        </p:txBody>
      </p:sp>
    </p:spTree>
    <p:extLst>
      <p:ext uri="{BB962C8B-B14F-4D97-AF65-F5344CB8AC3E}">
        <p14:creationId xmlns:p14="http://schemas.microsoft.com/office/powerpoint/2010/main" val="40962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8"/>
          <p:cNvSpPr txBox="1">
            <a:spLocks noGrp="1"/>
          </p:cNvSpPr>
          <p:nvPr>
            <p:ph type="title"/>
          </p:nvPr>
        </p:nvSpPr>
        <p:spPr>
          <a:xfrm>
            <a:off x="2362200" y="274638"/>
            <a:ext cx="54102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000" dirty="0"/>
              <a:t>Unverified Defect Corrections</a:t>
            </a:r>
            <a:endParaRPr dirty="0"/>
          </a:p>
        </p:txBody>
      </p:sp>
      <p:graphicFrame>
        <p:nvGraphicFramePr>
          <p:cNvPr id="160" name="Google Shape;160;p18"/>
          <p:cNvGraphicFramePr/>
          <p:nvPr>
            <p:extLst>
              <p:ext uri="{D42A27DB-BD31-4B8C-83A1-F6EECF244321}">
                <p14:modId xmlns:p14="http://schemas.microsoft.com/office/powerpoint/2010/main" val="3981694697"/>
              </p:ext>
            </p:extLst>
          </p:nvPr>
        </p:nvGraphicFramePr>
        <p:xfrm>
          <a:off x="228600" y="1219200"/>
          <a:ext cx="8614113" cy="4962095"/>
        </p:xfrm>
        <a:graphic>
          <a:graphicData uri="http://schemas.openxmlformats.org/drawingml/2006/table">
            <a:tbl>
              <a:tblPr firstRow="1" bandRow="1">
                <a:noFill/>
                <a:tableStyleId>{85ABDF49-A648-4C8D-BCF8-8BDEC9073425}</a:tableStyleId>
              </a:tblPr>
              <a:tblGrid>
                <a:gridCol w="1895813">
                  <a:extLst>
                    <a:ext uri="{9D8B030D-6E8A-4147-A177-3AD203B41FA5}">
                      <a16:colId xmlns:a16="http://schemas.microsoft.com/office/drawing/2014/main" val="20000"/>
                    </a:ext>
                  </a:extLst>
                </a:gridCol>
                <a:gridCol w="3530600">
                  <a:extLst>
                    <a:ext uri="{9D8B030D-6E8A-4147-A177-3AD203B41FA5}">
                      <a16:colId xmlns:a16="http://schemas.microsoft.com/office/drawing/2014/main" val="20001"/>
                    </a:ext>
                  </a:extLst>
                </a:gridCol>
                <a:gridCol w="3187700">
                  <a:extLst>
                    <a:ext uri="{9D8B030D-6E8A-4147-A177-3AD203B41FA5}">
                      <a16:colId xmlns:a16="http://schemas.microsoft.com/office/drawing/2014/main" val="20002"/>
                    </a:ext>
                  </a:extLst>
                </a:gridCol>
              </a:tblGrid>
              <a:tr h="370675">
                <a:tc>
                  <a:txBody>
                    <a:bodyPr/>
                    <a:lstStyle/>
                    <a:p>
                      <a:pPr marL="0" marR="0" lvl="0" indent="0" algn="l" rtl="0">
                        <a:spcBef>
                          <a:spcPts val="0"/>
                        </a:spcBef>
                        <a:spcAft>
                          <a:spcPts val="0"/>
                        </a:spcAft>
                        <a:buNone/>
                      </a:pPr>
                      <a:r>
                        <a:rPr lang="en-US" sz="1800"/>
                        <a:t>Defect ID</a:t>
                      </a:r>
                      <a:endParaRPr/>
                    </a:p>
                  </a:txBody>
                  <a:tcPr marL="91450" marR="91450" marT="45700" marB="45700"/>
                </a:tc>
                <a:tc>
                  <a:txBody>
                    <a:bodyPr/>
                    <a:lstStyle/>
                    <a:p>
                      <a:pPr marL="0" marR="0" lvl="0" indent="0" algn="l" rtl="0">
                        <a:spcBef>
                          <a:spcPts val="0"/>
                        </a:spcBef>
                        <a:spcAft>
                          <a:spcPts val="0"/>
                        </a:spcAft>
                        <a:buNone/>
                      </a:pPr>
                      <a:r>
                        <a:rPr lang="en-US" sz="1800"/>
                        <a:t>Defect Summary</a:t>
                      </a:r>
                      <a:endParaRPr/>
                    </a:p>
                  </a:txBody>
                  <a:tcPr marL="91450" marR="91450" marT="45700" marB="45700"/>
                </a:tc>
                <a:tc>
                  <a:txBody>
                    <a:bodyPr/>
                    <a:lstStyle/>
                    <a:p>
                      <a:pPr marL="0" marR="0" lvl="0" indent="0" algn="l" rtl="0">
                        <a:spcBef>
                          <a:spcPts val="0"/>
                        </a:spcBef>
                        <a:spcAft>
                          <a:spcPts val="0"/>
                        </a:spcAft>
                        <a:buNone/>
                      </a:pPr>
                      <a:r>
                        <a:rPr lang="en-US" sz="1800" dirty="0"/>
                        <a:t>Rationale for not verifying</a:t>
                      </a:r>
                      <a:endParaRPr dirty="0"/>
                    </a:p>
                  </a:txBody>
                  <a:tcPr marL="91450" marR="91450" marT="45700" marB="45700"/>
                </a:tc>
                <a:extLst>
                  <a:ext uri="{0D108BD9-81ED-4DB2-BD59-A6C34878D82A}">
                    <a16:rowId xmlns:a16="http://schemas.microsoft.com/office/drawing/2014/main" val="10000"/>
                  </a:ext>
                </a:extLst>
              </a:tr>
              <a:tr h="370675">
                <a:tc>
                  <a:txBody>
                    <a:bodyPr/>
                    <a:lstStyle/>
                    <a:p>
                      <a:pPr marL="0" marR="0" lvl="0" indent="0" algn="l" rtl="0">
                        <a:spcBef>
                          <a:spcPts val="0"/>
                        </a:spcBef>
                        <a:spcAft>
                          <a:spcPts val="0"/>
                        </a:spcAft>
                        <a:buNone/>
                      </a:pPr>
                      <a:r>
                        <a:rPr lang="en-US" sz="1400" dirty="0"/>
                        <a:t>regAp#109</a:t>
                      </a:r>
                      <a:endParaRPr sz="1400" dirty="0"/>
                    </a:p>
                  </a:txBody>
                  <a:tcPr marL="91450" marR="91450" marT="45700" marB="45700"/>
                </a:tc>
                <a:tc>
                  <a:txBody>
                    <a:bodyPr/>
                    <a:lstStyle/>
                    <a:p>
                      <a:pPr marL="0" marR="0" lvl="0" indent="0" algn="l" rtl="0">
                        <a:spcBef>
                          <a:spcPts val="0"/>
                        </a:spcBef>
                        <a:spcAft>
                          <a:spcPts val="0"/>
                        </a:spcAft>
                        <a:buNone/>
                      </a:pPr>
                      <a:r>
                        <a:rPr lang="en-US" sz="1400" dirty="0"/>
                        <a:t>Test data in build has invalid PDS4 labels</a:t>
                      </a:r>
                    </a:p>
                  </a:txBody>
                  <a:tcPr marL="91450" marR="91450" marT="45700" marB="45700"/>
                </a:tc>
                <a:tc>
                  <a:txBody>
                    <a:bodyPr/>
                    <a:lstStyle/>
                    <a:p>
                      <a:pPr marL="0" marR="0" lvl="0" indent="0" algn="l" rtl="0">
                        <a:spcBef>
                          <a:spcPts val="0"/>
                        </a:spcBef>
                        <a:spcAft>
                          <a:spcPts val="0"/>
                        </a:spcAft>
                        <a:buNone/>
                      </a:pPr>
                      <a:r>
                        <a:rPr lang="en-US" sz="1400" dirty="0"/>
                        <a:t>No labels available in build</a:t>
                      </a:r>
                      <a:endParaRPr sz="1400" dirty="0"/>
                    </a:p>
                  </a:txBody>
                  <a:tcPr marL="91450" marR="91450" marT="45700" marB="45700"/>
                </a:tc>
                <a:extLst>
                  <a:ext uri="{0D108BD9-81ED-4DB2-BD59-A6C34878D82A}">
                    <a16:rowId xmlns:a16="http://schemas.microsoft.com/office/drawing/2014/main" val="10001"/>
                  </a:ext>
                </a:extLst>
              </a:tr>
              <a:tr h="370675">
                <a:tc>
                  <a:txBody>
                    <a:bodyPr/>
                    <a:lstStyle/>
                    <a:p>
                      <a:pPr marL="0" marR="0" lvl="0" indent="0" algn="l" rtl="0">
                        <a:spcBef>
                          <a:spcPts val="0"/>
                        </a:spcBef>
                        <a:spcAft>
                          <a:spcPts val="0"/>
                        </a:spcAft>
                        <a:buNone/>
                      </a:pPr>
                      <a:r>
                        <a:rPr lang="en-US" sz="1400" dirty="0"/>
                        <a:t>regAp#110</a:t>
                      </a:r>
                    </a:p>
                  </a:txBody>
                  <a:tcPr marL="91450" marR="91450" marT="45700" marB="45700"/>
                </a:tc>
                <a:tc>
                  <a:txBody>
                    <a:bodyPr/>
                    <a:lstStyle/>
                    <a:p>
                      <a:pPr marL="0" marR="0" lvl="0" indent="0" algn="l" rtl="0">
                        <a:spcBef>
                          <a:spcPts val="0"/>
                        </a:spcBef>
                        <a:spcAft>
                          <a:spcPts val="0"/>
                        </a:spcAft>
                        <a:buNone/>
                      </a:pPr>
                      <a:r>
                        <a:rPr lang="en-US" sz="1400" dirty="0"/>
                        <a:t>Test data is missing data products</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No labels available in build</a:t>
                      </a:r>
                    </a:p>
                  </a:txBody>
                  <a:tcPr marL="91450" marR="91450" marT="45700" marB="45700"/>
                </a:tc>
                <a:extLst>
                  <a:ext uri="{0D108BD9-81ED-4DB2-BD59-A6C34878D82A}">
                    <a16:rowId xmlns:a16="http://schemas.microsoft.com/office/drawing/2014/main" val="2684535037"/>
                  </a:ext>
                </a:extLst>
              </a:tr>
              <a:tr h="37067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regAp#111</a:t>
                      </a:r>
                    </a:p>
                  </a:txBody>
                  <a:tcPr marL="91450" marR="91450" marT="45700" marB="45700"/>
                </a:tc>
                <a:tc>
                  <a:txBody>
                    <a:bodyPr/>
                    <a:lstStyle/>
                    <a:p>
                      <a:pPr marL="0" marR="0" lvl="0" indent="0" algn="l" rtl="0">
                        <a:spcBef>
                          <a:spcPts val="0"/>
                        </a:spcBef>
                        <a:spcAft>
                          <a:spcPts val="0"/>
                        </a:spcAft>
                        <a:buNone/>
                      </a:pPr>
                      <a:r>
                        <a:rPr lang="en-US" sz="1400" dirty="0"/>
                        <a:t>Make example harvest configuration more explicit</a:t>
                      </a:r>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No labels available in build</a:t>
                      </a:r>
                    </a:p>
                  </a:txBody>
                  <a:tcPr marL="91450" marR="91450" marT="45700" marB="45700"/>
                </a:tc>
                <a:extLst>
                  <a:ext uri="{0D108BD9-81ED-4DB2-BD59-A6C34878D82A}">
                    <a16:rowId xmlns:a16="http://schemas.microsoft.com/office/drawing/2014/main" val="1471122742"/>
                  </a:ext>
                </a:extLst>
              </a:tr>
              <a:tr h="370675">
                <a:tc>
                  <a:txBody>
                    <a:bodyPr/>
                    <a:lstStyle/>
                    <a:p>
                      <a:pPr marL="0" marR="0" lvl="0" indent="0" algn="l" rtl="0">
                        <a:spcBef>
                          <a:spcPts val="0"/>
                        </a:spcBef>
                        <a:spcAft>
                          <a:spcPts val="0"/>
                        </a:spcAft>
                        <a:buNone/>
                      </a:pPr>
                      <a:r>
                        <a:rPr lang="en-US" sz="1400" dirty="0"/>
                        <a:t>regAp#135</a:t>
                      </a:r>
                    </a:p>
                  </a:txBody>
                  <a:tcPr marL="91450" marR="91450" marT="45700" marB="45700"/>
                </a:tc>
                <a:tc>
                  <a:txBody>
                    <a:bodyPr/>
                    <a:lstStyle/>
                    <a:p>
                      <a:pPr marL="0" marR="0" lvl="0" indent="0" algn="l" rtl="0">
                        <a:spcBef>
                          <a:spcPts val="0"/>
                        </a:spcBef>
                        <a:spcAft>
                          <a:spcPts val="0"/>
                        </a:spcAft>
                        <a:buNone/>
                      </a:pPr>
                      <a:r>
                        <a:rPr lang="en-US" sz="1400" dirty="0"/>
                        <a:t>Docker build is version locked</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2473064330"/>
                  </a:ext>
                </a:extLst>
              </a:tr>
              <a:tr h="370675">
                <a:tc>
                  <a:txBody>
                    <a:bodyPr/>
                    <a:lstStyle/>
                    <a:p>
                      <a:pPr marL="0" marR="0" lvl="0" indent="0" algn="l" rtl="0">
                        <a:spcBef>
                          <a:spcPts val="0"/>
                        </a:spcBef>
                        <a:spcAft>
                          <a:spcPts val="0"/>
                        </a:spcAft>
                        <a:buNone/>
                      </a:pPr>
                      <a:r>
                        <a:rPr lang="en-US" sz="1400" dirty="0"/>
                        <a:t>Im#175</a:t>
                      </a:r>
                      <a:endParaRPr sz="1400" dirty="0"/>
                    </a:p>
                  </a:txBody>
                  <a:tcPr marL="91450" marR="91450" marT="45700" marB="45700"/>
                </a:tc>
                <a:tc>
                  <a:txBody>
                    <a:bodyPr/>
                    <a:lstStyle/>
                    <a:p>
                      <a:pPr marL="0" marR="0" lvl="0" indent="0" algn="l" rtl="0">
                        <a:spcBef>
                          <a:spcPts val="0"/>
                        </a:spcBef>
                        <a:spcAft>
                          <a:spcPts val="0"/>
                        </a:spcAft>
                        <a:buNone/>
                      </a:pPr>
                      <a:r>
                        <a:rPr lang="en-US" sz="1400" dirty="0" err="1"/>
                        <a:t>LDDTool</a:t>
                      </a:r>
                      <a:r>
                        <a:rPr lang="en-US" sz="1400" dirty="0"/>
                        <a:t> displays invalid IMG discipline classes</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Visually verified documentation</a:t>
                      </a:r>
                    </a:p>
                  </a:txBody>
                  <a:tcPr marL="91450" marR="91450" marT="45700" marB="45700"/>
                </a:tc>
                <a:extLst>
                  <a:ext uri="{0D108BD9-81ED-4DB2-BD59-A6C34878D82A}">
                    <a16:rowId xmlns:a16="http://schemas.microsoft.com/office/drawing/2014/main" val="3189825714"/>
                  </a:ext>
                </a:extLst>
              </a:tr>
              <a:tr h="370675">
                <a:tc>
                  <a:txBody>
                    <a:bodyPr/>
                    <a:lstStyle/>
                    <a:p>
                      <a:pPr marL="0" marR="0" lvl="0" indent="0" algn="l" rtl="0">
                        <a:spcBef>
                          <a:spcPts val="0"/>
                        </a:spcBef>
                        <a:spcAft>
                          <a:spcPts val="0"/>
                        </a:spcAft>
                        <a:buNone/>
                      </a:pPr>
                      <a:r>
                        <a:rPr lang="en-US" sz="1400" dirty="0"/>
                        <a:t>Im#312</a:t>
                      </a:r>
                    </a:p>
                  </a:txBody>
                  <a:tcPr marL="91450" marR="91450" marT="45700" marB="45700"/>
                </a:tc>
                <a:tc>
                  <a:txBody>
                    <a:bodyPr/>
                    <a:lstStyle/>
                    <a:p>
                      <a:pPr marL="0" marR="0" lvl="0" indent="0" algn="l" rtl="0">
                        <a:spcBef>
                          <a:spcPts val="0"/>
                        </a:spcBef>
                        <a:spcAft>
                          <a:spcPts val="0"/>
                        </a:spcAft>
                        <a:buNone/>
                      </a:pPr>
                      <a:r>
                        <a:rPr lang="en-US" sz="1400" dirty="0" err="1"/>
                        <a:t>LDDTool</a:t>
                      </a:r>
                      <a:r>
                        <a:rPr lang="en-US" sz="1400" dirty="0"/>
                        <a:t> generates no “All LDD” version of the </a:t>
                      </a:r>
                      <a:r>
                        <a:rPr lang="en-US" sz="1400" dirty="0" err="1"/>
                        <a:t>WebHelp</a:t>
                      </a:r>
                      <a:r>
                        <a:rPr lang="en-US" sz="1400" dirty="0"/>
                        <a:t> PDS4 Data Dictionary doc</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Visually verified documentation</a:t>
                      </a:r>
                    </a:p>
                  </a:txBody>
                  <a:tcPr marL="91450" marR="91450" marT="45700" marB="45700"/>
                </a:tc>
                <a:extLst>
                  <a:ext uri="{0D108BD9-81ED-4DB2-BD59-A6C34878D82A}">
                    <a16:rowId xmlns:a16="http://schemas.microsoft.com/office/drawing/2014/main" val="10002"/>
                  </a:ext>
                </a:extLst>
              </a:tr>
              <a:tr h="370675">
                <a:tc>
                  <a:txBody>
                    <a:bodyPr/>
                    <a:lstStyle/>
                    <a:p>
                      <a:pPr marL="0" marR="0" lvl="0" indent="0" algn="l" rtl="0">
                        <a:spcBef>
                          <a:spcPts val="0"/>
                        </a:spcBef>
                        <a:spcAft>
                          <a:spcPts val="0"/>
                        </a:spcAft>
                        <a:buNone/>
                      </a:pPr>
                      <a:r>
                        <a:rPr lang="en-US" sz="1400" dirty="0"/>
                        <a:t>Im#327</a:t>
                      </a:r>
                    </a:p>
                  </a:txBody>
                  <a:tcPr marL="91450" marR="91450" marT="45700" marB="45700"/>
                </a:tc>
                <a:tc>
                  <a:txBody>
                    <a:bodyPr/>
                    <a:lstStyle/>
                    <a:p>
                      <a:pPr marL="0" marR="0" lvl="0" indent="0" algn="l" rtl="0">
                        <a:spcBef>
                          <a:spcPts val="0"/>
                        </a:spcBef>
                        <a:spcAft>
                          <a:spcPts val="0"/>
                        </a:spcAft>
                        <a:buNone/>
                      </a:pPr>
                      <a:r>
                        <a:rPr lang="en-US" sz="1400" dirty="0"/>
                        <a:t>Repo tests fail when trying to run back-to-back maven steps</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3"/>
                  </a:ext>
                </a:extLst>
              </a:tr>
              <a:tr h="370675">
                <a:tc>
                  <a:txBody>
                    <a:bodyPr/>
                    <a:lstStyle/>
                    <a:p>
                      <a:pPr marL="0" marR="0" lvl="0" indent="0" algn="l" rtl="0">
                        <a:spcBef>
                          <a:spcPts val="0"/>
                        </a:spcBef>
                        <a:spcAft>
                          <a:spcPts val="0"/>
                        </a:spcAft>
                        <a:buNone/>
                      </a:pPr>
                      <a:r>
                        <a:rPr lang="en-US" sz="1400" dirty="0"/>
                        <a:t>pds-doi-service#159</a:t>
                      </a:r>
                    </a:p>
                  </a:txBody>
                  <a:tcPr marL="91450" marR="91450" marT="45700" marB="45700"/>
                </a:tc>
                <a:tc>
                  <a:txBody>
                    <a:bodyPr/>
                    <a:lstStyle/>
                    <a:p>
                      <a:pPr marL="0" marR="0" lvl="0" indent="0" algn="l" rtl="0">
                        <a:spcBef>
                          <a:spcPts val="0"/>
                        </a:spcBef>
                        <a:spcAft>
                          <a:spcPts val="0"/>
                        </a:spcAft>
                        <a:buNone/>
                      </a:pPr>
                      <a:r>
                        <a:rPr lang="en-US" sz="1400" dirty="0"/>
                        <a:t>The </a:t>
                      </a:r>
                      <a:r>
                        <a:rPr lang="en-US" sz="1400" dirty="0" err="1"/>
                        <a:t>url</a:t>
                      </a:r>
                      <a:r>
                        <a:rPr lang="en-US" sz="1400" dirty="0"/>
                        <a:t> /</a:t>
                      </a:r>
                      <a:r>
                        <a:rPr lang="en-US" sz="1400" dirty="0" err="1"/>
                        <a:t>dois</a:t>
                      </a:r>
                      <a:r>
                        <a:rPr lang="en-US" sz="1400" dirty="0"/>
                        <a:t>/{</a:t>
                      </a:r>
                      <a:r>
                        <a:rPr lang="en-US" sz="1400" dirty="0" err="1"/>
                        <a:t>lidvid</a:t>
                      </a:r>
                      <a:r>
                        <a:rPr lang="en-US" sz="1400" dirty="0"/>
                        <a:t>} should still return XML in the record attribute</a:t>
                      </a:r>
                      <a:endParaRPr sz="1400" dirty="0"/>
                    </a:p>
                  </a:txBody>
                  <a:tcPr marL="91450" marR="91450" marT="45700" marB="45700"/>
                </a:tc>
                <a:tc>
                  <a:txBody>
                    <a:bodyPr/>
                    <a:lstStyle/>
                    <a:p>
                      <a:pPr marL="0" marR="0" lvl="0" indent="0" algn="l" rtl="0">
                        <a:spcBef>
                          <a:spcPts val="0"/>
                        </a:spcBef>
                        <a:spcAft>
                          <a:spcPts val="0"/>
                        </a:spcAft>
                        <a:buNone/>
                      </a:pPr>
                      <a:r>
                        <a:rPr lang="en-US" dirty="0"/>
                        <a:t>This is a "regression" from ticket </a:t>
                      </a:r>
                      <a:r>
                        <a:rPr lang="en-US" dirty="0">
                          <a:hlinkClick r:id="rId3"/>
                        </a:rPr>
                        <a:t>#140</a:t>
                      </a:r>
                      <a:r>
                        <a:rPr lang="en-US" dirty="0"/>
                        <a:t> which breaks the UI.</a:t>
                      </a:r>
                      <a:endParaRPr sz="1400" dirty="0"/>
                    </a:p>
                  </a:txBody>
                  <a:tcPr marL="91450" marR="91450" marT="45700" marB="45700"/>
                </a:tc>
                <a:extLst>
                  <a:ext uri="{0D108BD9-81ED-4DB2-BD59-A6C34878D82A}">
                    <a16:rowId xmlns:a16="http://schemas.microsoft.com/office/drawing/2014/main" val="2536834369"/>
                  </a:ext>
                </a:extLst>
              </a:tr>
              <a:tr h="370675">
                <a:tc>
                  <a:txBody>
                    <a:bodyPr/>
                    <a:lstStyle/>
                    <a:p>
                      <a:pPr marL="0" marR="0" lvl="0" indent="0" algn="l" rtl="0">
                        <a:spcBef>
                          <a:spcPts val="0"/>
                        </a:spcBef>
                        <a:spcAft>
                          <a:spcPts val="0"/>
                        </a:spcAft>
                        <a:buNone/>
                      </a:pPr>
                      <a:r>
                        <a:rPr lang="en-US" sz="1400" dirty="0"/>
                        <a:t>pds-wds-web#10</a:t>
                      </a:r>
                    </a:p>
                  </a:txBody>
                  <a:tcPr marL="91450" marR="91450" marT="45700" marB="45700"/>
                </a:tc>
                <a:tc>
                  <a:txBody>
                    <a:bodyPr/>
                    <a:lstStyle/>
                    <a:p>
                      <a:pPr marL="0" marR="0" lvl="0" indent="0" algn="l" rtl="0">
                        <a:spcBef>
                          <a:spcPts val="0"/>
                        </a:spcBef>
                        <a:spcAft>
                          <a:spcPts val="0"/>
                        </a:spcAft>
                        <a:buNone/>
                      </a:pPr>
                      <a:r>
                        <a:rPr lang="en-US" sz="1400" dirty="0"/>
                        <a:t>PDS App Bar does not work if it’s included after the DOM loads</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2558021609"/>
                  </a:ext>
                </a:extLst>
              </a:tr>
              <a:tr h="370675">
                <a:tc>
                  <a:txBody>
                    <a:bodyPr/>
                    <a:lstStyle/>
                    <a:p>
                      <a:pPr marL="0" marR="0" lvl="0" indent="0" algn="l" rtl="0">
                        <a:spcBef>
                          <a:spcPts val="0"/>
                        </a:spcBef>
                        <a:spcAft>
                          <a:spcPts val="0"/>
                        </a:spcAft>
                        <a:buNone/>
                      </a:pPr>
                      <a:r>
                        <a:rPr lang="en-US" sz="1400" dirty="0"/>
                        <a:t>pds-wds-web#19</a:t>
                      </a:r>
                    </a:p>
                  </a:txBody>
                  <a:tcPr marL="91450" marR="91450" marT="45700" marB="45700"/>
                </a:tc>
                <a:tc>
                  <a:txBody>
                    <a:bodyPr/>
                    <a:lstStyle/>
                    <a:p>
                      <a:pPr marL="0" marR="0" lvl="0" indent="0" algn="l" rtl="0">
                        <a:spcBef>
                          <a:spcPts val="0"/>
                        </a:spcBef>
                        <a:spcAft>
                          <a:spcPts val="0"/>
                        </a:spcAft>
                        <a:buNone/>
                      </a:pPr>
                      <a:r>
                        <a:rPr lang="en-US" sz="1400" dirty="0"/>
                        <a:t>Update NAIF in App Bar</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4289137492"/>
                  </a:ext>
                </a:extLst>
              </a:tr>
            </a:tbl>
          </a:graphicData>
        </a:graphic>
      </p:graphicFrame>
      <p:sp>
        <p:nvSpPr>
          <p:cNvPr id="162" name="Google Shape;162;p18"/>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19</a:t>
            </a:fld>
            <a:endParaRPr sz="14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5"/>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Agenda</a:t>
            </a:r>
            <a:endParaRPr/>
          </a:p>
        </p:txBody>
      </p:sp>
      <p:sp>
        <p:nvSpPr>
          <p:cNvPr id="46" name="Google Shape;46;p5"/>
          <p:cNvSpPr txBox="1">
            <a:spLocks noGrp="1"/>
          </p:cNvSpPr>
          <p:nvPr>
            <p:ph type="body" idx="1"/>
          </p:nvPr>
        </p:nvSpPr>
        <p:spPr>
          <a:xfrm>
            <a:off x="468745" y="1250300"/>
            <a:ext cx="3886200" cy="5029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Review Board</a:t>
            </a:r>
            <a:endParaRPr/>
          </a:p>
          <a:p>
            <a:pPr marL="342900" lvl="0" indent="-342900" algn="l" rtl="0">
              <a:spcBef>
                <a:spcPts val="440"/>
              </a:spcBef>
              <a:spcAft>
                <a:spcPts val="0"/>
              </a:spcAft>
              <a:buClr>
                <a:schemeClr val="dk1"/>
              </a:buClr>
              <a:buSzPts val="2200"/>
              <a:buFont typeface="Arial"/>
              <a:buChar char="•"/>
            </a:pPr>
            <a:r>
              <a:rPr lang="en-US" sz="2200"/>
              <a:t>Software Overview</a:t>
            </a:r>
            <a:endParaRPr/>
          </a:p>
          <a:p>
            <a:pPr marL="342900" lvl="0" indent="-342900" algn="l" rtl="0">
              <a:spcBef>
                <a:spcPts val="440"/>
              </a:spcBef>
              <a:spcAft>
                <a:spcPts val="0"/>
              </a:spcAft>
              <a:buClr>
                <a:schemeClr val="dk1"/>
              </a:buClr>
              <a:buSzPts val="2200"/>
              <a:buFont typeface="Arial"/>
              <a:buChar char="•"/>
            </a:pPr>
            <a:r>
              <a:rPr lang="en-US" sz="2200"/>
              <a:t>Work Product Status</a:t>
            </a:r>
            <a:endParaRPr/>
          </a:p>
          <a:p>
            <a:pPr marL="342900" lvl="0" indent="-342900" algn="l" rtl="0">
              <a:spcBef>
                <a:spcPts val="440"/>
              </a:spcBef>
              <a:spcAft>
                <a:spcPts val="0"/>
              </a:spcAft>
              <a:buClr>
                <a:schemeClr val="dk1"/>
              </a:buClr>
              <a:buSzPts val="2200"/>
              <a:buFont typeface="Arial"/>
              <a:buChar char="•"/>
            </a:pPr>
            <a:r>
              <a:rPr lang="en-US" sz="2200"/>
              <a:t>Requirements</a:t>
            </a:r>
            <a:endParaRPr/>
          </a:p>
          <a:p>
            <a:pPr marL="342900" lvl="0" indent="-342900" algn="l" rtl="0">
              <a:spcBef>
                <a:spcPts val="440"/>
              </a:spcBef>
              <a:spcAft>
                <a:spcPts val="0"/>
              </a:spcAft>
              <a:buClr>
                <a:schemeClr val="dk1"/>
              </a:buClr>
              <a:buSzPts val="2200"/>
              <a:buFont typeface="Arial"/>
              <a:buChar char="•"/>
            </a:pPr>
            <a:r>
              <a:rPr lang="en-US" sz="2200"/>
              <a:t>Improvements</a:t>
            </a:r>
            <a:endParaRPr/>
          </a:p>
          <a:p>
            <a:pPr marL="342900" lvl="0" indent="-342900" algn="l" rtl="0">
              <a:spcBef>
                <a:spcPts val="440"/>
              </a:spcBef>
              <a:spcAft>
                <a:spcPts val="0"/>
              </a:spcAft>
              <a:buClr>
                <a:schemeClr val="dk1"/>
              </a:buClr>
              <a:buSzPts val="2200"/>
              <a:buFont typeface="Arial"/>
              <a:buChar char="•"/>
            </a:pPr>
            <a:r>
              <a:rPr lang="en-US" sz="2200"/>
              <a:t>Defect Corrections</a:t>
            </a:r>
            <a:endParaRPr/>
          </a:p>
          <a:p>
            <a:pPr marL="342900" lvl="0" indent="-342900" algn="l" rtl="0">
              <a:spcBef>
                <a:spcPts val="440"/>
              </a:spcBef>
              <a:spcAft>
                <a:spcPts val="0"/>
              </a:spcAft>
              <a:buClr>
                <a:schemeClr val="dk1"/>
              </a:buClr>
              <a:buSzPts val="2200"/>
              <a:buFont typeface="Arial"/>
              <a:buChar char="•"/>
            </a:pPr>
            <a:r>
              <a:rPr lang="en-US" sz="2200"/>
              <a:t>Test Status Summary</a:t>
            </a:r>
            <a:endParaRPr/>
          </a:p>
          <a:p>
            <a:pPr marL="342900" lvl="0" indent="-342900" algn="l" rtl="0">
              <a:spcBef>
                <a:spcPts val="440"/>
              </a:spcBef>
              <a:spcAft>
                <a:spcPts val="0"/>
              </a:spcAft>
              <a:buClr>
                <a:schemeClr val="dk1"/>
              </a:buClr>
              <a:buSzPts val="2200"/>
              <a:buFont typeface="Arial"/>
              <a:buChar char="•"/>
            </a:pPr>
            <a:r>
              <a:rPr lang="en-US" sz="2200"/>
              <a:t>Test Case Explanation(s)</a:t>
            </a:r>
            <a:endParaRPr/>
          </a:p>
          <a:p>
            <a:pPr marL="342900" lvl="0" indent="-342900" algn="l" rtl="0">
              <a:spcBef>
                <a:spcPts val="440"/>
              </a:spcBef>
              <a:spcAft>
                <a:spcPts val="0"/>
              </a:spcAft>
              <a:buClr>
                <a:schemeClr val="dk1"/>
              </a:buClr>
              <a:buSzPts val="2200"/>
              <a:buFont typeface="Arial"/>
              <a:buChar char="•"/>
            </a:pPr>
            <a:r>
              <a:rPr lang="en-US" sz="2200"/>
              <a:t>Unverified Requirements</a:t>
            </a:r>
            <a:endParaRPr/>
          </a:p>
          <a:p>
            <a:pPr marL="342900" lvl="0" indent="-342900" algn="l" rtl="0">
              <a:spcBef>
                <a:spcPts val="440"/>
              </a:spcBef>
              <a:spcAft>
                <a:spcPts val="0"/>
              </a:spcAft>
              <a:buClr>
                <a:schemeClr val="dk1"/>
              </a:buClr>
              <a:buSzPts val="2200"/>
              <a:buFont typeface="Arial"/>
              <a:buChar char="•"/>
            </a:pPr>
            <a:r>
              <a:rPr lang="en-US" sz="2200"/>
              <a:t>Unverified Improvements</a:t>
            </a:r>
            <a:endParaRPr/>
          </a:p>
          <a:p>
            <a:pPr marL="342900" lvl="0" indent="-342900" algn="l" rtl="0">
              <a:spcBef>
                <a:spcPts val="440"/>
              </a:spcBef>
              <a:spcAft>
                <a:spcPts val="0"/>
              </a:spcAft>
              <a:buClr>
                <a:schemeClr val="dk1"/>
              </a:buClr>
              <a:buSzPts val="2200"/>
              <a:buFont typeface="Arial"/>
              <a:buChar char="•"/>
            </a:pPr>
            <a:r>
              <a:rPr lang="en-US" sz="2200"/>
              <a:t>Unverified Defect Corrections</a:t>
            </a:r>
            <a:endParaRPr/>
          </a:p>
        </p:txBody>
      </p:sp>
      <p:sp>
        <p:nvSpPr>
          <p:cNvPr id="48" name="Google Shape;48;p5"/>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2</a:t>
            </a:fld>
            <a:endParaRPr sz="1400" b="0" i="0" u="none" strike="noStrike" cap="none">
              <a:solidFill>
                <a:schemeClr val="dk1"/>
              </a:solidFill>
              <a:latin typeface="Arial"/>
              <a:ea typeface="Arial"/>
              <a:cs typeface="Arial"/>
              <a:sym typeface="Arial"/>
            </a:endParaRPr>
          </a:p>
        </p:txBody>
      </p:sp>
      <p:sp>
        <p:nvSpPr>
          <p:cNvPr id="49" name="Google Shape;49;p5"/>
          <p:cNvSpPr txBox="1"/>
          <p:nvPr/>
        </p:nvSpPr>
        <p:spPr>
          <a:xfrm>
            <a:off x="4762500" y="1250300"/>
            <a:ext cx="3886200" cy="50292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Software Status</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Open Defect Summary</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Open CRIT 1 &amp; 2 Defects</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Action Item Status</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Deviation Summary</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Deviations</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Waivers &amp; Liens</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ECRs</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Other</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Backup</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Test Objectives</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Test Environment</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Key Test Cases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9"/>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Software Status</a:t>
            </a:r>
            <a:endParaRPr/>
          </a:p>
        </p:txBody>
      </p:sp>
      <p:sp>
        <p:nvSpPr>
          <p:cNvPr id="169" name="Google Shape;169;p19"/>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20</a:t>
            </a:fld>
            <a:endParaRPr sz="1400">
              <a:solidFill>
                <a:schemeClr val="dk1"/>
              </a:solidFill>
              <a:latin typeface="Arial"/>
              <a:ea typeface="Arial"/>
              <a:cs typeface="Arial"/>
              <a:sym typeface="Arial"/>
            </a:endParaRPr>
          </a:p>
        </p:txBody>
      </p:sp>
      <p:sp>
        <p:nvSpPr>
          <p:cNvPr id="170" name="Google Shape;170;p19"/>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Char char="•"/>
            </a:pPr>
            <a:r>
              <a:rPr lang="en-US" dirty="0"/>
              <a:t>SLOC and Code Coverage not currently generated by PDS CI/CD</a:t>
            </a:r>
            <a:endParaRPr dirty="0"/>
          </a:p>
          <a:p>
            <a:pPr marL="342900" lvl="0" indent="-342900" algn="l" rtl="0">
              <a:spcBef>
                <a:spcPts val="640"/>
              </a:spcBef>
              <a:spcAft>
                <a:spcPts val="0"/>
              </a:spcAft>
              <a:buClr>
                <a:schemeClr val="dk1"/>
              </a:buClr>
              <a:buSzPts val="3200"/>
              <a:buFont typeface="Arial"/>
              <a:buChar char="•"/>
            </a:pPr>
            <a:r>
              <a:rPr lang="en-US" dirty="0"/>
              <a:t>Tentatively planned for FY22</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EE8DBA-49FB-3549-892D-F4DEB39D5C7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6" name="Title 1">
            <a:extLst>
              <a:ext uri="{FF2B5EF4-FFF2-40B4-BE49-F238E27FC236}">
                <a16:creationId xmlns:a16="http://schemas.microsoft.com/office/drawing/2014/main" id="{1FA67728-BD05-C340-B746-5151C4273815}"/>
              </a:ext>
            </a:extLst>
          </p:cNvPr>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a:solidFill>
                  <a:schemeClr val="tx1"/>
                </a:solidFill>
                <a:latin typeface="Arial" charset="0"/>
                <a:ea typeface="MS PGothic" charset="0"/>
              </a:rPr>
              <a:t>Defect Summary</a:t>
            </a:r>
          </a:p>
        </p:txBody>
      </p:sp>
      <p:sp>
        <p:nvSpPr>
          <p:cNvPr id="9" name="TextBox 8">
            <a:extLst>
              <a:ext uri="{FF2B5EF4-FFF2-40B4-BE49-F238E27FC236}">
                <a16:creationId xmlns:a16="http://schemas.microsoft.com/office/drawing/2014/main" id="{614C485E-B54D-BD47-867B-25F90DD742F6}"/>
              </a:ext>
            </a:extLst>
          </p:cNvPr>
          <p:cNvSpPr txBox="1"/>
          <p:nvPr/>
        </p:nvSpPr>
        <p:spPr>
          <a:xfrm>
            <a:off x="1513997" y="5065639"/>
            <a:ext cx="5498621" cy="307777"/>
          </a:xfrm>
          <a:prstGeom prst="rect">
            <a:avLst/>
          </a:prstGeom>
          <a:noFill/>
        </p:spPr>
        <p:txBody>
          <a:bodyPr wrap="none" rtlCol="0">
            <a:spAutoFit/>
          </a:bodyPr>
          <a:lstStyle/>
          <a:p>
            <a:r>
              <a:rPr lang="en-US" i="1" dirty="0">
                <a:solidFill>
                  <a:srgbClr val="FF0000"/>
                </a:solidFill>
              </a:rPr>
              <a:t>(from 2020-10-26T00:00:00+00:00 to 2021-04-19T00:00:00+00:00)</a:t>
            </a:r>
          </a:p>
        </p:txBody>
      </p:sp>
      <p:sp>
        <p:nvSpPr>
          <p:cNvPr id="8" name="TextBox 7">
            <a:extLst>
              <a:ext uri="{FF2B5EF4-FFF2-40B4-BE49-F238E27FC236}">
                <a16:creationId xmlns:a16="http://schemas.microsoft.com/office/drawing/2014/main" id="{E5E0B5F9-55C3-1141-9152-BA007670EC73}"/>
              </a:ext>
            </a:extLst>
          </p:cNvPr>
          <p:cNvSpPr txBox="1"/>
          <p:nvPr/>
        </p:nvSpPr>
        <p:spPr>
          <a:xfrm>
            <a:off x="1071683" y="5713841"/>
            <a:ext cx="6715300" cy="307777"/>
          </a:xfrm>
          <a:prstGeom prst="rect">
            <a:avLst/>
          </a:prstGeom>
          <a:noFill/>
        </p:spPr>
        <p:txBody>
          <a:bodyPr wrap="none" rtlCol="0">
            <a:spAutoFit/>
          </a:bodyPr>
          <a:lstStyle/>
          <a:p>
            <a:r>
              <a:rPr lang="en-US" i="1" dirty="0">
                <a:solidFill>
                  <a:schemeClr val="tx1"/>
                </a:solidFill>
              </a:rPr>
              <a:t>Note: Software to calculate defect count is still in work. </a:t>
            </a:r>
            <a:r>
              <a:rPr lang="en-US" i="1" dirty="0" err="1">
                <a:solidFill>
                  <a:schemeClr val="tx1"/>
                </a:solidFill>
              </a:rPr>
              <a:t>Readibility</a:t>
            </a:r>
            <a:r>
              <a:rPr lang="en-US" i="1" dirty="0">
                <a:solidFill>
                  <a:schemeClr val="tx1"/>
                </a:solidFill>
              </a:rPr>
              <a:t> will be improved.</a:t>
            </a:r>
          </a:p>
        </p:txBody>
      </p:sp>
      <p:graphicFrame>
        <p:nvGraphicFramePr>
          <p:cNvPr id="10" name="Content Placeholder 1">
            <a:extLst>
              <a:ext uri="{FF2B5EF4-FFF2-40B4-BE49-F238E27FC236}">
                <a16:creationId xmlns:a16="http://schemas.microsoft.com/office/drawing/2014/main" id="{F9E16D41-1DE1-F446-A139-A73E00F94B98}"/>
              </a:ext>
            </a:extLst>
          </p:cNvPr>
          <p:cNvGraphicFramePr>
            <a:graphicFrameLocks/>
          </p:cNvGraphicFramePr>
          <p:nvPr>
            <p:extLst>
              <p:ext uri="{D42A27DB-BD31-4B8C-83A1-F6EECF244321}">
                <p14:modId xmlns:p14="http://schemas.microsoft.com/office/powerpoint/2010/main" val="4036435104"/>
              </p:ext>
            </p:extLst>
          </p:nvPr>
        </p:nvGraphicFramePr>
        <p:xfrm>
          <a:off x="377190" y="1273707"/>
          <a:ext cx="8229600" cy="3044018"/>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4142849798"/>
                    </a:ext>
                  </a:extLst>
                </a:gridCol>
                <a:gridCol w="2057400">
                  <a:extLst>
                    <a:ext uri="{9D8B030D-6E8A-4147-A177-3AD203B41FA5}">
                      <a16:colId xmlns:a16="http://schemas.microsoft.com/office/drawing/2014/main" val="1903342091"/>
                    </a:ext>
                  </a:extLst>
                </a:gridCol>
                <a:gridCol w="2057400">
                  <a:extLst>
                    <a:ext uri="{9D8B030D-6E8A-4147-A177-3AD203B41FA5}">
                      <a16:colId xmlns:a16="http://schemas.microsoft.com/office/drawing/2014/main" val="1231728644"/>
                    </a:ext>
                  </a:extLst>
                </a:gridCol>
              </a:tblGrid>
              <a:tr h="370840">
                <a:tc>
                  <a:txBody>
                    <a:bodyPr/>
                    <a:lstStyle/>
                    <a:p>
                      <a:r>
                        <a:rPr lang="en-US" dirty="0"/>
                        <a:t>Metric</a:t>
                      </a:r>
                    </a:p>
                  </a:txBody>
                  <a:tcPr/>
                </a:tc>
                <a:tc>
                  <a:txBody>
                    <a:bodyPr/>
                    <a:lstStyle/>
                    <a:p>
                      <a:r>
                        <a:rPr lang="en-US" dirty="0"/>
                        <a:t>Prior DDR</a:t>
                      </a:r>
                    </a:p>
                  </a:txBody>
                  <a:tcPr/>
                </a:tc>
                <a:tc>
                  <a:txBody>
                    <a:bodyPr/>
                    <a:lstStyle/>
                    <a:p>
                      <a:r>
                        <a:rPr lang="en-US" dirty="0"/>
                        <a:t>This DDR</a:t>
                      </a:r>
                    </a:p>
                  </a:txBody>
                  <a:tcPr/>
                </a:tc>
                <a:extLst>
                  <a:ext uri="{0D108BD9-81ED-4DB2-BD59-A6C34878D82A}">
                    <a16:rowId xmlns:a16="http://schemas.microsoft.com/office/drawing/2014/main" val="2204073927"/>
                  </a:ext>
                </a:extLst>
              </a:tr>
              <a:tr h="370840">
                <a:tc>
                  <a:txBody>
                    <a:bodyPr/>
                    <a:lstStyle/>
                    <a:p>
                      <a:r>
                        <a:rPr lang="en-US" dirty="0"/>
                        <a:t>Defects Opened in Cycle </a:t>
                      </a:r>
                      <a:r>
                        <a:rPr lang="en-US" i="1" dirty="0"/>
                        <a:t>(all severity levels)</a:t>
                      </a:r>
                    </a:p>
                  </a:txBody>
                  <a:tcPr/>
                </a:tc>
                <a:tc>
                  <a:txBody>
                    <a:bodyPr/>
                    <a:lstStyle/>
                    <a:p>
                      <a:r>
                        <a:rPr lang="en-US" dirty="0">
                          <a:solidFill>
                            <a:srgbClr val="0070C0"/>
                          </a:solidFill>
                        </a:rPr>
                        <a:t>11</a:t>
                      </a:r>
                    </a:p>
                  </a:txBody>
                  <a:tcPr/>
                </a:tc>
                <a:tc>
                  <a:txBody>
                    <a:bodyPr/>
                    <a:lstStyle/>
                    <a:p>
                      <a:r>
                        <a:rPr lang="en-US" dirty="0">
                          <a:solidFill>
                            <a:srgbClr val="0070C0"/>
                          </a:solidFill>
                        </a:rPr>
                        <a:t>42</a:t>
                      </a:r>
                    </a:p>
                  </a:txBody>
                  <a:tcPr/>
                </a:tc>
                <a:extLst>
                  <a:ext uri="{0D108BD9-81ED-4DB2-BD59-A6C34878D82A}">
                    <a16:rowId xmlns:a16="http://schemas.microsoft.com/office/drawing/2014/main" val="73071736"/>
                  </a:ext>
                </a:extLst>
              </a:tr>
              <a:tr h="370840">
                <a:tc>
                  <a:txBody>
                    <a:bodyPr/>
                    <a:lstStyle/>
                    <a:p>
                      <a:r>
                        <a:rPr lang="en-US" dirty="0"/>
                        <a:t>Defects Closed in Cycle </a:t>
                      </a:r>
                      <a:r>
                        <a:rPr lang="en-US" i="1" dirty="0"/>
                        <a:t>(all severity levels)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59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82</a:t>
                      </a:r>
                    </a:p>
                  </a:txBody>
                  <a:tcPr/>
                </a:tc>
                <a:extLst>
                  <a:ext uri="{0D108BD9-81ED-4DB2-BD59-A6C34878D82A}">
                    <a16:rowId xmlns:a16="http://schemas.microsoft.com/office/drawing/2014/main" val="2605866685"/>
                  </a:ext>
                </a:extLst>
              </a:tr>
              <a:tr h="370840">
                <a:tc>
                  <a:txBody>
                    <a:bodyPr/>
                    <a:lstStyle/>
                    <a:p>
                      <a:r>
                        <a:rPr lang="en-US" dirty="0"/>
                        <a:t>Severity Low Defects </a:t>
                      </a:r>
                      <a:r>
                        <a:rPr lang="en-US" i="1" dirty="0"/>
                        <a:t>(open &amp; closed)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37</a:t>
                      </a:r>
                    </a:p>
                  </a:txBody>
                  <a:tcPr/>
                </a:tc>
                <a:extLst>
                  <a:ext uri="{0D108BD9-81ED-4DB2-BD59-A6C34878D82A}">
                    <a16:rowId xmlns:a16="http://schemas.microsoft.com/office/drawing/2014/main" val="2032306062"/>
                  </a:ext>
                </a:extLst>
              </a:tr>
              <a:tr h="370840">
                <a:tc>
                  <a:txBody>
                    <a:bodyPr/>
                    <a:lstStyle/>
                    <a:p>
                      <a:r>
                        <a:rPr lang="en-US" dirty="0"/>
                        <a:t>Severity Medium Defects  </a:t>
                      </a:r>
                      <a:r>
                        <a:rPr lang="en-US" i="1" dirty="0"/>
                        <a:t>(open &amp; closed)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26</a:t>
                      </a:r>
                    </a:p>
                  </a:txBody>
                  <a:tcPr/>
                </a:tc>
                <a:extLst>
                  <a:ext uri="{0D108BD9-81ED-4DB2-BD59-A6C34878D82A}">
                    <a16:rowId xmlns:a16="http://schemas.microsoft.com/office/drawing/2014/main" val="871745583"/>
                  </a:ext>
                </a:extLst>
              </a:tr>
              <a:tr h="370840">
                <a:tc>
                  <a:txBody>
                    <a:bodyPr/>
                    <a:lstStyle/>
                    <a:p>
                      <a:r>
                        <a:rPr lang="en-US" dirty="0"/>
                        <a:t>Severity High Defects  </a:t>
                      </a:r>
                      <a:r>
                        <a:rPr lang="en-US" i="1" dirty="0"/>
                        <a:t>(open &amp; closed)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15</a:t>
                      </a:r>
                    </a:p>
                  </a:txBody>
                  <a:tcPr/>
                </a:tc>
                <a:extLst>
                  <a:ext uri="{0D108BD9-81ED-4DB2-BD59-A6C34878D82A}">
                    <a16:rowId xmlns:a16="http://schemas.microsoft.com/office/drawing/2014/main" val="4073887485"/>
                  </a:ext>
                </a:extLst>
              </a:tr>
              <a:tr h="448138">
                <a:tc>
                  <a:txBody>
                    <a:bodyPr/>
                    <a:lstStyle/>
                    <a:p>
                      <a:r>
                        <a:rPr lang="en-US" dirty="0"/>
                        <a:t>Severity Critical Defects  </a:t>
                      </a:r>
                      <a:r>
                        <a:rPr lang="en-US" i="1" dirty="0"/>
                        <a:t>(open &amp; closed)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1</a:t>
                      </a:r>
                    </a:p>
                  </a:txBody>
                  <a:tcPr/>
                </a:tc>
                <a:extLst>
                  <a:ext uri="{0D108BD9-81ED-4DB2-BD59-A6C34878D82A}">
                    <a16:rowId xmlns:a16="http://schemas.microsoft.com/office/drawing/2014/main" val="1689196026"/>
                  </a:ext>
                </a:extLst>
              </a:tr>
              <a:tr h="370840">
                <a:tc>
                  <a:txBody>
                    <a:bodyPr/>
                    <a:lstStyle/>
                    <a:p>
                      <a:r>
                        <a:rPr lang="en-US" dirty="0"/>
                        <a:t>Severity Unassigned Defects  </a:t>
                      </a:r>
                      <a:r>
                        <a:rPr lang="en-US" i="1" dirty="0"/>
                        <a:t>(open &amp; closed)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36</a:t>
                      </a:r>
                    </a:p>
                  </a:txBody>
                  <a:tcPr/>
                </a:tc>
                <a:extLst>
                  <a:ext uri="{0D108BD9-81ED-4DB2-BD59-A6C34878D82A}">
                    <a16:rowId xmlns:a16="http://schemas.microsoft.com/office/drawing/2014/main" val="3691844118"/>
                  </a:ext>
                </a:extLst>
              </a:tr>
            </a:tbl>
          </a:graphicData>
        </a:graphic>
      </p:graphicFrame>
    </p:spTree>
    <p:extLst>
      <p:ext uri="{BB962C8B-B14F-4D97-AF65-F5344CB8AC3E}">
        <p14:creationId xmlns:p14="http://schemas.microsoft.com/office/powerpoint/2010/main" val="3071922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2000" dirty="0"/>
              <a:t>Open critical and high severity defects</a:t>
            </a:r>
            <a:endParaRPr sz="2400" dirty="0"/>
          </a:p>
        </p:txBody>
      </p:sp>
      <p:sp>
        <p:nvSpPr>
          <p:cNvPr id="186" name="Google Shape;186;p21"/>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22</a:t>
            </a:fld>
            <a:endParaRPr/>
          </a:p>
        </p:txBody>
      </p:sp>
      <p:graphicFrame>
        <p:nvGraphicFramePr>
          <p:cNvPr id="3" name="Table 3">
            <a:extLst>
              <a:ext uri="{FF2B5EF4-FFF2-40B4-BE49-F238E27FC236}">
                <a16:creationId xmlns:a16="http://schemas.microsoft.com/office/drawing/2014/main" id="{630E9A9C-C2A4-D34F-9D8B-8D4C14F3A8A3}"/>
              </a:ext>
            </a:extLst>
          </p:cNvPr>
          <p:cNvGraphicFramePr>
            <a:graphicFrameLocks noGrp="1"/>
          </p:cNvGraphicFramePr>
          <p:nvPr>
            <p:extLst>
              <p:ext uri="{D42A27DB-BD31-4B8C-83A1-F6EECF244321}">
                <p14:modId xmlns:p14="http://schemas.microsoft.com/office/powerpoint/2010/main" val="1228352300"/>
              </p:ext>
            </p:extLst>
          </p:nvPr>
        </p:nvGraphicFramePr>
        <p:xfrm>
          <a:off x="0" y="1762760"/>
          <a:ext cx="9052560" cy="1084253"/>
        </p:xfrm>
        <a:graphic>
          <a:graphicData uri="http://schemas.openxmlformats.org/drawingml/2006/table">
            <a:tbl>
              <a:tblPr firstRow="1" bandRow="1">
                <a:tableStyleId>{85ABDF49-A648-4C8D-BCF8-8BDEC9073425}</a:tableStyleId>
              </a:tblPr>
              <a:tblGrid>
                <a:gridCol w="3874770">
                  <a:extLst>
                    <a:ext uri="{9D8B030D-6E8A-4147-A177-3AD203B41FA5}">
                      <a16:colId xmlns:a16="http://schemas.microsoft.com/office/drawing/2014/main" val="337423053"/>
                    </a:ext>
                  </a:extLst>
                </a:gridCol>
                <a:gridCol w="2160270">
                  <a:extLst>
                    <a:ext uri="{9D8B030D-6E8A-4147-A177-3AD203B41FA5}">
                      <a16:colId xmlns:a16="http://schemas.microsoft.com/office/drawing/2014/main" val="3187739151"/>
                    </a:ext>
                  </a:extLst>
                </a:gridCol>
                <a:gridCol w="3017520">
                  <a:extLst>
                    <a:ext uri="{9D8B030D-6E8A-4147-A177-3AD203B41FA5}">
                      <a16:colId xmlns:a16="http://schemas.microsoft.com/office/drawing/2014/main" val="753394840"/>
                    </a:ext>
                  </a:extLst>
                </a:gridCol>
              </a:tblGrid>
              <a:tr h="443230">
                <a:tc>
                  <a:txBody>
                    <a:bodyPr/>
                    <a:lstStyle/>
                    <a:p>
                      <a:pPr algn="ctr"/>
                      <a:r>
                        <a:rPr lang="en-US" dirty="0">
                          <a:solidFill>
                            <a:schemeClr val="bg1"/>
                          </a:solidFill>
                        </a:rPr>
                        <a:t>Issue</a:t>
                      </a:r>
                    </a:p>
                  </a:txBody>
                  <a:tcPr anchor="ctr"/>
                </a:tc>
                <a:tc>
                  <a:txBody>
                    <a:bodyPr/>
                    <a:lstStyle/>
                    <a:p>
                      <a:pPr algn="ctr"/>
                      <a:r>
                        <a:rPr lang="en-US" dirty="0">
                          <a:solidFill>
                            <a:schemeClr val="bg1"/>
                          </a:solidFill>
                        </a:rPr>
                        <a:t>Criticality</a:t>
                      </a:r>
                    </a:p>
                  </a:txBody>
                  <a:tcPr anchor="ctr"/>
                </a:tc>
                <a:tc>
                  <a:txBody>
                    <a:bodyPr/>
                    <a:lstStyle/>
                    <a:p>
                      <a:pPr algn="ctr"/>
                      <a:r>
                        <a:rPr lang="en-US" dirty="0">
                          <a:solidFill>
                            <a:schemeClr val="bg1"/>
                          </a:solidFill>
                        </a:rPr>
                        <a:t>Workaround</a:t>
                      </a:r>
                    </a:p>
                  </a:txBody>
                  <a:tcPr anchor="ctr"/>
                </a:tc>
                <a:extLst>
                  <a:ext uri="{0D108BD9-81ED-4DB2-BD59-A6C34878D82A}">
                    <a16:rowId xmlns:a16="http://schemas.microsoft.com/office/drawing/2014/main" val="2819267163"/>
                  </a:ext>
                </a:extLst>
              </a:tr>
              <a:tr h="641023">
                <a:tc>
                  <a:txBody>
                    <a:bodyPr/>
                    <a:lstStyle/>
                    <a:p>
                      <a:r>
                        <a:rPr lang="en-US" dirty="0"/>
                        <a:t>None</a:t>
                      </a:r>
                    </a:p>
                  </a:txBody>
                  <a:tcPr/>
                </a:tc>
                <a:tc>
                  <a:txBody>
                    <a:bodyPr/>
                    <a:lstStyle/>
                    <a:p>
                      <a:pPr algn="ctr"/>
                      <a:endParaRPr lang="en-US" dirty="0"/>
                    </a:p>
                  </a:txBody>
                  <a:tcPr/>
                </a:tc>
                <a:tc>
                  <a:txBody>
                    <a:bodyPr/>
                    <a:lstStyle/>
                    <a:p>
                      <a:endParaRPr lang="en-US" dirty="0"/>
                    </a:p>
                  </a:txBody>
                  <a:tcPr/>
                </a:tc>
                <a:extLst>
                  <a:ext uri="{0D108BD9-81ED-4DB2-BD59-A6C34878D82A}">
                    <a16:rowId xmlns:a16="http://schemas.microsoft.com/office/drawing/2014/main" val="3320908697"/>
                  </a:ext>
                </a:extLst>
              </a:tr>
            </a:tbl>
          </a:graphicData>
        </a:graphic>
      </p:graphicFrame>
      <p:sp>
        <p:nvSpPr>
          <p:cNvPr id="2" name="TextBox 1">
            <a:extLst>
              <a:ext uri="{FF2B5EF4-FFF2-40B4-BE49-F238E27FC236}">
                <a16:creationId xmlns:a16="http://schemas.microsoft.com/office/drawing/2014/main" id="{1BACC11D-7B36-2643-9C69-A2D1971907AB}"/>
              </a:ext>
            </a:extLst>
          </p:cNvPr>
          <p:cNvSpPr txBox="1"/>
          <p:nvPr/>
        </p:nvSpPr>
        <p:spPr>
          <a:xfrm>
            <a:off x="1851660" y="1348740"/>
            <a:ext cx="5049780" cy="307777"/>
          </a:xfrm>
          <a:prstGeom prst="rect">
            <a:avLst/>
          </a:prstGeom>
          <a:noFill/>
        </p:spPr>
        <p:txBody>
          <a:bodyPr wrap="none" rtlCol="0">
            <a:spAutoFit/>
          </a:bodyPr>
          <a:lstStyle/>
          <a:p>
            <a:r>
              <a:rPr lang="en-US" dirty="0"/>
              <a:t>No issues of critical or high severity are left open for this build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2"/>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Action Item Status</a:t>
            </a:r>
            <a:endParaRPr/>
          </a:p>
        </p:txBody>
      </p:sp>
      <p:sp>
        <p:nvSpPr>
          <p:cNvPr id="192" name="Google Shape;192;p22"/>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latin typeface="Arial"/>
                <a:ea typeface="Arial"/>
                <a:cs typeface="Arial"/>
                <a:sym typeface="Arial"/>
              </a:rPr>
              <a:t>No formal Request for Actions from TRR</a:t>
            </a:r>
            <a:endParaRPr sz="2000"/>
          </a:p>
        </p:txBody>
      </p:sp>
      <p:sp>
        <p:nvSpPr>
          <p:cNvPr id="194" name="Google Shape;194;p22"/>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23</a:t>
            </a:fld>
            <a:endParaRPr sz="1400">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9DFD-8D13-5D44-9752-607118D46A6D}"/>
              </a:ext>
            </a:extLst>
          </p:cNvPr>
          <p:cNvSpPr>
            <a:spLocks noGrp="1"/>
          </p:cNvSpPr>
          <p:nvPr>
            <p:ph type="title"/>
          </p:nvPr>
        </p:nvSpPr>
        <p:spPr/>
        <p:txBody>
          <a:bodyPr/>
          <a:lstStyle/>
          <a:p>
            <a:r>
              <a:rPr lang="en-US" dirty="0"/>
              <a:t>Deviations</a:t>
            </a:r>
          </a:p>
        </p:txBody>
      </p:sp>
      <p:sp>
        <p:nvSpPr>
          <p:cNvPr id="3" name="Text Placeholder 2">
            <a:extLst>
              <a:ext uri="{FF2B5EF4-FFF2-40B4-BE49-F238E27FC236}">
                <a16:creationId xmlns:a16="http://schemas.microsoft.com/office/drawing/2014/main" id="{3638B18A-1D4E-B046-BFCA-A61409AD0A8D}"/>
              </a:ext>
            </a:extLst>
          </p:cNvPr>
          <p:cNvSpPr>
            <a:spLocks noGrp="1"/>
          </p:cNvSpPr>
          <p:nvPr>
            <p:ph type="body" idx="1"/>
          </p:nvPr>
        </p:nvSpPr>
        <p:spPr/>
        <p:txBody>
          <a:bodyPr/>
          <a:lstStyle/>
          <a:p>
            <a:pPr marL="0" indent="0">
              <a:buNone/>
            </a:pPr>
            <a:r>
              <a:rPr lang="en-US" sz="2000" i="1" dirty="0"/>
              <a:t>“CCB” process defined with PDS Software Working Group</a:t>
            </a:r>
          </a:p>
          <a:p>
            <a:pPr lvl="1"/>
            <a:r>
              <a:rPr lang="en-US" sz="1600" i="1" dirty="0"/>
              <a:t>Build 11.1 Deviations: </a:t>
            </a:r>
            <a:r>
              <a:rPr lang="en-US" sz="1600" i="1" dirty="0">
                <a:hlinkClick r:id="rId2"/>
              </a:rPr>
              <a:t>https://github.com/NASA-PDS/pds-swg/issues?q=label%3AB11.1+label%3Achange-request</a:t>
            </a:r>
            <a:endParaRPr lang="en-US" sz="1600" i="1" dirty="0"/>
          </a:p>
          <a:p>
            <a:pPr marL="457200" lvl="1" indent="0">
              <a:buNone/>
            </a:pPr>
            <a:endParaRPr lang="en-US" sz="1600" dirty="0"/>
          </a:p>
          <a:p>
            <a:pPr marL="0" indent="0">
              <a:buNone/>
            </a:pPr>
            <a:r>
              <a:rPr lang="en-US" sz="2000" b="1" dirty="0"/>
              <a:t>Deviations and rationale:</a:t>
            </a:r>
          </a:p>
          <a:p>
            <a:pPr marL="285750" indent="-285750"/>
            <a:r>
              <a:rPr lang="en-US" sz="1800" b="1" dirty="0"/>
              <a:t>UX tasks: </a:t>
            </a:r>
            <a:r>
              <a:rPr lang="en-US" sz="1800" dirty="0"/>
              <a:t>Deferring these tasks to B12.0 in order to develop a comprehensive, detailed plan, milestones, and activities for a PDS Web Modernization Team</a:t>
            </a:r>
          </a:p>
          <a:p>
            <a:pPr marL="285750" indent="-285750"/>
            <a:r>
              <a:rPr lang="en-US" sz="1800" b="1" dirty="0"/>
              <a:t>PDS API: </a:t>
            </a:r>
            <a:r>
              <a:rPr lang="en-US" sz="1800" dirty="0"/>
              <a:t>Inaccurate estimates for time to complete other designs and implementations with PDS API WG.</a:t>
            </a:r>
          </a:p>
          <a:p>
            <a:pPr marL="285750" indent="-285750"/>
            <a:r>
              <a:rPr lang="en-US" sz="1800" b="1" dirty="0"/>
              <a:t>Tracking service: </a:t>
            </a:r>
            <a:r>
              <a:rPr lang="en-US" sz="1800" dirty="0"/>
              <a:t>Tracking Service design and partial implementation was completed in 2018. Misunderstanding during handoff from previous developers that the software design did not include requirements definition, and design did not form to common API standards. Caused significant increase in scope for requirements definition task.</a:t>
            </a:r>
          </a:p>
          <a:p>
            <a:pPr marL="285750" indent="-285750"/>
            <a:r>
              <a:rPr lang="en-US" sz="1800" b="1" dirty="0"/>
              <a:t>additional PDS4 SCRs</a:t>
            </a:r>
            <a:r>
              <a:rPr lang="en-US" sz="1800" dirty="0"/>
              <a:t>: Several additional SCRs passed by the CCB.</a:t>
            </a:r>
          </a:p>
        </p:txBody>
      </p:sp>
      <p:sp>
        <p:nvSpPr>
          <p:cNvPr id="4" name="Slide Number Placeholder 3">
            <a:extLst>
              <a:ext uri="{FF2B5EF4-FFF2-40B4-BE49-F238E27FC236}">
                <a16:creationId xmlns:a16="http://schemas.microsoft.com/office/drawing/2014/main" id="{6FA40BDE-4490-0E40-97BC-8A49DCA1C4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Tree>
    <p:extLst>
      <p:ext uri="{BB962C8B-B14F-4D97-AF65-F5344CB8AC3E}">
        <p14:creationId xmlns:p14="http://schemas.microsoft.com/office/powerpoint/2010/main" val="892445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9DFD-8D13-5D44-9752-607118D46A6D}"/>
              </a:ext>
            </a:extLst>
          </p:cNvPr>
          <p:cNvSpPr>
            <a:spLocks noGrp="1"/>
          </p:cNvSpPr>
          <p:nvPr>
            <p:ph type="title"/>
          </p:nvPr>
        </p:nvSpPr>
        <p:spPr/>
        <p:txBody>
          <a:bodyPr/>
          <a:lstStyle/>
          <a:p>
            <a:r>
              <a:rPr lang="en-US" dirty="0"/>
              <a:t>UX deviation details</a:t>
            </a:r>
          </a:p>
        </p:txBody>
      </p:sp>
      <p:sp>
        <p:nvSpPr>
          <p:cNvPr id="3" name="Text Placeholder 2">
            <a:extLst>
              <a:ext uri="{FF2B5EF4-FFF2-40B4-BE49-F238E27FC236}">
                <a16:creationId xmlns:a16="http://schemas.microsoft.com/office/drawing/2014/main" id="{3638B18A-1D4E-B046-BFCA-A61409AD0A8D}"/>
              </a:ext>
            </a:extLst>
          </p:cNvPr>
          <p:cNvSpPr>
            <a:spLocks noGrp="1"/>
          </p:cNvSpPr>
          <p:nvPr>
            <p:ph type="body" idx="1"/>
          </p:nvPr>
        </p:nvSpPr>
        <p:spPr/>
        <p:txBody>
          <a:bodyPr/>
          <a:lstStyle/>
          <a:p>
            <a:r>
              <a:rPr lang="en-US" sz="2000" b="1" dirty="0"/>
              <a:t>Added to Release Plan:</a:t>
            </a:r>
            <a:endParaRPr lang="en-US" sz="2000" dirty="0"/>
          </a:p>
          <a:p>
            <a:pPr lvl="1"/>
            <a:r>
              <a:rPr lang="en-US" sz="1800" dirty="0">
                <a:hlinkClick r:id="rId2"/>
              </a:rPr>
              <a:t>NASA-PDS/PDS.nasa.gov-UX#70</a:t>
            </a:r>
            <a:r>
              <a:rPr lang="en-US" sz="1800" dirty="0"/>
              <a:t> - Develop detailed plan for new PDS Web Modernization working group activities, milestones, and deliverables</a:t>
            </a:r>
          </a:p>
          <a:p>
            <a:r>
              <a:rPr lang="en-US" sz="2000" b="1" dirty="0"/>
              <a:t>Removed from Release Plan:</a:t>
            </a:r>
            <a:endParaRPr lang="en-US" sz="2000" dirty="0"/>
          </a:p>
          <a:p>
            <a:pPr lvl="1"/>
            <a:r>
              <a:rPr lang="en-US" sz="1800" dirty="0">
                <a:hlinkClick r:id="rId3"/>
              </a:rPr>
              <a:t>NASA-PDS/PDS.nasa.gov-UX#60</a:t>
            </a:r>
            <a:r>
              <a:rPr lang="en-US" sz="1800" dirty="0"/>
              <a:t> - Revise and review user stories with an organized review</a:t>
            </a:r>
          </a:p>
          <a:p>
            <a:pPr lvl="1"/>
            <a:r>
              <a:rPr lang="en-US" sz="1800" dirty="0">
                <a:hlinkClick r:id="rId4"/>
              </a:rPr>
              <a:t>NASA-PDS/PDS.nasa.gov-UX#35</a:t>
            </a:r>
            <a:r>
              <a:rPr lang="en-US" sz="1800" dirty="0"/>
              <a:t> - Content Management System</a:t>
            </a:r>
          </a:p>
          <a:p>
            <a:pPr lvl="1"/>
            <a:r>
              <a:rPr lang="en-US" sz="1800" dirty="0">
                <a:hlinkClick r:id="rId5"/>
              </a:rPr>
              <a:t>NASA-PDS/PDS.nasa.gov-UX#45</a:t>
            </a:r>
            <a:r>
              <a:rPr lang="en-US" sz="1800" dirty="0"/>
              <a:t> - WDS Mobile Considerations</a:t>
            </a:r>
          </a:p>
          <a:p>
            <a:pPr lvl="1"/>
            <a:r>
              <a:rPr lang="en-US" sz="1800" dirty="0">
                <a:hlinkClick r:id="rId6"/>
              </a:rPr>
              <a:t>NASA-PDS/PDS.nasa.gov-UX#41</a:t>
            </a:r>
            <a:r>
              <a:rPr lang="en-US" sz="1800" dirty="0"/>
              <a:t> - Review Feedback Widget Design</a:t>
            </a:r>
          </a:p>
          <a:p>
            <a:pPr lvl="1"/>
            <a:r>
              <a:rPr lang="en-US" sz="1800" dirty="0">
                <a:hlinkClick r:id="rId7"/>
              </a:rPr>
              <a:t>NASA-PDS/PDS.nasa.gov-UX#30</a:t>
            </a:r>
            <a:r>
              <a:rPr lang="en-US" sz="1800" dirty="0"/>
              <a:t> - User Documentation Consolidation</a:t>
            </a:r>
          </a:p>
          <a:p>
            <a:pPr lvl="1"/>
            <a:r>
              <a:rPr lang="en-US" sz="1800" dirty="0">
                <a:hlinkClick r:id="rId8"/>
              </a:rPr>
              <a:t>NASA-PDS/PDS.nasa.gov-UX#55</a:t>
            </a:r>
            <a:r>
              <a:rPr lang="en-US" sz="1800" dirty="0"/>
              <a:t> - Apply PDS WDS to PDS software documentation</a:t>
            </a:r>
          </a:p>
          <a:p>
            <a:endParaRPr lang="en-US" sz="1800" dirty="0"/>
          </a:p>
        </p:txBody>
      </p:sp>
      <p:sp>
        <p:nvSpPr>
          <p:cNvPr id="4" name="Slide Number Placeholder 3">
            <a:extLst>
              <a:ext uri="{FF2B5EF4-FFF2-40B4-BE49-F238E27FC236}">
                <a16:creationId xmlns:a16="http://schemas.microsoft.com/office/drawing/2014/main" id="{6FA40BDE-4490-0E40-97BC-8A49DCA1C4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Tree>
    <p:extLst>
      <p:ext uri="{BB962C8B-B14F-4D97-AF65-F5344CB8AC3E}">
        <p14:creationId xmlns:p14="http://schemas.microsoft.com/office/powerpoint/2010/main" val="616117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4B28-88F3-C643-A11E-547286C4945E}"/>
              </a:ext>
            </a:extLst>
          </p:cNvPr>
          <p:cNvSpPr>
            <a:spLocks noGrp="1"/>
          </p:cNvSpPr>
          <p:nvPr>
            <p:ph type="title"/>
          </p:nvPr>
        </p:nvSpPr>
        <p:spPr/>
        <p:txBody>
          <a:bodyPr/>
          <a:lstStyle/>
          <a:p>
            <a:r>
              <a:rPr lang="en-US" dirty="0"/>
              <a:t>Additional PDS4 SCR</a:t>
            </a:r>
          </a:p>
        </p:txBody>
      </p:sp>
      <p:sp>
        <p:nvSpPr>
          <p:cNvPr id="3" name="Text Placeholder 2">
            <a:extLst>
              <a:ext uri="{FF2B5EF4-FFF2-40B4-BE49-F238E27FC236}">
                <a16:creationId xmlns:a16="http://schemas.microsoft.com/office/drawing/2014/main" id="{2DF94569-3DDA-CC4A-8AB6-45B0642F6A40}"/>
              </a:ext>
            </a:extLst>
          </p:cNvPr>
          <p:cNvSpPr>
            <a:spLocks noGrp="1"/>
          </p:cNvSpPr>
          <p:nvPr>
            <p:ph type="body" idx="1"/>
          </p:nvPr>
        </p:nvSpPr>
        <p:spPr/>
        <p:txBody>
          <a:bodyPr/>
          <a:lstStyle/>
          <a:p>
            <a:r>
              <a:rPr lang="en-US" sz="2000" b="1" dirty="0"/>
              <a:t>Added to Release Plan:</a:t>
            </a:r>
            <a:endParaRPr lang="en-US" sz="2000" dirty="0"/>
          </a:p>
          <a:p>
            <a:pPr lvl="1"/>
            <a:r>
              <a:rPr lang="en-US" sz="1800" dirty="0"/>
              <a:t>PDS4 Information Model / </a:t>
            </a:r>
            <a:r>
              <a:rPr lang="en-US" sz="1800" dirty="0" err="1"/>
              <a:t>LDDTool</a:t>
            </a:r>
            <a:endParaRPr lang="en-US" sz="1800" dirty="0"/>
          </a:p>
          <a:p>
            <a:pPr lvl="2"/>
            <a:r>
              <a:rPr lang="en-US" sz="1800" dirty="0">
                <a:hlinkClick r:id="rId2"/>
              </a:rPr>
              <a:t>CCB-319: Add 'ns' – The abbreviated unit for 'Units_of_Time' (1/10^9 s)</a:t>
            </a:r>
            <a:endParaRPr lang="en-US" sz="1800" dirty="0"/>
          </a:p>
          <a:p>
            <a:pPr lvl="2"/>
            <a:r>
              <a:rPr lang="en-US" sz="1800" dirty="0">
                <a:hlinkClick r:id="rId3"/>
              </a:rPr>
              <a:t>CCB-320 : Add 'W/m**2/sr/nm/(DN/s)' under Units_of_Misc</a:t>
            </a:r>
            <a:endParaRPr lang="en-US" sz="1800" dirty="0"/>
          </a:p>
          <a:p>
            <a:pPr lvl="2"/>
            <a:r>
              <a:rPr lang="en-US" sz="1800" dirty="0">
                <a:hlinkClick r:id="rId4"/>
              </a:rPr>
              <a:t>CCB-311: Value meanings for &lt;rule_type&gt; permissible values should be rewritten</a:t>
            </a:r>
            <a:endParaRPr lang="en-US" sz="1800" dirty="0"/>
          </a:p>
          <a:p>
            <a:pPr lvl="2"/>
            <a:r>
              <a:rPr lang="en-US" sz="1800" dirty="0">
                <a:hlinkClick r:id="rId5"/>
              </a:rPr>
              <a:t>CCB-264: Make the Line Feed (LF) character an allowed record delimiter</a:t>
            </a:r>
            <a:endParaRPr lang="en-US" sz="1800" dirty="0"/>
          </a:p>
          <a:p>
            <a:pPr lvl="2"/>
            <a:r>
              <a:rPr lang="en-US" sz="1800" dirty="0">
                <a:hlinkClick r:id="rId6"/>
              </a:rPr>
              <a:t>CCB-323: Fix schema formation rule for lidvid_reference (Part II)</a:t>
            </a:r>
            <a:endParaRPr lang="en-US" sz="1800" dirty="0"/>
          </a:p>
          <a:p>
            <a:pPr lvl="2"/>
            <a:r>
              <a:rPr lang="en-US" sz="1800" dirty="0">
                <a:hlinkClick r:id="rId7"/>
              </a:rPr>
              <a:t>CCB-304: Cleanup unused Vector classes in IM before 2.0.0.0</a:t>
            </a:r>
            <a:endParaRPr lang="en-US" sz="1800" dirty="0"/>
          </a:p>
          <a:p>
            <a:pPr lvl="1"/>
            <a:r>
              <a:rPr lang="en-US" sz="1800" dirty="0"/>
              <a:t>Validate</a:t>
            </a:r>
          </a:p>
          <a:p>
            <a:pPr lvl="2"/>
            <a:r>
              <a:rPr lang="en-US" sz="1800" dirty="0">
                <a:hlinkClick r:id="rId8"/>
              </a:rPr>
              <a:t>CCB-264: Make the Line Feed (LF) character an allowed record delimiter</a:t>
            </a:r>
            <a:endParaRPr lang="en-US" sz="1800" dirty="0"/>
          </a:p>
          <a:p>
            <a:r>
              <a:rPr lang="en-US" sz="2000" b="1" dirty="0"/>
              <a:t>Removed from Release Plan: </a:t>
            </a:r>
            <a:r>
              <a:rPr lang="en-US" sz="2000" dirty="0"/>
              <a:t>N/A</a:t>
            </a:r>
          </a:p>
          <a:p>
            <a:endParaRPr lang="en-US" sz="2000" dirty="0"/>
          </a:p>
        </p:txBody>
      </p:sp>
      <p:sp>
        <p:nvSpPr>
          <p:cNvPr id="4" name="Slide Number Placeholder 3">
            <a:extLst>
              <a:ext uri="{FF2B5EF4-FFF2-40B4-BE49-F238E27FC236}">
                <a16:creationId xmlns:a16="http://schemas.microsoft.com/office/drawing/2014/main" id="{BFCD7335-173B-444E-B325-B9410D0AC0B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Tree>
    <p:extLst>
      <p:ext uri="{BB962C8B-B14F-4D97-AF65-F5344CB8AC3E}">
        <p14:creationId xmlns:p14="http://schemas.microsoft.com/office/powerpoint/2010/main" val="1637514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4B03F-0F5F-5447-94DA-3E98A10E5FAD}"/>
              </a:ext>
            </a:extLst>
          </p:cNvPr>
          <p:cNvSpPr>
            <a:spLocks noGrp="1"/>
          </p:cNvSpPr>
          <p:nvPr>
            <p:ph type="title"/>
          </p:nvPr>
        </p:nvSpPr>
        <p:spPr/>
        <p:txBody>
          <a:bodyPr/>
          <a:lstStyle/>
          <a:p>
            <a:r>
              <a:rPr lang="en-US" dirty="0"/>
              <a:t>Other Deviation details</a:t>
            </a:r>
          </a:p>
        </p:txBody>
      </p:sp>
      <p:sp>
        <p:nvSpPr>
          <p:cNvPr id="3" name="Text Placeholder 2">
            <a:extLst>
              <a:ext uri="{FF2B5EF4-FFF2-40B4-BE49-F238E27FC236}">
                <a16:creationId xmlns:a16="http://schemas.microsoft.com/office/drawing/2014/main" id="{3A2B5660-63E5-8748-B466-BB6BA69F2099}"/>
              </a:ext>
            </a:extLst>
          </p:cNvPr>
          <p:cNvSpPr>
            <a:spLocks noGrp="1"/>
          </p:cNvSpPr>
          <p:nvPr>
            <p:ph type="body" idx="1"/>
          </p:nvPr>
        </p:nvSpPr>
        <p:spPr/>
        <p:txBody>
          <a:bodyPr/>
          <a:lstStyle/>
          <a:p>
            <a:r>
              <a:rPr lang="en-US" sz="2000" b="1" u="sng" dirty="0"/>
              <a:t>API</a:t>
            </a:r>
          </a:p>
          <a:p>
            <a:pPr lvl="1"/>
            <a:r>
              <a:rPr lang="en-US" sz="1800" b="1" dirty="0"/>
              <a:t>Added to Release Plan: </a:t>
            </a:r>
            <a:r>
              <a:rPr lang="en-US" sz="1800" dirty="0"/>
              <a:t>N/A</a:t>
            </a:r>
          </a:p>
          <a:p>
            <a:pPr lvl="1"/>
            <a:r>
              <a:rPr lang="en-US" sz="1800" b="1" dirty="0"/>
              <a:t>Removed from Release Plan:</a:t>
            </a:r>
            <a:endParaRPr lang="en-US" sz="1800" dirty="0"/>
          </a:p>
          <a:p>
            <a:pPr lvl="2"/>
            <a:r>
              <a:rPr lang="en-US" sz="1800" dirty="0">
                <a:hlinkClick r:id="rId2"/>
              </a:rPr>
              <a:t>NASA-PDS/pds-api#24</a:t>
            </a:r>
            <a:r>
              <a:rPr lang="en-US" sz="1800" dirty="0"/>
              <a:t> - Define PDS handling of enriched / supplemental metadata</a:t>
            </a:r>
          </a:p>
          <a:p>
            <a:pPr lvl="2"/>
            <a:r>
              <a:rPr lang="en-US" sz="1800" dirty="0">
                <a:hlinkClick r:id="rId3"/>
              </a:rPr>
              <a:t>NASA-PDS/pds-api#15</a:t>
            </a:r>
            <a:r>
              <a:rPr lang="en-US" sz="1800" dirty="0"/>
              <a:t> - Query passing and search integration design</a:t>
            </a:r>
          </a:p>
          <a:p>
            <a:pPr lvl="2"/>
            <a:r>
              <a:rPr lang="en-US" sz="1800" dirty="0">
                <a:hlinkClick r:id="rId4"/>
              </a:rPr>
              <a:t>NASA-PDS/pds-api#25</a:t>
            </a:r>
            <a:r>
              <a:rPr lang="en-US" sz="1800" dirty="0"/>
              <a:t> - PDS API extension convention for discipline-specific search engines</a:t>
            </a:r>
          </a:p>
          <a:p>
            <a:r>
              <a:rPr lang="en-US" sz="2200" b="1" u="sng" dirty="0"/>
              <a:t>Tracking service</a:t>
            </a:r>
          </a:p>
          <a:p>
            <a:pPr lvl="1"/>
            <a:r>
              <a:rPr lang="en-US" sz="1800" b="1" dirty="0"/>
              <a:t>Added to Release Plan: </a:t>
            </a:r>
            <a:r>
              <a:rPr lang="en-US" sz="1800" dirty="0"/>
              <a:t>N/A</a:t>
            </a:r>
          </a:p>
          <a:p>
            <a:pPr lvl="1"/>
            <a:r>
              <a:rPr lang="en-US" sz="1800" b="1" dirty="0"/>
              <a:t>Removed from Release Plan:</a:t>
            </a:r>
          </a:p>
          <a:p>
            <a:pPr lvl="2"/>
            <a:r>
              <a:rPr lang="en-US" sz="1800" dirty="0">
                <a:hlinkClick r:id="rId5"/>
              </a:rPr>
              <a:t>Refactor Tracking Service</a:t>
            </a:r>
            <a:endParaRPr lang="en-US" sz="1800" dirty="0"/>
          </a:p>
          <a:p>
            <a:pPr lvl="2"/>
            <a:r>
              <a:rPr lang="en-US" sz="1800" dirty="0">
                <a:hlinkClick r:id="rId6"/>
              </a:rPr>
              <a:t>Develop OpenAPI Spec and Postman for Tracking Service API</a:t>
            </a:r>
            <a:endParaRPr lang="en-US" sz="1800" dirty="0"/>
          </a:p>
          <a:p>
            <a:pPr lvl="1"/>
            <a:endParaRPr lang="en-US" sz="1800" dirty="0"/>
          </a:p>
          <a:p>
            <a:endParaRPr lang="en-US" dirty="0"/>
          </a:p>
        </p:txBody>
      </p:sp>
      <p:sp>
        <p:nvSpPr>
          <p:cNvPr id="4" name="Slide Number Placeholder 3">
            <a:extLst>
              <a:ext uri="{FF2B5EF4-FFF2-40B4-BE49-F238E27FC236}">
                <a16:creationId xmlns:a16="http://schemas.microsoft.com/office/drawing/2014/main" id="{BE3F39AF-0A2B-5149-B464-3EDB01F2AB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Tree>
    <p:extLst>
      <p:ext uri="{BB962C8B-B14F-4D97-AF65-F5344CB8AC3E}">
        <p14:creationId xmlns:p14="http://schemas.microsoft.com/office/powerpoint/2010/main" val="1251809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C282-3638-CD4E-AA1D-AB08073C9B1B}"/>
              </a:ext>
            </a:extLst>
          </p:cNvPr>
          <p:cNvSpPr>
            <a:spLocks noGrp="1"/>
          </p:cNvSpPr>
          <p:nvPr>
            <p:ph type="title"/>
          </p:nvPr>
        </p:nvSpPr>
        <p:spPr/>
        <p:txBody>
          <a:bodyPr/>
          <a:lstStyle/>
          <a:p>
            <a:r>
              <a:rPr lang="en-US" sz="3200" dirty="0"/>
              <a:t>Deviation Metrics</a:t>
            </a:r>
          </a:p>
        </p:txBody>
      </p:sp>
      <p:sp>
        <p:nvSpPr>
          <p:cNvPr id="5" name="Slide Number Placeholder 4">
            <a:extLst>
              <a:ext uri="{FF2B5EF4-FFF2-40B4-BE49-F238E27FC236}">
                <a16:creationId xmlns:a16="http://schemas.microsoft.com/office/drawing/2014/main" id="{7623C8C8-473B-FB4A-91D7-A465D7FCAA0F}"/>
              </a:ext>
            </a:extLst>
          </p:cNvPr>
          <p:cNvSpPr>
            <a:spLocks noGrp="1"/>
          </p:cNvSpPr>
          <p:nvPr>
            <p:ph type="sldNum" sz="quarter" idx="12"/>
          </p:nvPr>
        </p:nvSpPr>
        <p:spPr/>
        <p:txBody>
          <a:bodyPr/>
          <a:lstStyle/>
          <a:p>
            <a:pPr>
              <a:defRPr/>
            </a:pPr>
            <a:fld id="{59C1B557-4257-457E-AC33-BE7BE3904EF5}" type="slidenum">
              <a:rPr lang="en-US" altLang="en-US" smtClean="0"/>
              <a:pPr>
                <a:defRPr/>
              </a:pPr>
              <a:t>28</a:t>
            </a:fld>
            <a:endParaRPr lang="en-US" altLang="en-US"/>
          </a:p>
        </p:txBody>
      </p:sp>
      <p:sp>
        <p:nvSpPr>
          <p:cNvPr id="7" name="Rectangle 6">
            <a:extLst>
              <a:ext uri="{FF2B5EF4-FFF2-40B4-BE49-F238E27FC236}">
                <a16:creationId xmlns:a16="http://schemas.microsoft.com/office/drawing/2014/main" id="{71A30CDC-C6EB-CA4D-8EF0-8AB98FF9BF37}"/>
              </a:ext>
            </a:extLst>
          </p:cNvPr>
          <p:cNvSpPr/>
          <p:nvPr/>
        </p:nvSpPr>
        <p:spPr>
          <a:xfrm>
            <a:off x="446567" y="6079495"/>
            <a:ext cx="2970685" cy="276999"/>
          </a:xfrm>
          <a:prstGeom prst="rect">
            <a:avLst/>
          </a:prstGeom>
        </p:spPr>
        <p:txBody>
          <a:bodyPr wrap="none">
            <a:spAutoFit/>
          </a:bodyPr>
          <a:lstStyle/>
          <a:p>
            <a:r>
              <a:rPr lang="en-US" sz="1200" dirty="0"/>
              <a:t>Repos at </a:t>
            </a:r>
            <a:r>
              <a:rPr lang="en-US" sz="1200" dirty="0">
                <a:hlinkClick r:id="rId2"/>
              </a:rPr>
              <a:t>https://github.com/NASA-PDS/</a:t>
            </a:r>
            <a:r>
              <a:rPr lang="en-US" sz="1200" dirty="0"/>
              <a:t> </a:t>
            </a:r>
          </a:p>
        </p:txBody>
      </p:sp>
      <p:graphicFrame>
        <p:nvGraphicFramePr>
          <p:cNvPr id="9" name="Table 6">
            <a:extLst>
              <a:ext uri="{FF2B5EF4-FFF2-40B4-BE49-F238E27FC236}">
                <a16:creationId xmlns:a16="http://schemas.microsoft.com/office/drawing/2014/main" id="{512834D8-A0F8-9846-ABBB-2BBF7894BDE3}"/>
              </a:ext>
            </a:extLst>
          </p:cNvPr>
          <p:cNvGraphicFramePr>
            <a:graphicFrameLocks noGrp="1"/>
          </p:cNvGraphicFramePr>
          <p:nvPr>
            <p:extLst>
              <p:ext uri="{D42A27DB-BD31-4B8C-83A1-F6EECF244321}">
                <p14:modId xmlns:p14="http://schemas.microsoft.com/office/powerpoint/2010/main" val="1741265738"/>
              </p:ext>
            </p:extLst>
          </p:nvPr>
        </p:nvGraphicFramePr>
        <p:xfrm>
          <a:off x="320040" y="1108709"/>
          <a:ext cx="8202929" cy="4879305"/>
        </p:xfrm>
        <a:graphic>
          <a:graphicData uri="http://schemas.openxmlformats.org/drawingml/2006/table">
            <a:tbl>
              <a:tblPr firstRow="1" bandRow="1">
                <a:tableStyleId>{1E171933-4619-4E11-9A3F-F7608DF75F80}</a:tableStyleId>
              </a:tblPr>
              <a:tblGrid>
                <a:gridCol w="1572719">
                  <a:extLst>
                    <a:ext uri="{9D8B030D-6E8A-4147-A177-3AD203B41FA5}">
                      <a16:colId xmlns:a16="http://schemas.microsoft.com/office/drawing/2014/main" val="2973291904"/>
                    </a:ext>
                  </a:extLst>
                </a:gridCol>
                <a:gridCol w="1435559">
                  <a:extLst>
                    <a:ext uri="{9D8B030D-6E8A-4147-A177-3AD203B41FA5}">
                      <a16:colId xmlns:a16="http://schemas.microsoft.com/office/drawing/2014/main" val="2972459523"/>
                    </a:ext>
                  </a:extLst>
                </a:gridCol>
                <a:gridCol w="1435559">
                  <a:extLst>
                    <a:ext uri="{9D8B030D-6E8A-4147-A177-3AD203B41FA5}">
                      <a16:colId xmlns:a16="http://schemas.microsoft.com/office/drawing/2014/main" val="1313613350"/>
                    </a:ext>
                  </a:extLst>
                </a:gridCol>
                <a:gridCol w="1021170">
                  <a:extLst>
                    <a:ext uri="{9D8B030D-6E8A-4147-A177-3AD203B41FA5}">
                      <a16:colId xmlns:a16="http://schemas.microsoft.com/office/drawing/2014/main" val="1659226756"/>
                    </a:ext>
                  </a:extLst>
                </a:gridCol>
                <a:gridCol w="2737922">
                  <a:extLst>
                    <a:ext uri="{9D8B030D-6E8A-4147-A177-3AD203B41FA5}">
                      <a16:colId xmlns:a16="http://schemas.microsoft.com/office/drawing/2014/main" val="967422798"/>
                    </a:ext>
                  </a:extLst>
                </a:gridCol>
              </a:tblGrid>
              <a:tr h="560071">
                <a:tc>
                  <a:txBody>
                    <a:bodyPr/>
                    <a:lstStyle/>
                    <a:p>
                      <a:r>
                        <a:rPr lang="en-US" sz="1200" dirty="0"/>
                        <a:t>Component</a:t>
                      </a:r>
                    </a:p>
                  </a:txBody>
                  <a:tcPr/>
                </a:tc>
                <a:tc>
                  <a:txBody>
                    <a:bodyPr/>
                    <a:lstStyle/>
                    <a:p>
                      <a:r>
                        <a:rPr lang="en-US" sz="1200" dirty="0"/>
                        <a:t>EPICS Planned</a:t>
                      </a:r>
                    </a:p>
                  </a:txBody>
                  <a:tcPr/>
                </a:tc>
                <a:tc>
                  <a:txBody>
                    <a:bodyPr/>
                    <a:lstStyle/>
                    <a:p>
                      <a:r>
                        <a:rPr lang="en-US" sz="1200" dirty="0"/>
                        <a:t>EPICS Planned realized</a:t>
                      </a:r>
                    </a:p>
                  </a:txBody>
                  <a:tcPr/>
                </a:tc>
                <a:tc>
                  <a:txBody>
                    <a:bodyPr/>
                    <a:lstStyle/>
                    <a:p>
                      <a:r>
                        <a:rPr lang="en-US" sz="1200" dirty="0"/>
                        <a:t>EPICS realized</a:t>
                      </a:r>
                    </a:p>
                  </a:txBody>
                  <a:tcPr/>
                </a:tc>
                <a:tc>
                  <a:txBody>
                    <a:bodyPr/>
                    <a:lstStyle/>
                    <a:p>
                      <a:r>
                        <a:rPr lang="en-US" sz="1200" dirty="0"/>
                        <a:t>Comment</a:t>
                      </a:r>
                    </a:p>
                  </a:txBody>
                  <a:tcPr/>
                </a:tc>
                <a:extLst>
                  <a:ext uri="{0D108BD9-81ED-4DB2-BD59-A6C34878D82A}">
                    <a16:rowId xmlns:a16="http://schemas.microsoft.com/office/drawing/2014/main" val="2194970253"/>
                  </a:ext>
                </a:extLst>
              </a:tr>
              <a:tr h="439398">
                <a:tc>
                  <a:txBody>
                    <a:bodyPr/>
                    <a:lstStyle/>
                    <a:p>
                      <a:r>
                        <a:rPr lang="en-US" sz="1200" dirty="0"/>
                        <a:t>PDS4 Information Model (</a:t>
                      </a:r>
                      <a:r>
                        <a:rPr lang="en-US" sz="1200" dirty="0" err="1"/>
                        <a:t>lddtool</a:t>
                      </a:r>
                      <a:r>
                        <a:rPr lang="en-US" sz="1200" dirty="0"/>
                        <a:t>)</a:t>
                      </a:r>
                    </a:p>
                  </a:txBody>
                  <a:tcPr/>
                </a:tc>
                <a:tc>
                  <a:txBody>
                    <a:bodyPr/>
                    <a:lstStyle/>
                    <a:p>
                      <a:r>
                        <a:rPr lang="en-US" sz="1200" dirty="0"/>
                        <a:t>3</a:t>
                      </a:r>
                    </a:p>
                  </a:txBody>
                  <a:tcPr/>
                </a:tc>
                <a:tc>
                  <a:txBody>
                    <a:bodyPr/>
                    <a:lstStyle/>
                    <a:p>
                      <a:r>
                        <a:rPr lang="en-US" sz="1200" dirty="0"/>
                        <a:t>3</a:t>
                      </a:r>
                    </a:p>
                  </a:txBody>
                  <a:tcPr/>
                </a:tc>
                <a:tc>
                  <a:txBody>
                    <a:bodyPr/>
                    <a:lstStyle/>
                    <a:p>
                      <a:r>
                        <a:rPr lang="en-US" sz="1200" dirty="0"/>
                        <a:t>13</a:t>
                      </a:r>
                    </a:p>
                  </a:txBody>
                  <a:tcPr/>
                </a:tc>
                <a:tc>
                  <a:txBody>
                    <a:bodyPr/>
                    <a:lstStyle/>
                    <a:p>
                      <a:r>
                        <a:rPr lang="en-US" sz="1200" dirty="0"/>
                        <a:t>Additional epics coming from CCB </a:t>
                      </a:r>
                    </a:p>
                  </a:txBody>
                  <a:tcPr/>
                </a:tc>
                <a:extLst>
                  <a:ext uri="{0D108BD9-81ED-4DB2-BD59-A6C34878D82A}">
                    <a16:rowId xmlns:a16="http://schemas.microsoft.com/office/drawing/2014/main" val="1536426355"/>
                  </a:ext>
                </a:extLst>
              </a:tr>
              <a:tr h="592463">
                <a:tc>
                  <a:txBody>
                    <a:bodyPr/>
                    <a:lstStyle/>
                    <a:p>
                      <a:r>
                        <a:rPr lang="en-US" sz="1200" dirty="0"/>
                        <a:t>Validate</a:t>
                      </a:r>
                    </a:p>
                  </a:txBody>
                  <a:tcPr/>
                </a:tc>
                <a:tc>
                  <a:txBody>
                    <a:bodyPr/>
                    <a:lstStyle/>
                    <a:p>
                      <a:r>
                        <a:rPr lang="en-US" sz="1200" dirty="0"/>
                        <a:t>2</a:t>
                      </a:r>
                    </a:p>
                  </a:txBody>
                  <a:tcPr/>
                </a:tc>
                <a:tc>
                  <a:txBody>
                    <a:bodyPr/>
                    <a:lstStyle/>
                    <a:p>
                      <a:r>
                        <a:rPr lang="en-US" sz="1200" dirty="0"/>
                        <a:t>2</a:t>
                      </a:r>
                    </a:p>
                  </a:txBody>
                  <a:tcPr/>
                </a:tc>
                <a:tc>
                  <a:txBody>
                    <a:bodyPr/>
                    <a:lstStyle/>
                    <a:p>
                      <a:r>
                        <a:rPr lang="en-US" sz="1200" dirty="0"/>
                        <a:t>5</a:t>
                      </a:r>
                    </a:p>
                  </a:txBody>
                  <a:tcPr/>
                </a:tc>
                <a:tc>
                  <a:txBody>
                    <a:bodyPr/>
                    <a:lstStyle/>
                    <a:p>
                      <a:r>
                        <a:rPr lang="en-US" sz="1200" dirty="0"/>
                        <a:t>Additional Epics coming technical contingencies (automated test, java upgrade) and CCB input.</a:t>
                      </a:r>
                    </a:p>
                  </a:txBody>
                  <a:tcPr/>
                </a:tc>
                <a:extLst>
                  <a:ext uri="{0D108BD9-81ED-4DB2-BD59-A6C34878D82A}">
                    <a16:rowId xmlns:a16="http://schemas.microsoft.com/office/drawing/2014/main" val="3676436502"/>
                  </a:ext>
                </a:extLst>
              </a:tr>
              <a:tr h="439398">
                <a:tc>
                  <a:txBody>
                    <a:bodyPr/>
                    <a:lstStyle/>
                    <a:p>
                      <a:r>
                        <a:rPr lang="en-US" sz="1200" dirty="0"/>
                        <a:t>Registry</a:t>
                      </a:r>
                    </a:p>
                  </a:txBody>
                  <a:tcPr/>
                </a:tc>
                <a:tc>
                  <a:txBody>
                    <a:bodyPr/>
                    <a:lstStyle/>
                    <a:p>
                      <a:pPr marL="0" indent="0">
                        <a:buFont typeface="+mj-lt"/>
                        <a:buNone/>
                      </a:pPr>
                      <a:r>
                        <a:rPr lang="en-US" sz="1200" dirty="0"/>
                        <a:t>8</a:t>
                      </a:r>
                    </a:p>
                  </a:txBody>
                  <a:tcPr/>
                </a:tc>
                <a:tc>
                  <a:txBody>
                    <a:bodyPr/>
                    <a:lstStyle/>
                    <a:p>
                      <a:r>
                        <a:rPr lang="en-US" sz="1200" dirty="0"/>
                        <a:t>7</a:t>
                      </a:r>
                    </a:p>
                  </a:txBody>
                  <a:tcPr/>
                </a:tc>
                <a:tc>
                  <a:txBody>
                    <a:bodyPr/>
                    <a:lstStyle/>
                    <a:p>
                      <a:r>
                        <a:rPr lang="en-US" sz="1200" dirty="0"/>
                        <a:t>10</a:t>
                      </a:r>
                    </a:p>
                  </a:txBody>
                  <a:tcPr/>
                </a:tc>
                <a:tc>
                  <a:txBody>
                    <a:bodyPr/>
                    <a:lstStyle/>
                    <a:p>
                      <a:endParaRPr lang="en-US" sz="1200" dirty="0"/>
                    </a:p>
                  </a:txBody>
                  <a:tcPr/>
                </a:tc>
                <a:extLst>
                  <a:ext uri="{0D108BD9-81ED-4DB2-BD59-A6C34878D82A}">
                    <a16:rowId xmlns:a16="http://schemas.microsoft.com/office/drawing/2014/main" val="1787360920"/>
                  </a:ext>
                </a:extLst>
              </a:tr>
              <a:tr h="423188">
                <a:tc>
                  <a:txBody>
                    <a:bodyPr/>
                    <a:lstStyle/>
                    <a:p>
                      <a:r>
                        <a:rPr lang="en-US" sz="1200" dirty="0"/>
                        <a:t>API</a:t>
                      </a:r>
                    </a:p>
                  </a:txBody>
                  <a:tcPr/>
                </a:tc>
                <a:tc>
                  <a:txBody>
                    <a:bodyPr/>
                    <a:lstStyle/>
                    <a:p>
                      <a:r>
                        <a:rPr lang="en-US" sz="1200" dirty="0"/>
                        <a:t>12</a:t>
                      </a:r>
                    </a:p>
                  </a:txBody>
                  <a:tcPr/>
                </a:tc>
                <a:tc>
                  <a:txBody>
                    <a:bodyPr/>
                    <a:lstStyle/>
                    <a:p>
                      <a:r>
                        <a:rPr lang="en-US" sz="1200" dirty="0"/>
                        <a:t>7</a:t>
                      </a:r>
                    </a:p>
                  </a:txBody>
                  <a:tcPr/>
                </a:tc>
                <a:tc>
                  <a:txBody>
                    <a:bodyPr/>
                    <a:lstStyle/>
                    <a:p>
                      <a:r>
                        <a:rPr lang="en-US" sz="1200" dirty="0"/>
                        <a:t>7</a:t>
                      </a:r>
                    </a:p>
                  </a:txBody>
                  <a:tcPr/>
                </a:tc>
                <a:tc>
                  <a:txBody>
                    <a:bodyPr/>
                    <a:lstStyle/>
                    <a:p>
                      <a:r>
                        <a:rPr lang="en-US" sz="1200" dirty="0"/>
                        <a:t>Underestimation of work (initial development)</a:t>
                      </a:r>
                    </a:p>
                  </a:txBody>
                  <a:tcPr/>
                </a:tc>
                <a:extLst>
                  <a:ext uri="{0D108BD9-81ED-4DB2-BD59-A6C34878D82A}">
                    <a16:rowId xmlns:a16="http://schemas.microsoft.com/office/drawing/2014/main" val="1920822189"/>
                  </a:ext>
                </a:extLst>
              </a:tr>
              <a:tr h="356401">
                <a:tc>
                  <a:txBody>
                    <a:bodyPr/>
                    <a:lstStyle/>
                    <a:p>
                      <a:r>
                        <a:rPr lang="en-US" sz="1200" dirty="0"/>
                        <a:t>Deep archive</a:t>
                      </a:r>
                    </a:p>
                  </a:txBody>
                  <a:tcPr/>
                </a:tc>
                <a:tc>
                  <a:txBody>
                    <a:bodyPr/>
                    <a:lstStyle/>
                    <a:p>
                      <a:r>
                        <a:rPr lang="en-US" sz="1200" dirty="0"/>
                        <a:t>1</a:t>
                      </a:r>
                    </a:p>
                  </a:txBody>
                  <a:tcPr/>
                </a:tc>
                <a:tc>
                  <a:txBody>
                    <a:bodyPr/>
                    <a:lstStyle/>
                    <a:p>
                      <a:r>
                        <a:rPr lang="en-US" sz="1200" dirty="0"/>
                        <a:t>1</a:t>
                      </a:r>
                    </a:p>
                  </a:txBody>
                  <a:tcPr/>
                </a:tc>
                <a:tc>
                  <a:txBody>
                    <a:bodyPr/>
                    <a:lstStyle/>
                    <a:p>
                      <a:r>
                        <a:rPr lang="en-US" sz="1200" dirty="0"/>
                        <a:t>1</a:t>
                      </a:r>
                    </a:p>
                  </a:txBody>
                  <a:tcPr/>
                </a:tc>
                <a:tc>
                  <a:txBody>
                    <a:bodyPr/>
                    <a:lstStyle/>
                    <a:p>
                      <a:endParaRPr lang="en-US" sz="1200" dirty="0"/>
                    </a:p>
                  </a:txBody>
                  <a:tcPr/>
                </a:tc>
                <a:extLst>
                  <a:ext uri="{0D108BD9-81ED-4DB2-BD59-A6C34878D82A}">
                    <a16:rowId xmlns:a16="http://schemas.microsoft.com/office/drawing/2014/main" val="504682227"/>
                  </a:ext>
                </a:extLst>
              </a:tr>
              <a:tr h="615157">
                <a:tc>
                  <a:txBody>
                    <a:bodyPr/>
                    <a:lstStyle/>
                    <a:p>
                      <a:r>
                        <a:rPr lang="en-US" sz="1200" dirty="0"/>
                        <a:t>DOI service</a:t>
                      </a:r>
                    </a:p>
                  </a:txBody>
                  <a:tcPr/>
                </a:tc>
                <a:tc>
                  <a:txBody>
                    <a:bodyPr/>
                    <a:lstStyle/>
                    <a:p>
                      <a:r>
                        <a:rPr lang="en-US" sz="1200" dirty="0"/>
                        <a:t>5</a:t>
                      </a:r>
                    </a:p>
                  </a:txBody>
                  <a:tcPr/>
                </a:tc>
                <a:tc>
                  <a:txBody>
                    <a:bodyPr/>
                    <a:lstStyle/>
                    <a:p>
                      <a:r>
                        <a:rPr lang="en-US" sz="1200" dirty="0"/>
                        <a:t>4</a:t>
                      </a:r>
                    </a:p>
                  </a:txBody>
                  <a:tcPr/>
                </a:tc>
                <a:tc>
                  <a:txBody>
                    <a:bodyPr/>
                    <a:lstStyle/>
                    <a:p>
                      <a:r>
                        <a:rPr lang="en-US" sz="1200" dirty="0"/>
                        <a:t>4</a:t>
                      </a:r>
                    </a:p>
                  </a:txBody>
                  <a:tcPr/>
                </a:tc>
                <a:tc>
                  <a:txBody>
                    <a:bodyPr/>
                    <a:lstStyle/>
                    <a:p>
                      <a:r>
                        <a:rPr lang="en-US" sz="1200" dirty="0"/>
                        <a:t>UI development was underestimated, so deployment has not been done</a:t>
                      </a:r>
                    </a:p>
                  </a:txBody>
                  <a:tcPr/>
                </a:tc>
                <a:extLst>
                  <a:ext uri="{0D108BD9-81ED-4DB2-BD59-A6C34878D82A}">
                    <a16:rowId xmlns:a16="http://schemas.microsoft.com/office/drawing/2014/main" val="1975399808"/>
                  </a:ext>
                </a:extLst>
              </a:tr>
              <a:tr h="439398">
                <a:tc>
                  <a:txBody>
                    <a:bodyPr/>
                    <a:lstStyle/>
                    <a:p>
                      <a:r>
                        <a:rPr lang="en-US" sz="1200" dirty="0"/>
                        <a:t>UX/Web Design</a:t>
                      </a:r>
                    </a:p>
                  </a:txBody>
                  <a:tcPr/>
                </a:tc>
                <a:tc>
                  <a:txBody>
                    <a:bodyPr/>
                    <a:lstStyle/>
                    <a:p>
                      <a:r>
                        <a:rPr lang="en-US" sz="1200" dirty="0"/>
                        <a:t>10</a:t>
                      </a:r>
                    </a:p>
                  </a:txBody>
                  <a:tcPr/>
                </a:tc>
                <a:tc>
                  <a:txBody>
                    <a:bodyPr/>
                    <a:lstStyle/>
                    <a:p>
                      <a:r>
                        <a:rPr lang="en-US" sz="1200" dirty="0"/>
                        <a:t>3</a:t>
                      </a:r>
                    </a:p>
                  </a:txBody>
                  <a:tcPr/>
                </a:tc>
                <a:tc>
                  <a:txBody>
                    <a:bodyPr/>
                    <a:lstStyle/>
                    <a:p>
                      <a:r>
                        <a:rPr lang="en-US" sz="1200" dirty="0"/>
                        <a:t>5</a:t>
                      </a:r>
                    </a:p>
                  </a:txBody>
                  <a:tcPr/>
                </a:tc>
                <a:tc>
                  <a:txBody>
                    <a:bodyPr/>
                    <a:lstStyle/>
                    <a:p>
                      <a:r>
                        <a:rPr lang="en-US" sz="1200" dirty="0"/>
                        <a:t>Change plan due to creation of PDS-wide working group</a:t>
                      </a:r>
                    </a:p>
                  </a:txBody>
                  <a:tcPr/>
                </a:tc>
                <a:extLst>
                  <a:ext uri="{0D108BD9-81ED-4DB2-BD59-A6C34878D82A}">
                    <a16:rowId xmlns:a16="http://schemas.microsoft.com/office/drawing/2014/main" val="442629141"/>
                  </a:ext>
                </a:extLst>
              </a:tr>
              <a:tr h="439398">
                <a:tc>
                  <a:txBody>
                    <a:bodyPr/>
                    <a:lstStyle/>
                    <a:p>
                      <a:r>
                        <a:rPr lang="en-US" sz="1200" dirty="0"/>
                        <a:t>Tracking service</a:t>
                      </a:r>
                    </a:p>
                  </a:txBody>
                  <a:tcPr/>
                </a:tc>
                <a:tc>
                  <a:txBody>
                    <a:bodyPr/>
                    <a:lstStyle/>
                    <a:p>
                      <a:r>
                        <a:rPr lang="en-US" sz="1200" dirty="0"/>
                        <a:t>3</a:t>
                      </a:r>
                    </a:p>
                  </a:txBody>
                  <a:tcPr/>
                </a:tc>
                <a:tc>
                  <a:txBody>
                    <a:bodyPr/>
                    <a:lstStyle/>
                    <a:p>
                      <a:r>
                        <a:rPr lang="en-US" sz="1200" dirty="0"/>
                        <a:t>1</a:t>
                      </a:r>
                    </a:p>
                  </a:txBody>
                  <a:tcPr/>
                </a:tc>
                <a:tc>
                  <a:txBody>
                    <a:bodyPr/>
                    <a:lstStyle/>
                    <a:p>
                      <a:r>
                        <a:rPr lang="en-US" sz="1200" dirty="0"/>
                        <a:t>1</a:t>
                      </a:r>
                    </a:p>
                  </a:txBody>
                  <a:tcPr/>
                </a:tc>
                <a:tc>
                  <a:txBody>
                    <a:bodyPr/>
                    <a:lstStyle/>
                    <a:p>
                      <a:r>
                        <a:rPr lang="en-US" sz="1200" dirty="0"/>
                        <a:t>Over estimation of what/quality of  existing software. Stand by</a:t>
                      </a:r>
                    </a:p>
                  </a:txBody>
                  <a:tcPr/>
                </a:tc>
                <a:extLst>
                  <a:ext uri="{0D108BD9-81ED-4DB2-BD59-A6C34878D82A}">
                    <a16:rowId xmlns:a16="http://schemas.microsoft.com/office/drawing/2014/main" val="1689330620"/>
                  </a:ext>
                </a:extLst>
              </a:tr>
              <a:tr h="439398">
                <a:tc>
                  <a:txBody>
                    <a:bodyPr/>
                    <a:lstStyle/>
                    <a:p>
                      <a:r>
                        <a:rPr lang="en-US" sz="1200" dirty="0"/>
                        <a:t>CI/CD</a:t>
                      </a:r>
                    </a:p>
                  </a:txBody>
                  <a:tcPr/>
                </a:tc>
                <a:tc>
                  <a:txBody>
                    <a:bodyPr/>
                    <a:lstStyle/>
                    <a:p>
                      <a:r>
                        <a:rPr lang="en-US" sz="1200" dirty="0"/>
                        <a:t>3</a:t>
                      </a:r>
                    </a:p>
                  </a:txBody>
                  <a:tcPr/>
                </a:tc>
                <a:tc>
                  <a:txBody>
                    <a:bodyPr/>
                    <a:lstStyle/>
                    <a:p>
                      <a:r>
                        <a:rPr lang="en-US" sz="1200" dirty="0"/>
                        <a:t>2</a:t>
                      </a:r>
                    </a:p>
                  </a:txBody>
                  <a:tcPr/>
                </a:tc>
                <a:tc>
                  <a:txBody>
                    <a:bodyPr/>
                    <a:lstStyle/>
                    <a:p>
                      <a:r>
                        <a:rPr lang="en-US" sz="1200" dirty="0"/>
                        <a:t>2</a:t>
                      </a:r>
                    </a:p>
                  </a:txBody>
                  <a:tcPr/>
                </a:tc>
                <a:tc>
                  <a:txBody>
                    <a:bodyPr/>
                    <a:lstStyle/>
                    <a:p>
                      <a:endParaRPr lang="en-US" sz="1200" dirty="0"/>
                    </a:p>
                  </a:txBody>
                  <a:tcPr/>
                </a:tc>
                <a:extLst>
                  <a:ext uri="{0D108BD9-81ED-4DB2-BD59-A6C34878D82A}">
                    <a16:rowId xmlns:a16="http://schemas.microsoft.com/office/drawing/2014/main" val="225602240"/>
                  </a:ext>
                </a:extLst>
              </a:tr>
            </a:tbl>
          </a:graphicData>
        </a:graphic>
      </p:graphicFrame>
      <p:pic>
        <p:nvPicPr>
          <p:cNvPr id="6" name="Graphic 5" descr="Warning">
            <a:extLst>
              <a:ext uri="{FF2B5EF4-FFF2-40B4-BE49-F238E27FC236}">
                <a16:creationId xmlns:a16="http://schemas.microsoft.com/office/drawing/2014/main" id="{6F2C33AD-DBB9-574A-9034-F4EBE441D6D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0105" y="3240405"/>
            <a:ext cx="188595" cy="188595"/>
          </a:xfrm>
          <a:prstGeom prst="rect">
            <a:avLst/>
          </a:prstGeom>
        </p:spPr>
      </p:pic>
      <p:pic>
        <p:nvPicPr>
          <p:cNvPr id="10" name="Graphic 9" descr="Warning">
            <a:extLst>
              <a:ext uri="{FF2B5EF4-FFF2-40B4-BE49-F238E27FC236}">
                <a16:creationId xmlns:a16="http://schemas.microsoft.com/office/drawing/2014/main" id="{DCD9F3BC-744D-B24F-870A-BE7C8C0FE3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64005" y="4718685"/>
            <a:ext cx="188595" cy="188595"/>
          </a:xfrm>
          <a:prstGeom prst="rect">
            <a:avLst/>
          </a:prstGeom>
        </p:spPr>
      </p:pic>
      <p:pic>
        <p:nvPicPr>
          <p:cNvPr id="11" name="Graphic 10" descr="Warning">
            <a:extLst>
              <a:ext uri="{FF2B5EF4-FFF2-40B4-BE49-F238E27FC236}">
                <a16:creationId xmlns:a16="http://schemas.microsoft.com/office/drawing/2014/main" id="{AB76DC03-986B-6241-8FCE-F7E6D86E99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35442" y="5173979"/>
            <a:ext cx="188595" cy="188595"/>
          </a:xfrm>
          <a:prstGeom prst="rect">
            <a:avLst/>
          </a:prstGeom>
        </p:spPr>
      </p:pic>
    </p:spTree>
    <p:extLst>
      <p:ext uri="{BB962C8B-B14F-4D97-AF65-F5344CB8AC3E}">
        <p14:creationId xmlns:p14="http://schemas.microsoft.com/office/powerpoint/2010/main" val="3090340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5"/>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29</a:t>
            </a:fld>
            <a:endParaRPr sz="1400">
              <a:solidFill>
                <a:schemeClr val="dk1"/>
              </a:solidFill>
              <a:latin typeface="Arial"/>
              <a:ea typeface="Arial"/>
              <a:cs typeface="Arial"/>
              <a:sym typeface="Arial"/>
            </a:endParaRPr>
          </a:p>
        </p:txBody>
      </p:sp>
      <p:sp>
        <p:nvSpPr>
          <p:cNvPr id="217" name="Google Shape;217;p2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Backup</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6"/>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t>Review Board</a:t>
            </a:r>
            <a:endParaRPr dirty="0"/>
          </a:p>
        </p:txBody>
      </p:sp>
      <p:sp>
        <p:nvSpPr>
          <p:cNvPr id="56" name="Google Shape;56;p6"/>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3</a:t>
            </a:fld>
            <a:endParaRPr sz="1400" b="0" i="0" u="none" strike="noStrike" cap="none">
              <a:solidFill>
                <a:schemeClr val="dk1"/>
              </a:solidFill>
              <a:latin typeface="Arial"/>
              <a:ea typeface="Arial"/>
              <a:cs typeface="Arial"/>
              <a:sym typeface="Arial"/>
            </a:endParaRPr>
          </a:p>
        </p:txBody>
      </p:sp>
      <p:sp>
        <p:nvSpPr>
          <p:cNvPr id="57" name="Google Shape;57;p6"/>
          <p:cNvSpPr/>
          <p:nvPr/>
        </p:nvSpPr>
        <p:spPr>
          <a:xfrm>
            <a:off x="1748388" y="2062527"/>
            <a:ext cx="1223412"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i="0" u="none" strike="noStrike" cap="none">
                <a:solidFill>
                  <a:srgbClr val="A2A2E0"/>
                </a:solidFill>
                <a:latin typeface="Arial"/>
                <a:ea typeface="Arial"/>
                <a:cs typeface="Arial"/>
                <a:sym typeface="Arial"/>
              </a:rPr>
              <a:t>Board</a:t>
            </a:r>
            <a:endParaRPr/>
          </a:p>
        </p:txBody>
      </p:sp>
      <p:sp>
        <p:nvSpPr>
          <p:cNvPr id="58" name="Google Shape;58;p6"/>
          <p:cNvSpPr/>
          <p:nvPr/>
        </p:nvSpPr>
        <p:spPr>
          <a:xfrm>
            <a:off x="908415" y="4415039"/>
            <a:ext cx="2063385"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i="0" u="none" strike="noStrike" cap="none">
                <a:solidFill>
                  <a:srgbClr val="A2A2E0"/>
                </a:solidFill>
                <a:latin typeface="Arial"/>
                <a:ea typeface="Arial"/>
                <a:cs typeface="Arial"/>
                <a:sym typeface="Arial"/>
              </a:rPr>
              <a:t>Customers</a:t>
            </a:r>
            <a:endParaRPr/>
          </a:p>
        </p:txBody>
      </p:sp>
      <p:graphicFrame>
        <p:nvGraphicFramePr>
          <p:cNvPr id="59" name="Google Shape;59;p6"/>
          <p:cNvGraphicFramePr/>
          <p:nvPr>
            <p:extLst>
              <p:ext uri="{D42A27DB-BD31-4B8C-83A1-F6EECF244321}">
                <p14:modId xmlns:p14="http://schemas.microsoft.com/office/powerpoint/2010/main" val="2868584397"/>
              </p:ext>
            </p:extLst>
          </p:nvPr>
        </p:nvGraphicFramePr>
        <p:xfrm>
          <a:off x="2971800" y="1282831"/>
          <a:ext cx="4648200" cy="2042220"/>
        </p:xfrm>
        <a:graphic>
          <a:graphicData uri="http://schemas.openxmlformats.org/drawingml/2006/table">
            <a:tbl>
              <a:tblPr bandRow="1">
                <a:noFill/>
                <a:tableStyleId>{0641F689-E55F-4BF2-BF2D-1D038EE0045B}</a:tableStyleId>
              </a:tblPr>
              <a:tblGrid>
                <a:gridCol w="27432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287325">
                <a:tc>
                  <a:txBody>
                    <a:bodyPr/>
                    <a:lstStyle/>
                    <a:p>
                      <a:pPr marL="0" marR="0" lvl="0" indent="0" algn="r" rtl="0">
                        <a:spcBef>
                          <a:spcPts val="0"/>
                        </a:spcBef>
                        <a:spcAft>
                          <a:spcPts val="0"/>
                        </a:spcAft>
                        <a:buNone/>
                      </a:pPr>
                      <a:r>
                        <a:rPr lang="en-US" sz="1800" u="none" strike="noStrike" cap="none" dirty="0"/>
                        <a:t>Chair</a:t>
                      </a:r>
                      <a:endParaRPr dirty="0"/>
                    </a:p>
                  </a:txBody>
                  <a:tcPr marL="91450" marR="91450" marT="45725" marB="45725"/>
                </a:tc>
                <a:tc>
                  <a:txBody>
                    <a:bodyPr/>
                    <a:lstStyle/>
                    <a:p>
                      <a:pPr marL="0" marR="0" lvl="0" indent="0" algn="l" rtl="0">
                        <a:spcBef>
                          <a:spcPts val="0"/>
                        </a:spcBef>
                        <a:spcAft>
                          <a:spcPts val="0"/>
                        </a:spcAft>
                        <a:buNone/>
                      </a:pPr>
                      <a:r>
                        <a:rPr lang="en-US" sz="1800" u="none" strike="noStrike" cap="none" dirty="0"/>
                        <a:t>Robin O’Brien</a:t>
                      </a:r>
                      <a:endParaRPr dirty="0"/>
                    </a:p>
                  </a:txBody>
                  <a:tcPr marL="91450" marR="91450" marT="45725" marB="45725"/>
                </a:tc>
                <a:extLst>
                  <a:ext uri="{0D108BD9-81ED-4DB2-BD59-A6C34878D82A}">
                    <a16:rowId xmlns:a16="http://schemas.microsoft.com/office/drawing/2014/main" val="10000"/>
                  </a:ext>
                </a:extLst>
              </a:tr>
              <a:tr h="263375">
                <a:tc>
                  <a:txBody>
                    <a:bodyPr/>
                    <a:lstStyle/>
                    <a:p>
                      <a:pPr marL="0" marR="0" lvl="0" indent="0" algn="r" rtl="0">
                        <a:spcBef>
                          <a:spcPts val="0"/>
                        </a:spcBef>
                        <a:spcAft>
                          <a:spcPts val="0"/>
                        </a:spcAft>
                        <a:buNone/>
                      </a:pPr>
                      <a:r>
                        <a:rPr lang="en-US" sz="1600" dirty="0"/>
                        <a:t>Chief Engineer</a:t>
                      </a:r>
                      <a:endParaRPr dirty="0"/>
                    </a:p>
                  </a:txBody>
                  <a:tcPr marL="91450" marR="91450" marT="45725" marB="45725"/>
                </a:tc>
                <a:tc>
                  <a:txBody>
                    <a:bodyPr/>
                    <a:lstStyle/>
                    <a:p>
                      <a:pPr marL="0" marR="0" lvl="0" indent="0" algn="l" rtl="0">
                        <a:spcBef>
                          <a:spcPts val="0"/>
                        </a:spcBef>
                        <a:spcAft>
                          <a:spcPts val="0"/>
                        </a:spcAft>
                        <a:buNone/>
                      </a:pPr>
                      <a:r>
                        <a:rPr lang="en-US" sz="1600" dirty="0"/>
                        <a:t>Costin </a:t>
                      </a:r>
                      <a:r>
                        <a:rPr lang="en-US" sz="1600" dirty="0" err="1"/>
                        <a:t>Radulescu</a:t>
                      </a:r>
                      <a:endParaRPr dirty="0"/>
                    </a:p>
                  </a:txBody>
                  <a:tcPr marL="91450" marR="91450" marT="45725" marB="45725"/>
                </a:tc>
                <a:extLst>
                  <a:ext uri="{0D108BD9-81ED-4DB2-BD59-A6C34878D82A}">
                    <a16:rowId xmlns:a16="http://schemas.microsoft.com/office/drawing/2014/main" val="10001"/>
                  </a:ext>
                </a:extLst>
              </a:tr>
              <a:tr h="263375">
                <a:tc>
                  <a:txBody>
                    <a:bodyPr/>
                    <a:lstStyle/>
                    <a:p>
                      <a:pPr marL="0" marR="0" lvl="0" indent="0" algn="r" rtl="0">
                        <a:spcBef>
                          <a:spcPts val="0"/>
                        </a:spcBef>
                        <a:spcAft>
                          <a:spcPts val="0"/>
                        </a:spcAft>
                        <a:buNone/>
                      </a:pPr>
                      <a:r>
                        <a:rPr lang="en-US" sz="1600"/>
                        <a:t>Assurance Engineer</a:t>
                      </a:r>
                      <a:endParaRPr/>
                    </a:p>
                  </a:txBody>
                  <a:tcPr marL="91450" marR="91450" marT="45725" marB="45725"/>
                </a:tc>
                <a:tc>
                  <a:txBody>
                    <a:bodyPr/>
                    <a:lstStyle/>
                    <a:p>
                      <a:pPr marL="0" marR="0" lvl="0" indent="0" algn="l" rtl="0">
                        <a:spcBef>
                          <a:spcPts val="0"/>
                        </a:spcBef>
                        <a:spcAft>
                          <a:spcPts val="0"/>
                        </a:spcAft>
                        <a:buNone/>
                      </a:pPr>
                      <a:r>
                        <a:rPr lang="en-US" sz="1600" dirty="0" err="1"/>
                        <a:t>Korwin</a:t>
                      </a:r>
                      <a:r>
                        <a:rPr lang="en-US" sz="1600" dirty="0"/>
                        <a:t> Anderson</a:t>
                      </a:r>
                      <a:endParaRPr dirty="0"/>
                    </a:p>
                  </a:txBody>
                  <a:tcPr marL="91450" marR="91450" marT="45725" marB="45725"/>
                </a:tc>
                <a:extLst>
                  <a:ext uri="{0D108BD9-81ED-4DB2-BD59-A6C34878D82A}">
                    <a16:rowId xmlns:a16="http://schemas.microsoft.com/office/drawing/2014/main" val="10002"/>
                  </a:ext>
                </a:extLst>
              </a:tr>
              <a:tr h="263375">
                <a:tc>
                  <a:txBody>
                    <a:bodyPr/>
                    <a:lstStyle/>
                    <a:p>
                      <a:pPr marL="0" marR="0" lvl="0" indent="0" algn="r" rtl="0">
                        <a:spcBef>
                          <a:spcPts val="0"/>
                        </a:spcBef>
                        <a:spcAft>
                          <a:spcPts val="0"/>
                        </a:spcAft>
                        <a:buNone/>
                      </a:pPr>
                      <a:r>
                        <a:rPr lang="en-US" sz="1600"/>
                        <a:t>Security Systems Engineer</a:t>
                      </a:r>
                      <a:endParaRPr sz="1600"/>
                    </a:p>
                  </a:txBody>
                  <a:tcPr marL="91450" marR="91450" marT="45725" marB="45725"/>
                </a:tc>
                <a:tc>
                  <a:txBody>
                    <a:bodyPr/>
                    <a:lstStyle/>
                    <a:p>
                      <a:pPr marL="0" marR="0" lvl="0" indent="0" algn="l" rtl="0">
                        <a:spcBef>
                          <a:spcPts val="0"/>
                        </a:spcBef>
                        <a:spcAft>
                          <a:spcPts val="0"/>
                        </a:spcAft>
                        <a:buNone/>
                      </a:pPr>
                      <a:r>
                        <a:rPr lang="en-US" sz="1600"/>
                        <a:t>Mike Pajevski</a:t>
                      </a:r>
                      <a:endParaRPr/>
                    </a:p>
                  </a:txBody>
                  <a:tcPr marL="91450" marR="91450" marT="45725" marB="45725"/>
                </a:tc>
                <a:extLst>
                  <a:ext uri="{0D108BD9-81ED-4DB2-BD59-A6C34878D82A}">
                    <a16:rowId xmlns:a16="http://schemas.microsoft.com/office/drawing/2014/main" val="10003"/>
                  </a:ext>
                </a:extLst>
              </a:tr>
              <a:tr h="263375">
                <a:tc>
                  <a:txBody>
                    <a:bodyPr/>
                    <a:lstStyle/>
                    <a:p>
                      <a:pPr marL="0" marR="0" lvl="0" indent="0" algn="r" rtl="0">
                        <a:spcBef>
                          <a:spcPts val="0"/>
                        </a:spcBef>
                        <a:spcAft>
                          <a:spcPts val="0"/>
                        </a:spcAft>
                        <a:buNone/>
                      </a:pPr>
                      <a:r>
                        <a:rPr lang="en-US" sz="1600"/>
                        <a:t>Task Manager</a:t>
                      </a:r>
                      <a:endParaRPr/>
                    </a:p>
                  </a:txBody>
                  <a:tcPr marL="91450" marR="91450" marT="45725" marB="45725"/>
                </a:tc>
                <a:tc>
                  <a:txBody>
                    <a:bodyPr/>
                    <a:lstStyle/>
                    <a:p>
                      <a:pPr marL="0" marR="0" lvl="0" indent="0" algn="l" rtl="0">
                        <a:spcBef>
                          <a:spcPts val="0"/>
                        </a:spcBef>
                        <a:spcAft>
                          <a:spcPts val="0"/>
                        </a:spcAft>
                        <a:buNone/>
                      </a:pPr>
                      <a:r>
                        <a:rPr lang="en-US" sz="1600" dirty="0">
                          <a:solidFill>
                            <a:schemeClr val="dk1"/>
                          </a:solidFill>
                        </a:rPr>
                        <a:t>Jordan Padams</a:t>
                      </a:r>
                      <a:endParaRPr sz="1600" dirty="0">
                        <a:solidFill>
                          <a:schemeClr val="dk1"/>
                        </a:solidFill>
                      </a:endParaRPr>
                    </a:p>
                  </a:txBody>
                  <a:tcPr marL="91450" marR="91450" marT="45725" marB="45725"/>
                </a:tc>
                <a:extLst>
                  <a:ext uri="{0D108BD9-81ED-4DB2-BD59-A6C34878D82A}">
                    <a16:rowId xmlns:a16="http://schemas.microsoft.com/office/drawing/2014/main" val="10004"/>
                  </a:ext>
                </a:extLst>
              </a:tr>
              <a:tr h="263375">
                <a:tc>
                  <a:txBody>
                    <a:bodyPr/>
                    <a:lstStyle/>
                    <a:p>
                      <a:pPr marL="0" marR="0" lvl="0" indent="0" algn="r" rtl="0">
                        <a:spcBef>
                          <a:spcPts val="0"/>
                        </a:spcBef>
                        <a:spcAft>
                          <a:spcPts val="0"/>
                        </a:spcAft>
                        <a:buNone/>
                      </a:pPr>
                      <a:r>
                        <a:rPr lang="en-US" sz="1600"/>
                        <a:t>Task Cognizant Engineer</a:t>
                      </a:r>
                      <a:endParaRPr/>
                    </a:p>
                  </a:txBody>
                  <a:tcPr marL="91450" marR="91450" marT="45725" marB="45725"/>
                </a:tc>
                <a:tc>
                  <a:txBody>
                    <a:bodyPr/>
                    <a:lstStyle/>
                    <a:p>
                      <a:pPr marL="0" marR="0" lvl="0" indent="0" algn="l" rtl="0">
                        <a:spcBef>
                          <a:spcPts val="0"/>
                        </a:spcBef>
                        <a:spcAft>
                          <a:spcPts val="0"/>
                        </a:spcAft>
                        <a:buNone/>
                      </a:pPr>
                      <a:r>
                        <a:rPr lang="en-US" sz="1600" dirty="0">
                          <a:solidFill>
                            <a:schemeClr val="dk1"/>
                          </a:solidFill>
                        </a:rPr>
                        <a:t>Thomas </a:t>
                      </a:r>
                      <a:r>
                        <a:rPr lang="en-US" sz="1600" dirty="0" err="1">
                          <a:solidFill>
                            <a:schemeClr val="dk1"/>
                          </a:solidFill>
                        </a:rPr>
                        <a:t>Loubrieu</a:t>
                      </a:r>
                      <a:endParaRPr sz="1600" dirty="0">
                        <a:solidFill>
                          <a:schemeClr val="dk1"/>
                        </a:solidFill>
                      </a:endParaRPr>
                    </a:p>
                  </a:txBody>
                  <a:tcPr marL="91450" marR="91450" marT="45725" marB="45725"/>
                </a:tc>
                <a:extLst>
                  <a:ext uri="{0D108BD9-81ED-4DB2-BD59-A6C34878D82A}">
                    <a16:rowId xmlns:a16="http://schemas.microsoft.com/office/drawing/2014/main" val="10005"/>
                  </a:ext>
                </a:extLst>
              </a:tr>
            </a:tbl>
          </a:graphicData>
        </a:graphic>
      </p:graphicFrame>
      <p:graphicFrame>
        <p:nvGraphicFramePr>
          <p:cNvPr id="60" name="Google Shape;60;p6"/>
          <p:cNvGraphicFramePr/>
          <p:nvPr/>
        </p:nvGraphicFramePr>
        <p:xfrm>
          <a:off x="2971800" y="3670809"/>
          <a:ext cx="4648200" cy="2011740"/>
        </p:xfrm>
        <a:graphic>
          <a:graphicData uri="http://schemas.openxmlformats.org/drawingml/2006/table">
            <a:tbl>
              <a:tblPr bandRow="1">
                <a:noFill/>
                <a:tableStyleId>{0641F689-E55F-4BF2-BF2D-1D038EE0045B}</a:tableStyleId>
              </a:tblPr>
              <a:tblGrid>
                <a:gridCol w="2324100">
                  <a:extLst>
                    <a:ext uri="{9D8B030D-6E8A-4147-A177-3AD203B41FA5}">
                      <a16:colId xmlns:a16="http://schemas.microsoft.com/office/drawing/2014/main" val="20000"/>
                    </a:ext>
                  </a:extLst>
                </a:gridCol>
                <a:gridCol w="2324100">
                  <a:extLst>
                    <a:ext uri="{9D8B030D-6E8A-4147-A177-3AD203B41FA5}">
                      <a16:colId xmlns:a16="http://schemas.microsoft.com/office/drawing/2014/main" val="20001"/>
                    </a:ext>
                  </a:extLst>
                </a:gridCol>
              </a:tblGrid>
              <a:tr h="287325">
                <a:tc>
                  <a:txBody>
                    <a:bodyPr/>
                    <a:lstStyle/>
                    <a:p>
                      <a:pPr marL="0" marR="0" lvl="0" indent="0" algn="r" rtl="0">
                        <a:spcBef>
                          <a:spcPts val="0"/>
                        </a:spcBef>
                        <a:spcAft>
                          <a:spcPts val="0"/>
                        </a:spcAft>
                        <a:buNone/>
                      </a:pPr>
                      <a:endParaRPr sz="1600">
                        <a:solidFill>
                          <a:srgbClr val="0070C0"/>
                        </a:solidFill>
                      </a:endParaRPr>
                    </a:p>
                  </a:txBody>
                  <a:tcPr marL="91450" marR="91450" marT="45725" marB="45725"/>
                </a:tc>
                <a:tc>
                  <a:txBody>
                    <a:bodyPr/>
                    <a:lstStyle/>
                    <a:p>
                      <a:pPr marL="0" marR="0" lvl="0" indent="0" algn="l" rtl="0">
                        <a:spcBef>
                          <a:spcPts val="0"/>
                        </a:spcBef>
                        <a:spcAft>
                          <a:spcPts val="0"/>
                        </a:spcAft>
                        <a:buNone/>
                      </a:pPr>
                      <a:endParaRPr sz="1600">
                        <a:solidFill>
                          <a:srgbClr val="0070C0"/>
                        </a:solidFill>
                      </a:endParaRPr>
                    </a:p>
                  </a:txBody>
                  <a:tcPr marL="91450" marR="91450" marT="45725" marB="45725"/>
                </a:tc>
                <a:extLst>
                  <a:ext uri="{0D108BD9-81ED-4DB2-BD59-A6C34878D82A}">
                    <a16:rowId xmlns:a16="http://schemas.microsoft.com/office/drawing/2014/main" val="10000"/>
                  </a:ext>
                </a:extLst>
              </a:tr>
              <a:tr h="263375">
                <a:tc>
                  <a:txBody>
                    <a:bodyPr/>
                    <a:lstStyle/>
                    <a:p>
                      <a:pPr marL="0" marR="0" lvl="0" indent="0" algn="r" rtl="0">
                        <a:spcBef>
                          <a:spcPts val="0"/>
                        </a:spcBef>
                        <a:spcAft>
                          <a:spcPts val="0"/>
                        </a:spcAft>
                        <a:buNone/>
                      </a:pPr>
                      <a:endParaRPr sz="1600"/>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1"/>
                  </a:ext>
                </a:extLst>
              </a:tr>
              <a:tr h="263375">
                <a:tc>
                  <a:txBody>
                    <a:bodyPr/>
                    <a:lstStyle/>
                    <a:p>
                      <a:pPr marL="0" marR="0" lvl="0" indent="0" algn="r" rtl="0">
                        <a:spcBef>
                          <a:spcPts val="0"/>
                        </a:spcBef>
                        <a:spcAft>
                          <a:spcPts val="0"/>
                        </a:spcAft>
                        <a:buNone/>
                      </a:pPr>
                      <a:endParaRPr sz="1600"/>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2"/>
                  </a:ext>
                </a:extLst>
              </a:tr>
              <a:tr h="263375">
                <a:tc>
                  <a:txBody>
                    <a:bodyPr/>
                    <a:lstStyle/>
                    <a:p>
                      <a:pPr marL="0" marR="0" lvl="0" indent="0" algn="r" rtl="0">
                        <a:spcBef>
                          <a:spcPts val="0"/>
                        </a:spcBef>
                        <a:spcAft>
                          <a:spcPts val="0"/>
                        </a:spcAft>
                        <a:buNone/>
                      </a:pPr>
                      <a:endParaRPr sz="1600">
                        <a:solidFill>
                          <a:srgbClr val="0070C0"/>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3"/>
                  </a:ext>
                </a:extLst>
              </a:tr>
              <a:tr h="263375">
                <a:tc>
                  <a:txBody>
                    <a:bodyPr/>
                    <a:lstStyle/>
                    <a:p>
                      <a:pPr marL="0" marR="0" lvl="0" indent="0" algn="r"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4"/>
                  </a:ext>
                </a:extLst>
              </a:tr>
              <a:tr h="263375">
                <a:tc>
                  <a:txBody>
                    <a:bodyPr/>
                    <a:lstStyle/>
                    <a:p>
                      <a:pPr marL="0" marR="0" lvl="0" indent="0" algn="r"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B5F8999E-717D-4543-B88F-C86CC70498AB}"/>
              </a:ext>
            </a:extLst>
          </p:cNvPr>
          <p:cNvSpPr txBox="1"/>
          <p:nvPr/>
        </p:nvSpPr>
        <p:spPr>
          <a:xfrm>
            <a:off x="3580112" y="4429528"/>
            <a:ext cx="4039888" cy="523220"/>
          </a:xfrm>
          <a:prstGeom prst="rect">
            <a:avLst/>
          </a:prstGeom>
          <a:noFill/>
        </p:spPr>
        <p:txBody>
          <a:bodyPr wrap="none" rtlCol="0">
            <a:spAutoFit/>
          </a:bodyPr>
          <a:lstStyle/>
          <a:p>
            <a:r>
              <a:rPr lang="en-US" dirty="0"/>
              <a:t>N/A – PDS EN will present an overview of these </a:t>
            </a:r>
          </a:p>
          <a:p>
            <a:r>
              <a:rPr lang="en-US" dirty="0"/>
              <a:t>slides to PDS Software Working Group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Software Overview</a:t>
            </a:r>
            <a:endParaRPr/>
          </a:p>
        </p:txBody>
      </p:sp>
      <p:sp>
        <p:nvSpPr>
          <p:cNvPr id="67" name="Google Shape;67;p7"/>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Font typeface="Arial"/>
              <a:buChar char="•"/>
            </a:pPr>
            <a:r>
              <a:rPr lang="en-US" sz="1800" dirty="0"/>
              <a:t>The Planetary Data System (PDS) is NASA’s official planetary data long term archive.</a:t>
            </a:r>
            <a:endParaRPr dirty="0"/>
          </a:p>
          <a:p>
            <a:pPr marL="742950" lvl="1" indent="-285750" algn="l" rtl="0">
              <a:spcBef>
                <a:spcPts val="280"/>
              </a:spcBef>
              <a:spcAft>
                <a:spcPts val="0"/>
              </a:spcAft>
              <a:buClr>
                <a:schemeClr val="dk1"/>
              </a:buClr>
              <a:buSzPts val="1400"/>
              <a:buFont typeface="Arial"/>
              <a:buChar char="–"/>
            </a:pPr>
            <a:r>
              <a:rPr lang="en-US" sz="1400" dirty="0"/>
              <a:t>For more information on the PDS, see our website: </a:t>
            </a:r>
            <a:r>
              <a:rPr lang="en-US" sz="1400" u="sng" dirty="0">
                <a:solidFill>
                  <a:schemeClr val="hlink"/>
                </a:solidFill>
                <a:hlinkClick r:id="rId3"/>
              </a:rPr>
              <a:t>https://pds.nasa.gov/home/about/</a:t>
            </a:r>
            <a:endParaRPr sz="1400" dirty="0"/>
          </a:p>
          <a:p>
            <a:pPr marL="342900" lvl="0" indent="-228600" algn="l" rtl="0">
              <a:spcBef>
                <a:spcPts val="360"/>
              </a:spcBef>
              <a:spcAft>
                <a:spcPts val="0"/>
              </a:spcAft>
              <a:buClr>
                <a:schemeClr val="dk1"/>
              </a:buClr>
              <a:buSzPts val="1800"/>
              <a:buFont typeface="Arial"/>
              <a:buNone/>
            </a:pPr>
            <a:endParaRPr sz="1800" dirty="0"/>
          </a:p>
          <a:p>
            <a:pPr marL="342900" lvl="0" indent="-342900" algn="l" rtl="0">
              <a:spcBef>
                <a:spcPts val="360"/>
              </a:spcBef>
              <a:spcAft>
                <a:spcPts val="0"/>
              </a:spcAft>
              <a:buClr>
                <a:schemeClr val="dk1"/>
              </a:buClr>
              <a:buSzPts val="1800"/>
              <a:buFont typeface="Arial"/>
              <a:buChar char="•"/>
            </a:pPr>
            <a:r>
              <a:rPr lang="en-US" sz="1800" dirty="0"/>
              <a:t>In addition to PDS website, PDS Engineering Node is responsible for PDS4, PDS Information Model, and a suite of PDS4 system services and tools that support PDS data lifecycle.</a:t>
            </a:r>
          </a:p>
          <a:p>
            <a:pPr marL="800100" lvl="1" indent="-342900">
              <a:spcBef>
                <a:spcPts val="360"/>
              </a:spcBef>
              <a:buSzPts val="1800"/>
              <a:buFont typeface="Arial"/>
              <a:buChar char="•"/>
            </a:pPr>
            <a:r>
              <a:rPr lang="en-US" sz="1400" dirty="0"/>
              <a:t>For more information on the PDS Engineering Node, see our website: </a:t>
            </a:r>
            <a:r>
              <a:rPr lang="en-US" sz="1400" u="sng" dirty="0">
                <a:solidFill>
                  <a:schemeClr val="hlink"/>
                </a:solidFill>
                <a:hlinkClick r:id="rId4"/>
              </a:rPr>
              <a:t>https://pds-engineering.jpl.nasa.gov/</a:t>
            </a:r>
            <a:endParaRPr sz="1400" dirty="0"/>
          </a:p>
          <a:p>
            <a:pPr marL="342900" lvl="0" indent="-228600" algn="l" rtl="0">
              <a:spcBef>
                <a:spcPts val="360"/>
              </a:spcBef>
              <a:spcAft>
                <a:spcPts val="0"/>
              </a:spcAft>
              <a:buClr>
                <a:schemeClr val="dk1"/>
              </a:buClr>
              <a:buSzPts val="1800"/>
              <a:buFont typeface="Arial"/>
              <a:buNone/>
            </a:pPr>
            <a:endParaRPr sz="1800" dirty="0"/>
          </a:p>
          <a:p>
            <a:pPr marL="342900" lvl="0" indent="-342900" algn="l" rtl="0">
              <a:spcBef>
                <a:spcPts val="360"/>
              </a:spcBef>
              <a:spcAft>
                <a:spcPts val="0"/>
              </a:spcAft>
              <a:buClr>
                <a:schemeClr val="dk1"/>
              </a:buClr>
              <a:buSzPts val="1800"/>
              <a:buFont typeface="Arial"/>
              <a:buChar char="•"/>
            </a:pPr>
            <a:r>
              <a:rPr lang="en-US" sz="1800" dirty="0"/>
              <a:t>Build 11.1 made a number of improvements for Information Model 1.16.0 and tools including </a:t>
            </a:r>
          </a:p>
          <a:p>
            <a:pPr marL="800100" lvl="1" indent="-342900">
              <a:spcBef>
                <a:spcPts val="360"/>
              </a:spcBef>
              <a:buSzPts val="1800"/>
              <a:buFont typeface="Arial"/>
              <a:buChar char="•"/>
            </a:pPr>
            <a:r>
              <a:rPr lang="en-US" sz="1400" dirty="0"/>
              <a:t>Registry App, DOI Service, Deep Archive, Validate</a:t>
            </a:r>
          </a:p>
          <a:p>
            <a:pPr marL="457200" lvl="1" indent="0">
              <a:spcBef>
                <a:spcPts val="360"/>
              </a:spcBef>
              <a:buSzPts val="1800"/>
              <a:buNone/>
            </a:pPr>
            <a:endParaRPr sz="1800" dirty="0"/>
          </a:p>
          <a:p>
            <a:pPr marL="342900" lvl="0" indent="-342900" algn="l" rtl="0">
              <a:spcBef>
                <a:spcPts val="360"/>
              </a:spcBef>
              <a:spcAft>
                <a:spcPts val="0"/>
              </a:spcAft>
              <a:buClr>
                <a:schemeClr val="dk1"/>
              </a:buClr>
              <a:buSzPts val="1800"/>
              <a:buFont typeface="Arial"/>
              <a:buChar char="•"/>
            </a:pPr>
            <a:r>
              <a:rPr lang="en-US" sz="1800" dirty="0"/>
              <a:t>In addition, it fixed a number issues found in previous builds.</a:t>
            </a:r>
            <a:endParaRPr sz="1600" dirty="0"/>
          </a:p>
        </p:txBody>
      </p:sp>
      <p:sp>
        <p:nvSpPr>
          <p:cNvPr id="69" name="Google Shape;69;p7"/>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4</a:t>
            </a:fld>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8"/>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Known Issues</a:t>
            </a:r>
            <a:endParaRPr/>
          </a:p>
        </p:txBody>
      </p:sp>
      <p:sp>
        <p:nvSpPr>
          <p:cNvPr id="75" name="Google Shape;75;p8"/>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600"/>
              <a:buFont typeface="Arial"/>
              <a:buChar char="•"/>
            </a:pPr>
            <a:r>
              <a:rPr lang="en-US" sz="1600"/>
              <a:t>The following details known details missing from the review material:</a:t>
            </a:r>
            <a:endParaRPr/>
          </a:p>
          <a:p>
            <a:pPr marL="342900" lvl="0" indent="-241300" algn="l" rtl="0">
              <a:spcBef>
                <a:spcPts val="320"/>
              </a:spcBef>
              <a:spcAft>
                <a:spcPts val="0"/>
              </a:spcAft>
              <a:buClr>
                <a:schemeClr val="dk1"/>
              </a:buClr>
              <a:buSzPts val="1600"/>
              <a:buFont typeface="Arial"/>
              <a:buNone/>
            </a:pPr>
            <a:endParaRPr sz="1600"/>
          </a:p>
        </p:txBody>
      </p:sp>
      <p:sp>
        <p:nvSpPr>
          <p:cNvPr id="77" name="Google Shape;77;p8"/>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5</a:t>
            </a:fld>
            <a:endParaRPr dirty="0"/>
          </a:p>
        </p:txBody>
      </p:sp>
      <p:graphicFrame>
        <p:nvGraphicFramePr>
          <p:cNvPr id="78" name="Google Shape;78;p8"/>
          <p:cNvGraphicFramePr/>
          <p:nvPr>
            <p:extLst>
              <p:ext uri="{D42A27DB-BD31-4B8C-83A1-F6EECF244321}">
                <p14:modId xmlns:p14="http://schemas.microsoft.com/office/powerpoint/2010/main" val="1565614978"/>
              </p:ext>
            </p:extLst>
          </p:nvPr>
        </p:nvGraphicFramePr>
        <p:xfrm>
          <a:off x="457200" y="2072466"/>
          <a:ext cx="8382000" cy="2362220"/>
        </p:xfrm>
        <a:graphic>
          <a:graphicData uri="http://schemas.openxmlformats.org/drawingml/2006/table">
            <a:tbl>
              <a:tblPr firstRow="1" bandRow="1">
                <a:tableStyleId>{85ABDF49-A648-4C8D-BCF8-8BDEC9073425}</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533400">
                <a:tc>
                  <a:txBody>
                    <a:bodyPr/>
                    <a:lstStyle/>
                    <a:p>
                      <a:pPr marL="0" marR="0" lvl="0" indent="0" algn="l" rtl="0">
                        <a:spcBef>
                          <a:spcPts val="0"/>
                        </a:spcBef>
                        <a:spcAft>
                          <a:spcPts val="0"/>
                        </a:spcAft>
                        <a:buNone/>
                      </a:pPr>
                      <a:r>
                        <a:rPr lang="en-US" sz="1800" dirty="0"/>
                        <a:t>Section</a:t>
                      </a:r>
                      <a:endParaRPr dirty="0"/>
                    </a:p>
                  </a:txBody>
                  <a:tcPr marL="91450" marR="91450" marT="45725" marB="45725"/>
                </a:tc>
                <a:tc>
                  <a:txBody>
                    <a:bodyPr/>
                    <a:lstStyle/>
                    <a:p>
                      <a:pPr marL="0" marR="0" lvl="0" indent="0" algn="l" rtl="0">
                        <a:spcBef>
                          <a:spcPts val="0"/>
                        </a:spcBef>
                        <a:spcAft>
                          <a:spcPts val="0"/>
                        </a:spcAft>
                        <a:buNone/>
                      </a:pPr>
                      <a:r>
                        <a:rPr lang="en-US" sz="1800"/>
                        <a:t>Description</a:t>
                      </a:r>
                      <a:endParaRPr/>
                    </a:p>
                  </a:txBody>
                  <a:tcPr marL="91450" marR="91450" marT="45725" marB="45725"/>
                </a:tc>
                <a:extLst>
                  <a:ext uri="{0D108BD9-81ED-4DB2-BD59-A6C34878D82A}">
                    <a16:rowId xmlns:a16="http://schemas.microsoft.com/office/drawing/2014/main" val="10000"/>
                  </a:ext>
                </a:extLst>
              </a:tr>
              <a:tr h="533400">
                <a:tc>
                  <a:txBody>
                    <a:bodyPr/>
                    <a:lstStyle/>
                    <a:p>
                      <a:pPr marL="0" marR="0" lvl="0" indent="0" algn="l" rtl="0">
                        <a:spcBef>
                          <a:spcPts val="0"/>
                        </a:spcBef>
                        <a:spcAft>
                          <a:spcPts val="0"/>
                        </a:spcAft>
                        <a:buNone/>
                      </a:pPr>
                      <a:r>
                        <a:rPr lang="en-US" sz="1800" dirty="0"/>
                        <a:t>Improvements and Bug Counters</a:t>
                      </a:r>
                      <a:endParaRPr dirty="0"/>
                    </a:p>
                  </a:txBody>
                  <a:tcPr marL="91450" marR="91450" marT="45725" marB="45725"/>
                </a:tc>
                <a:tc>
                  <a:txBody>
                    <a:bodyPr/>
                    <a:lstStyle/>
                    <a:p>
                      <a:pPr marL="0" marR="0" lvl="0" indent="0" algn="l" rtl="0">
                        <a:spcBef>
                          <a:spcPts val="0"/>
                        </a:spcBef>
                        <a:spcAft>
                          <a:spcPts val="0"/>
                        </a:spcAft>
                        <a:buNone/>
                      </a:pPr>
                      <a:r>
                        <a:rPr lang="en-US" sz="1800" dirty="0"/>
                        <a:t>Our current reporting mechanisms do not enable autonomous counters for issue tracking.</a:t>
                      </a:r>
                      <a:endParaRPr dirty="0"/>
                    </a:p>
                  </a:txBody>
                  <a:tcPr marL="91450" marR="91450" marT="45725" marB="45725"/>
                </a:tc>
                <a:extLst>
                  <a:ext uri="{0D108BD9-81ED-4DB2-BD59-A6C34878D82A}">
                    <a16:rowId xmlns:a16="http://schemas.microsoft.com/office/drawing/2014/main" val="10002"/>
                  </a:ext>
                </a:extLst>
              </a:tr>
              <a:tr h="533400">
                <a:tc>
                  <a:txBody>
                    <a:bodyPr/>
                    <a:lstStyle/>
                    <a:p>
                      <a:pPr marL="0" marR="0" lvl="0" indent="0" algn="l" rtl="0">
                        <a:spcBef>
                          <a:spcPts val="0"/>
                        </a:spcBef>
                        <a:spcAft>
                          <a:spcPts val="0"/>
                        </a:spcAft>
                        <a:buNone/>
                      </a:pPr>
                      <a:r>
                        <a:rPr lang="en-US" sz="1800"/>
                        <a:t>SLOC Counts</a:t>
                      </a:r>
                      <a:endParaRPr/>
                    </a:p>
                  </a:txBody>
                  <a:tcPr marL="91450" marR="91450" marT="45725" marB="45725"/>
                </a:tc>
                <a:tc>
                  <a:txBody>
                    <a:bodyPr/>
                    <a:lstStyle/>
                    <a:p>
                      <a:pPr marL="0" marR="0" lvl="0" indent="0" algn="l" rtl="0">
                        <a:spcBef>
                          <a:spcPts val="0"/>
                        </a:spcBef>
                        <a:spcAft>
                          <a:spcPts val="0"/>
                        </a:spcAft>
                        <a:buNone/>
                      </a:pPr>
                      <a:r>
                        <a:rPr lang="en-US" sz="1800" dirty="0"/>
                        <a:t>We do not currently have SLOC counters or code coverage setup for our repositories.</a:t>
                      </a:r>
                      <a:endParaRPr dirty="0"/>
                    </a:p>
                  </a:txBody>
                  <a:tcPr marL="91450" marR="91450" marT="45725" marB="45725"/>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9"/>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Work Product Status</a:t>
            </a:r>
            <a:endParaRPr/>
          </a:p>
        </p:txBody>
      </p:sp>
      <p:graphicFrame>
        <p:nvGraphicFramePr>
          <p:cNvPr id="85" name="Google Shape;85;p9"/>
          <p:cNvGraphicFramePr/>
          <p:nvPr>
            <p:extLst>
              <p:ext uri="{D42A27DB-BD31-4B8C-83A1-F6EECF244321}">
                <p14:modId xmlns:p14="http://schemas.microsoft.com/office/powerpoint/2010/main" val="1943813506"/>
              </p:ext>
            </p:extLst>
          </p:nvPr>
        </p:nvGraphicFramePr>
        <p:xfrm>
          <a:off x="228600" y="1219201"/>
          <a:ext cx="8743950" cy="5064660"/>
        </p:xfrm>
        <a:graphic>
          <a:graphicData uri="http://schemas.openxmlformats.org/drawingml/2006/table">
            <a:tbl>
              <a:tblPr firstRow="1" bandRow="1">
                <a:noFill/>
                <a:tableStyleId>{85ABDF49-A648-4C8D-BCF8-8BDEC9073425}</a:tableStyleId>
              </a:tblPr>
              <a:tblGrid>
                <a:gridCol w="3395709">
                  <a:extLst>
                    <a:ext uri="{9D8B030D-6E8A-4147-A177-3AD203B41FA5}">
                      <a16:colId xmlns:a16="http://schemas.microsoft.com/office/drawing/2014/main" val="20000"/>
                    </a:ext>
                  </a:extLst>
                </a:gridCol>
                <a:gridCol w="5348241">
                  <a:extLst>
                    <a:ext uri="{9D8B030D-6E8A-4147-A177-3AD203B41FA5}">
                      <a16:colId xmlns:a16="http://schemas.microsoft.com/office/drawing/2014/main" val="20001"/>
                    </a:ext>
                  </a:extLst>
                </a:gridCol>
              </a:tblGrid>
              <a:tr h="250525">
                <a:tc>
                  <a:txBody>
                    <a:bodyPr/>
                    <a:lstStyle/>
                    <a:p>
                      <a:pPr marL="0" marR="0" lvl="0" indent="0" algn="l" rtl="0">
                        <a:spcBef>
                          <a:spcPts val="0"/>
                        </a:spcBef>
                        <a:spcAft>
                          <a:spcPts val="0"/>
                        </a:spcAft>
                        <a:buNone/>
                      </a:pPr>
                      <a:r>
                        <a:rPr lang="en-US" sz="1000"/>
                        <a:t>Document Title</a:t>
                      </a:r>
                      <a:endParaRPr sz="1000"/>
                    </a:p>
                  </a:txBody>
                  <a:tcPr marL="91450" marR="91450" marT="45725" marB="45725"/>
                </a:tc>
                <a:tc>
                  <a:txBody>
                    <a:bodyPr/>
                    <a:lstStyle/>
                    <a:p>
                      <a:pPr marL="0" marR="0" lvl="0" indent="0" algn="l" rtl="0">
                        <a:spcBef>
                          <a:spcPts val="0"/>
                        </a:spcBef>
                        <a:spcAft>
                          <a:spcPts val="0"/>
                        </a:spcAft>
                        <a:buNone/>
                      </a:pPr>
                      <a:r>
                        <a:rPr lang="en-US" sz="1000"/>
                        <a:t>DMS Doc and Revision ID</a:t>
                      </a:r>
                      <a:endParaRPr/>
                    </a:p>
                  </a:txBody>
                  <a:tcPr marL="91450" marR="91450" marT="45725" marB="45725"/>
                </a:tc>
                <a:extLst>
                  <a:ext uri="{0D108BD9-81ED-4DB2-BD59-A6C34878D82A}">
                    <a16:rowId xmlns:a16="http://schemas.microsoft.com/office/drawing/2014/main" val="10000"/>
                  </a:ext>
                </a:extLst>
              </a:tr>
              <a:tr h="309200">
                <a:tc>
                  <a:txBody>
                    <a:bodyPr/>
                    <a:lstStyle/>
                    <a:p>
                      <a:pPr marL="0" marR="0" lvl="0" indent="0" algn="l" rtl="0">
                        <a:spcBef>
                          <a:spcPts val="0"/>
                        </a:spcBef>
                        <a:spcAft>
                          <a:spcPts val="0"/>
                        </a:spcAft>
                        <a:buNone/>
                      </a:pPr>
                      <a:r>
                        <a:rPr lang="en-US" sz="1200">
                          <a:solidFill>
                            <a:srgbClr val="0070C0"/>
                          </a:solidFill>
                        </a:rPr>
                        <a:t>Management Plan</a:t>
                      </a:r>
                      <a:endParaRPr/>
                    </a:p>
                  </a:txBody>
                  <a:tcPr marL="91450" marR="91450" marT="45725" marB="45725"/>
                </a:tc>
                <a:tc>
                  <a:txBody>
                    <a:bodyPr/>
                    <a:lstStyle/>
                    <a:p>
                      <a:pPr marL="0" marR="0" lvl="0" indent="0" algn="l" rtl="0">
                        <a:spcBef>
                          <a:spcPts val="0"/>
                        </a:spcBef>
                        <a:spcAft>
                          <a:spcPts val="0"/>
                        </a:spcAft>
                        <a:buNone/>
                      </a:pPr>
                      <a:r>
                        <a:rPr lang="en-US" sz="800" u="sng" dirty="0">
                          <a:solidFill>
                            <a:schemeClr val="hlink"/>
                          </a:solidFill>
                          <a:hlinkClick r:id="rId3"/>
                        </a:rPr>
                        <a:t>https://pds-eng ineering.jpl.nasa.gov/sites/default/files/documents/pds2010/keydocuments/PDS-SMP.pdf</a:t>
                      </a:r>
                      <a:endParaRPr sz="800" dirty="0"/>
                    </a:p>
                  </a:txBody>
                  <a:tcPr marL="91450" marR="91450" marT="45725" marB="45725"/>
                </a:tc>
                <a:extLst>
                  <a:ext uri="{0D108BD9-81ED-4DB2-BD59-A6C34878D82A}">
                    <a16:rowId xmlns:a16="http://schemas.microsoft.com/office/drawing/2014/main" val="10001"/>
                  </a:ext>
                </a:extLst>
              </a:tr>
              <a:tr h="309200">
                <a:tc>
                  <a:txBody>
                    <a:bodyPr/>
                    <a:lstStyle/>
                    <a:p>
                      <a:pPr marL="0" marR="0" lvl="0" indent="0" algn="l" rtl="0">
                        <a:spcBef>
                          <a:spcPts val="0"/>
                        </a:spcBef>
                        <a:spcAft>
                          <a:spcPts val="0"/>
                        </a:spcAft>
                        <a:buNone/>
                      </a:pPr>
                      <a:r>
                        <a:rPr lang="en-US" sz="1200">
                          <a:solidFill>
                            <a:srgbClr val="0070C0"/>
                          </a:solidFill>
                        </a:rPr>
                        <a:t>Task Implementation Plan</a:t>
                      </a:r>
                      <a:endParaRPr/>
                    </a:p>
                  </a:txBody>
                  <a:tcPr marL="91450" marR="91450" marT="45725" marB="45725"/>
                </a:tc>
                <a:tc>
                  <a:txBody>
                    <a:bodyPr/>
                    <a:lstStyle/>
                    <a:p>
                      <a:pPr marL="0" marR="0" lvl="0" indent="0" algn="l" rtl="0">
                        <a:spcBef>
                          <a:spcPts val="0"/>
                        </a:spcBef>
                        <a:spcAft>
                          <a:spcPts val="0"/>
                        </a:spcAft>
                        <a:buNone/>
                      </a:pPr>
                      <a:r>
                        <a:rPr lang="en-US" sz="800" u="sng">
                          <a:solidFill>
                            <a:schemeClr val="hlink"/>
                          </a:solidFill>
                          <a:hlinkClick r:id="rId4"/>
                        </a:rPr>
                        <a:t>https://pds-engineering.jpl.nasa.gov/sites/default/files/documents/pds2010/pds4-proj-plan-07172013.pdf</a:t>
                      </a:r>
                      <a:endParaRPr sz="800"/>
                    </a:p>
                  </a:txBody>
                  <a:tcPr marL="91450" marR="91450" marT="45725" marB="45725"/>
                </a:tc>
                <a:extLst>
                  <a:ext uri="{0D108BD9-81ED-4DB2-BD59-A6C34878D82A}">
                    <a16:rowId xmlns:a16="http://schemas.microsoft.com/office/drawing/2014/main" val="10002"/>
                  </a:ext>
                </a:extLst>
              </a:tr>
              <a:tr h="309200">
                <a:tc>
                  <a:txBody>
                    <a:bodyPr/>
                    <a:lstStyle/>
                    <a:p>
                      <a:pPr marL="0" marR="0" lvl="0" indent="0" algn="l" rtl="0">
                        <a:spcBef>
                          <a:spcPts val="0"/>
                        </a:spcBef>
                        <a:spcAft>
                          <a:spcPts val="0"/>
                        </a:spcAft>
                        <a:buNone/>
                      </a:pPr>
                      <a:r>
                        <a:rPr lang="en-US" sz="1200">
                          <a:solidFill>
                            <a:srgbClr val="0070C0"/>
                          </a:solidFill>
                        </a:rPr>
                        <a:t>Release Plan</a:t>
                      </a:r>
                      <a:endParaRPr/>
                    </a:p>
                  </a:txBody>
                  <a:tcPr marL="91450" marR="91450" marT="45725" marB="45725"/>
                </a:tc>
                <a:tc>
                  <a:txBody>
                    <a:bodyPr/>
                    <a:lstStyle/>
                    <a:p>
                      <a:r>
                        <a:rPr lang="en-US" sz="800" dirty="0">
                          <a:hlinkClick r:id="rId5"/>
                        </a:rPr>
                        <a:t>https://nasa-pds.github.io/releases/11.1/plan.html</a:t>
                      </a:r>
                      <a:r>
                        <a:rPr lang="en-US" sz="800" dirty="0"/>
                        <a:t>  </a:t>
                      </a:r>
                    </a:p>
                  </a:txBody>
                  <a:tcPr marL="91450" marR="91450" marT="45725" marB="45725"/>
                </a:tc>
                <a:extLst>
                  <a:ext uri="{0D108BD9-81ED-4DB2-BD59-A6C34878D82A}">
                    <a16:rowId xmlns:a16="http://schemas.microsoft.com/office/drawing/2014/main" val="10003"/>
                  </a:ext>
                </a:extLst>
              </a:tr>
              <a:tr h="309200">
                <a:tc>
                  <a:txBody>
                    <a:bodyPr/>
                    <a:lstStyle/>
                    <a:p>
                      <a:pPr marL="0" marR="0" lvl="0" indent="0" algn="l" rtl="0">
                        <a:spcBef>
                          <a:spcPts val="0"/>
                        </a:spcBef>
                        <a:spcAft>
                          <a:spcPts val="0"/>
                        </a:spcAft>
                        <a:buNone/>
                      </a:pPr>
                      <a:r>
                        <a:rPr lang="en-US" sz="1200">
                          <a:solidFill>
                            <a:srgbClr val="0070C0"/>
                          </a:solidFill>
                        </a:rPr>
                        <a:t>Operation Concept</a:t>
                      </a:r>
                      <a:endParaRPr/>
                    </a:p>
                  </a:txBody>
                  <a:tcPr marL="91450" marR="91450" marT="45725" marB="45725"/>
                </a:tc>
                <a:tc>
                  <a:txBody>
                    <a:bodyPr/>
                    <a:lstStyle/>
                    <a:p>
                      <a:pPr marL="0" marR="0" lvl="0" indent="0" algn="l" rtl="0">
                        <a:spcBef>
                          <a:spcPts val="0"/>
                        </a:spcBef>
                        <a:spcAft>
                          <a:spcPts val="0"/>
                        </a:spcAft>
                        <a:buNone/>
                      </a:pPr>
                      <a:r>
                        <a:rPr lang="en-US" sz="800" u="sng" dirty="0">
                          <a:solidFill>
                            <a:schemeClr val="hlink"/>
                          </a:solidFill>
                          <a:hlinkClick r:id="rId6"/>
                        </a:rPr>
                        <a:t>https://pds-engineering.jpl.nasa.gov/sites/default/files/documents/pds2010/keydocuments/pds4-ops-concept.pdf</a:t>
                      </a:r>
                      <a:r>
                        <a:rPr lang="en-US" sz="800" u="sng" dirty="0">
                          <a:solidFill>
                            <a:schemeClr val="hlink"/>
                          </a:solidFill>
                        </a:rPr>
                        <a:t> </a:t>
                      </a:r>
                      <a:endParaRPr sz="800" dirty="0">
                        <a:solidFill>
                          <a:srgbClr val="0070C0"/>
                        </a:solidFill>
                      </a:endParaRPr>
                    </a:p>
                  </a:txBody>
                  <a:tcPr marL="91450" marR="91450" marT="45725" marB="45725"/>
                </a:tc>
                <a:extLst>
                  <a:ext uri="{0D108BD9-81ED-4DB2-BD59-A6C34878D82A}">
                    <a16:rowId xmlns:a16="http://schemas.microsoft.com/office/drawing/2014/main" val="10004"/>
                  </a:ext>
                </a:extLst>
              </a:tr>
              <a:tr h="646525">
                <a:tc>
                  <a:txBody>
                    <a:bodyPr/>
                    <a:lstStyle/>
                    <a:p>
                      <a:pPr marL="0" marR="0" lvl="0" indent="0" algn="l" rtl="0">
                        <a:spcBef>
                          <a:spcPts val="0"/>
                        </a:spcBef>
                        <a:spcAft>
                          <a:spcPts val="0"/>
                        </a:spcAft>
                        <a:buNone/>
                      </a:pPr>
                      <a:r>
                        <a:rPr lang="en-US" sz="1200">
                          <a:solidFill>
                            <a:srgbClr val="0070C0"/>
                          </a:solidFill>
                        </a:rPr>
                        <a:t>Requirements</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u="sng">
                          <a:solidFill>
                            <a:schemeClr val="hlink"/>
                          </a:solidFill>
                          <a:hlinkClick r:id="rId7"/>
                        </a:rPr>
                        <a:t>https://pds-engineering.jpl.nasa.gov/sites/default/files/documents/pds2010/design/system_design/pds4_system_reqs.pdf</a:t>
                      </a:r>
                      <a:endParaRPr sz="800">
                        <a:solidFill>
                          <a:srgbClr val="0070C0"/>
                        </a:solidFill>
                      </a:endParaRPr>
                    </a:p>
                    <a:p>
                      <a:pPr marL="0" marR="0" lvl="0" indent="0" algn="l" rtl="0">
                        <a:spcBef>
                          <a:spcPts val="0"/>
                        </a:spcBef>
                        <a:spcAft>
                          <a:spcPts val="0"/>
                        </a:spcAft>
                        <a:buNone/>
                      </a:pPr>
                      <a:endParaRPr sz="1600"/>
                    </a:p>
                  </a:txBody>
                  <a:tcPr marL="91450" marR="91450" marT="45725" marB="45725"/>
                </a:tc>
                <a:extLst>
                  <a:ext uri="{0D108BD9-81ED-4DB2-BD59-A6C34878D82A}">
                    <a16:rowId xmlns:a16="http://schemas.microsoft.com/office/drawing/2014/main" val="10005"/>
                  </a:ext>
                </a:extLst>
              </a:tr>
              <a:tr h="421650">
                <a:tc>
                  <a:txBody>
                    <a:bodyPr/>
                    <a:lstStyle/>
                    <a:p>
                      <a:pPr marL="0" marR="0" lvl="0" indent="0" algn="l" rtl="0">
                        <a:spcBef>
                          <a:spcPts val="0"/>
                        </a:spcBef>
                        <a:spcAft>
                          <a:spcPts val="0"/>
                        </a:spcAft>
                        <a:buNone/>
                      </a:pPr>
                      <a:r>
                        <a:rPr lang="en-US" sz="1200">
                          <a:solidFill>
                            <a:srgbClr val="0070C0"/>
                          </a:solidFill>
                        </a:rPr>
                        <a:t>Architecture Description</a:t>
                      </a:r>
                      <a:endParaRPr/>
                    </a:p>
                  </a:txBody>
                  <a:tcPr marL="91450" marR="91450" marT="45725" marB="45725"/>
                </a:tc>
                <a:tc>
                  <a:txBody>
                    <a:bodyPr/>
                    <a:lstStyle/>
                    <a:p>
                      <a:pPr marL="0" marR="0" lvl="0" indent="0" algn="l" rtl="0">
                        <a:spcBef>
                          <a:spcPts val="0"/>
                        </a:spcBef>
                        <a:spcAft>
                          <a:spcPts val="0"/>
                        </a:spcAft>
                        <a:buNone/>
                      </a:pPr>
                      <a:r>
                        <a:rPr lang="en-US" sz="800" u="sng">
                          <a:solidFill>
                            <a:schemeClr val="hlink"/>
                          </a:solidFill>
                          <a:hlinkClick r:id="rId8"/>
                        </a:rPr>
                        <a:t>https://pds-engineering.jpl.nasa.gov/sites/default/files/documents/pds2010/architecture/system_architecture/pds4_system_arch_spec.pdf</a:t>
                      </a:r>
                      <a:endParaRPr sz="800"/>
                    </a:p>
                  </a:txBody>
                  <a:tcPr marL="91450" marR="91450" marT="45725" marB="45725"/>
                </a:tc>
                <a:extLst>
                  <a:ext uri="{0D108BD9-81ED-4DB2-BD59-A6C34878D82A}">
                    <a16:rowId xmlns:a16="http://schemas.microsoft.com/office/drawing/2014/main" val="10006"/>
                  </a:ext>
                </a:extLst>
              </a:tr>
              <a:tr h="309200">
                <a:tc>
                  <a:txBody>
                    <a:bodyPr/>
                    <a:lstStyle/>
                    <a:p>
                      <a:pPr marL="0" marR="0" lvl="0" indent="0" algn="l" rtl="0">
                        <a:spcBef>
                          <a:spcPts val="0"/>
                        </a:spcBef>
                        <a:spcAft>
                          <a:spcPts val="0"/>
                        </a:spcAft>
                        <a:buNone/>
                      </a:pPr>
                      <a:r>
                        <a:rPr lang="en-US" sz="1200">
                          <a:solidFill>
                            <a:srgbClr val="0070C0"/>
                          </a:solidFill>
                        </a:rPr>
                        <a:t>Design Specification</a:t>
                      </a:r>
                      <a:endParaRPr/>
                    </a:p>
                  </a:txBody>
                  <a:tcPr marL="91450" marR="91450" marT="45725" marB="45725"/>
                </a:tc>
                <a:tc>
                  <a:txBody>
                    <a:bodyPr/>
                    <a:lstStyle/>
                    <a:p>
                      <a:pPr marL="0" marR="0" lvl="0" indent="0" algn="l" rtl="0">
                        <a:spcBef>
                          <a:spcPts val="0"/>
                        </a:spcBef>
                        <a:spcAft>
                          <a:spcPts val="0"/>
                        </a:spcAft>
                        <a:buNone/>
                      </a:pPr>
                      <a:r>
                        <a:rPr lang="en-US" sz="800"/>
                        <a:t>See various design docs in: </a:t>
                      </a:r>
                      <a:r>
                        <a:rPr lang="en-US" sz="800" u="sng">
                          <a:solidFill>
                            <a:schemeClr val="hlink"/>
                          </a:solidFill>
                          <a:hlinkClick r:id="rId9"/>
                        </a:rPr>
                        <a:t>https://pds-engineering.jpl.nasa.gov/content/key-documents</a:t>
                      </a:r>
                      <a:endParaRPr sz="800"/>
                    </a:p>
                  </a:txBody>
                  <a:tcPr marL="91450" marR="91450" marT="45725" marB="45725"/>
                </a:tc>
                <a:extLst>
                  <a:ext uri="{0D108BD9-81ED-4DB2-BD59-A6C34878D82A}">
                    <a16:rowId xmlns:a16="http://schemas.microsoft.com/office/drawing/2014/main" val="10007"/>
                  </a:ext>
                </a:extLst>
              </a:tr>
              <a:tr h="309200">
                <a:tc>
                  <a:txBody>
                    <a:bodyPr/>
                    <a:lstStyle/>
                    <a:p>
                      <a:pPr marL="0" marR="0" lvl="0" indent="0" algn="l" rtl="0">
                        <a:spcBef>
                          <a:spcPts val="0"/>
                        </a:spcBef>
                        <a:spcAft>
                          <a:spcPts val="0"/>
                        </a:spcAft>
                        <a:buNone/>
                      </a:pPr>
                      <a:r>
                        <a:rPr lang="en-US" sz="1200">
                          <a:solidFill>
                            <a:srgbClr val="0070C0"/>
                          </a:solidFill>
                        </a:rPr>
                        <a:t>Interface Specification</a:t>
                      </a:r>
                      <a:endParaRPr/>
                    </a:p>
                  </a:txBody>
                  <a:tcPr marL="91450" marR="91450" marT="45725" marB="45725"/>
                </a:tc>
                <a:tc>
                  <a:txBody>
                    <a:bodyPr/>
                    <a:lstStyle/>
                    <a:p>
                      <a:pPr marL="0" marR="0" lvl="0" indent="0" algn="l" rtl="0">
                        <a:spcBef>
                          <a:spcPts val="0"/>
                        </a:spcBef>
                        <a:spcAft>
                          <a:spcPts val="0"/>
                        </a:spcAft>
                        <a:buNone/>
                      </a:pPr>
                      <a:r>
                        <a:rPr lang="en-US" sz="800" dirty="0"/>
                        <a:t>N/A</a:t>
                      </a:r>
                      <a:endParaRPr dirty="0"/>
                    </a:p>
                  </a:txBody>
                  <a:tcPr marL="91450" marR="91450" marT="45725" marB="45725"/>
                </a:tc>
                <a:extLst>
                  <a:ext uri="{0D108BD9-81ED-4DB2-BD59-A6C34878D82A}">
                    <a16:rowId xmlns:a16="http://schemas.microsoft.com/office/drawing/2014/main" val="10008"/>
                  </a:ext>
                </a:extLst>
              </a:tr>
              <a:tr h="309200">
                <a:tc>
                  <a:txBody>
                    <a:bodyPr/>
                    <a:lstStyle/>
                    <a:p>
                      <a:pPr marL="0" marR="0" lvl="0" indent="0" algn="l" rtl="0">
                        <a:spcBef>
                          <a:spcPts val="0"/>
                        </a:spcBef>
                        <a:spcAft>
                          <a:spcPts val="0"/>
                        </a:spcAft>
                        <a:buNone/>
                      </a:pPr>
                      <a:r>
                        <a:rPr lang="en-US" sz="1200">
                          <a:solidFill>
                            <a:srgbClr val="0070C0"/>
                          </a:solidFill>
                        </a:rPr>
                        <a:t>Test Plan</a:t>
                      </a:r>
                      <a:endParaRPr sz="1200">
                        <a:solidFill>
                          <a:srgbClr val="0070C0"/>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i="1" u="sng" dirty="0">
                          <a:solidFill>
                            <a:schemeClr val="hlink"/>
                          </a:solidFill>
                        </a:rPr>
                        <a:t>https://</a:t>
                      </a:r>
                      <a:r>
                        <a:rPr lang="en-US" sz="800" i="1" u="sng" dirty="0" err="1">
                          <a:solidFill>
                            <a:schemeClr val="hlink"/>
                          </a:solidFill>
                        </a:rPr>
                        <a:t>pds-engineering.jpl.nasa.gov</a:t>
                      </a:r>
                      <a:r>
                        <a:rPr lang="en-US" sz="800" i="1" u="sng" dirty="0">
                          <a:solidFill>
                            <a:schemeClr val="hlink"/>
                          </a:solidFill>
                        </a:rPr>
                        <a:t>/file/pds_build11.1_testplan.pdf</a:t>
                      </a:r>
                      <a:endParaRPr sz="800" i="1" dirty="0"/>
                    </a:p>
                  </a:txBody>
                  <a:tcPr marL="91450" marR="91450" marT="45725" marB="45725"/>
                </a:tc>
                <a:extLst>
                  <a:ext uri="{0D108BD9-81ED-4DB2-BD59-A6C34878D82A}">
                    <a16:rowId xmlns:a16="http://schemas.microsoft.com/office/drawing/2014/main" val="10009"/>
                  </a:ext>
                </a:extLst>
              </a:tr>
              <a:tr h="309200">
                <a:tc>
                  <a:txBody>
                    <a:bodyPr/>
                    <a:lstStyle/>
                    <a:p>
                      <a:pPr marL="0" marR="0" lvl="0" indent="0" algn="l" rtl="0">
                        <a:spcBef>
                          <a:spcPts val="0"/>
                        </a:spcBef>
                        <a:spcAft>
                          <a:spcPts val="0"/>
                        </a:spcAft>
                        <a:buNone/>
                      </a:pPr>
                      <a:r>
                        <a:rPr lang="en-US" sz="1200" dirty="0">
                          <a:solidFill>
                            <a:srgbClr val="0070C0"/>
                          </a:solidFill>
                        </a:rPr>
                        <a:t>Test Procedures</a:t>
                      </a:r>
                      <a:endParaRPr dirty="0"/>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i="1" u="sng" dirty="0">
                          <a:solidFill>
                            <a:schemeClr val="hlink"/>
                          </a:solidFill>
                        </a:rPr>
                        <a:t>https://</a:t>
                      </a:r>
                      <a:r>
                        <a:rPr lang="en-US" sz="800" i="1" u="sng" dirty="0" err="1">
                          <a:solidFill>
                            <a:schemeClr val="hlink"/>
                          </a:solidFill>
                        </a:rPr>
                        <a:t>pds-engineering.jpl.nasa.gov</a:t>
                      </a:r>
                      <a:r>
                        <a:rPr lang="en-US" sz="800" i="1" u="sng" dirty="0">
                          <a:solidFill>
                            <a:schemeClr val="hlink"/>
                          </a:solidFill>
                        </a:rPr>
                        <a:t>/file/pds_build11.1_testreport.pdf</a:t>
                      </a:r>
                      <a:endParaRPr sz="800" i="1" dirty="0"/>
                    </a:p>
                  </a:txBody>
                  <a:tcPr marL="91450" marR="91450" marT="45725" marB="45725"/>
                </a:tc>
                <a:extLst>
                  <a:ext uri="{0D108BD9-81ED-4DB2-BD59-A6C34878D82A}">
                    <a16:rowId xmlns:a16="http://schemas.microsoft.com/office/drawing/2014/main" val="10010"/>
                  </a:ext>
                </a:extLst>
              </a:tr>
              <a:tr h="309200">
                <a:tc>
                  <a:txBody>
                    <a:bodyPr/>
                    <a:lstStyle/>
                    <a:p>
                      <a:pPr marL="0" marR="0" lvl="0" indent="0" algn="l" rtl="0">
                        <a:spcBef>
                          <a:spcPts val="0"/>
                        </a:spcBef>
                        <a:spcAft>
                          <a:spcPts val="0"/>
                        </a:spcAft>
                        <a:buNone/>
                      </a:pPr>
                      <a:r>
                        <a:rPr lang="en-US" sz="1200" dirty="0">
                          <a:solidFill>
                            <a:srgbClr val="0070C0"/>
                          </a:solidFill>
                        </a:rPr>
                        <a:t>Release Description</a:t>
                      </a:r>
                      <a:endParaRPr dirty="0"/>
                    </a:p>
                  </a:txBody>
                  <a:tcPr marL="91450" marR="91450" marT="45725" marB="45725"/>
                </a:tc>
                <a:tc>
                  <a:txBody>
                    <a:bodyPr/>
                    <a:lstStyle/>
                    <a:p>
                      <a:r>
                        <a:rPr lang="en-US" sz="800" dirty="0">
                          <a:hlinkClick r:id="rId10"/>
                        </a:rPr>
                        <a:t>https://nasa-pds.github.io/releases/11.1/rdd.html</a:t>
                      </a:r>
                      <a:r>
                        <a:rPr lang="en-US" sz="800" dirty="0"/>
                        <a:t> </a:t>
                      </a:r>
                    </a:p>
                  </a:txBody>
                  <a:tcPr marL="91450" marR="91450" marT="45725" marB="45725"/>
                </a:tc>
                <a:extLst>
                  <a:ext uri="{0D108BD9-81ED-4DB2-BD59-A6C34878D82A}">
                    <a16:rowId xmlns:a16="http://schemas.microsoft.com/office/drawing/2014/main" val="10011"/>
                  </a:ext>
                </a:extLst>
              </a:tr>
              <a:tr h="309200">
                <a:tc>
                  <a:txBody>
                    <a:bodyPr/>
                    <a:lstStyle/>
                    <a:p>
                      <a:pPr marL="0" marR="0" lvl="0" indent="0" algn="l" rtl="0">
                        <a:spcBef>
                          <a:spcPts val="0"/>
                        </a:spcBef>
                        <a:spcAft>
                          <a:spcPts val="0"/>
                        </a:spcAft>
                        <a:buNone/>
                      </a:pPr>
                      <a:r>
                        <a:rPr lang="en-US" sz="1200" dirty="0">
                          <a:solidFill>
                            <a:srgbClr val="0070C0"/>
                          </a:solidFill>
                        </a:rPr>
                        <a:t>Product Guide</a:t>
                      </a:r>
                      <a:endParaRPr dirty="0"/>
                    </a:p>
                  </a:txBody>
                  <a:tcPr marL="91450" marR="91450" marT="45725" marB="45725"/>
                </a:tc>
                <a:tc>
                  <a:txBody>
                    <a:bodyPr/>
                    <a:lstStyle/>
                    <a:p>
                      <a:pPr marL="0" marR="0" lvl="0" indent="0" algn="l" rtl="0">
                        <a:spcBef>
                          <a:spcPts val="0"/>
                        </a:spcBef>
                        <a:spcAft>
                          <a:spcPts val="0"/>
                        </a:spcAft>
                        <a:buNone/>
                      </a:pPr>
                      <a:r>
                        <a:rPr lang="en-US" sz="800" dirty="0"/>
                        <a:t>N/A</a:t>
                      </a:r>
                      <a:endParaRPr dirty="0"/>
                    </a:p>
                  </a:txBody>
                  <a:tcPr marL="91450" marR="91450" marT="45725" marB="45725"/>
                </a:tc>
                <a:extLst>
                  <a:ext uri="{0D108BD9-81ED-4DB2-BD59-A6C34878D82A}">
                    <a16:rowId xmlns:a16="http://schemas.microsoft.com/office/drawing/2014/main" val="10012"/>
                  </a:ext>
                </a:extLst>
              </a:tr>
              <a:tr h="309200">
                <a:tc>
                  <a:txBody>
                    <a:bodyPr/>
                    <a:lstStyle/>
                    <a:p>
                      <a:pPr marL="0" marR="0" lvl="0" indent="0" algn="l" rtl="0">
                        <a:spcBef>
                          <a:spcPts val="0"/>
                        </a:spcBef>
                        <a:spcAft>
                          <a:spcPts val="0"/>
                        </a:spcAft>
                        <a:buNone/>
                      </a:pPr>
                      <a:r>
                        <a:rPr lang="en-US" sz="1200" dirty="0">
                          <a:solidFill>
                            <a:srgbClr val="0070C0"/>
                          </a:solidFill>
                        </a:rPr>
                        <a:t>User Guide</a:t>
                      </a:r>
                      <a:endParaRPr dirty="0"/>
                    </a:p>
                  </a:txBody>
                  <a:tcPr marL="91450" marR="91450" marT="45725" marB="45725"/>
                </a:tc>
                <a:tc>
                  <a:txBody>
                    <a:bodyPr/>
                    <a:lstStyle/>
                    <a:p>
                      <a:pPr marL="0" marR="0" lvl="0" indent="0" algn="l" rtl="0">
                        <a:spcBef>
                          <a:spcPts val="0"/>
                        </a:spcBef>
                        <a:spcAft>
                          <a:spcPts val="0"/>
                        </a:spcAft>
                        <a:buNone/>
                      </a:pPr>
                      <a:r>
                        <a:rPr lang="en-US" sz="800" dirty="0"/>
                        <a:t>See individual tool documentation. Links in RDD</a:t>
                      </a:r>
                      <a:endParaRPr dirty="0"/>
                    </a:p>
                  </a:txBody>
                  <a:tcPr marL="91450" marR="91450" marT="45725" marB="45725"/>
                </a:tc>
                <a:extLst>
                  <a:ext uri="{0D108BD9-81ED-4DB2-BD59-A6C34878D82A}">
                    <a16:rowId xmlns:a16="http://schemas.microsoft.com/office/drawing/2014/main" val="10013"/>
                  </a:ext>
                </a:extLst>
              </a:tr>
              <a:tr h="309200">
                <a:tc>
                  <a:txBody>
                    <a:bodyPr/>
                    <a:lstStyle/>
                    <a:p>
                      <a:pPr marL="0" marR="0" lvl="0" indent="0" algn="l" rtl="0">
                        <a:spcBef>
                          <a:spcPts val="0"/>
                        </a:spcBef>
                        <a:spcAft>
                          <a:spcPts val="0"/>
                        </a:spcAft>
                        <a:buNone/>
                      </a:pPr>
                      <a:r>
                        <a:rPr lang="en-US" sz="1200">
                          <a:solidFill>
                            <a:srgbClr val="0070C0"/>
                          </a:solidFill>
                        </a:rPr>
                        <a:t>Test Report</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i="1" u="sng" dirty="0">
                          <a:solidFill>
                            <a:schemeClr val="hlink"/>
                          </a:solidFill>
                        </a:rPr>
                        <a:t>https://</a:t>
                      </a:r>
                      <a:r>
                        <a:rPr lang="en-US" sz="800" i="1" u="sng" dirty="0" err="1">
                          <a:solidFill>
                            <a:schemeClr val="hlink"/>
                          </a:solidFill>
                        </a:rPr>
                        <a:t>pds-engineering.jpl.nasa.gov</a:t>
                      </a:r>
                      <a:r>
                        <a:rPr lang="en-US" sz="800" i="1" u="sng" dirty="0">
                          <a:solidFill>
                            <a:schemeClr val="hlink"/>
                          </a:solidFill>
                        </a:rPr>
                        <a:t>/file/pds_build11.1_testreport.pdf </a:t>
                      </a:r>
                      <a:endParaRPr sz="800" i="1" dirty="0"/>
                    </a:p>
                  </a:txBody>
                  <a:tcPr marL="91450" marR="91450" marT="45725" marB="45725"/>
                </a:tc>
                <a:extLst>
                  <a:ext uri="{0D108BD9-81ED-4DB2-BD59-A6C34878D82A}">
                    <a16:rowId xmlns:a16="http://schemas.microsoft.com/office/drawing/2014/main" val="10014"/>
                  </a:ext>
                </a:extLst>
              </a:tr>
            </a:tbl>
          </a:graphicData>
        </a:graphic>
      </p:graphicFrame>
      <p:sp>
        <p:nvSpPr>
          <p:cNvPr id="86" name="Google Shape;86;p9"/>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6</a:t>
            </a:fld>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0"/>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Test Status Summary</a:t>
            </a:r>
            <a:endParaRPr/>
          </a:p>
        </p:txBody>
      </p:sp>
      <p:sp>
        <p:nvSpPr>
          <p:cNvPr id="93" name="Google Shape;93;p10"/>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7</a:t>
            </a:fld>
            <a:endParaRPr sz="1400" b="0" i="0" u="none" strike="noStrike" cap="none">
              <a:solidFill>
                <a:schemeClr val="dk1"/>
              </a:solidFill>
              <a:latin typeface="Arial"/>
              <a:ea typeface="Arial"/>
              <a:cs typeface="Arial"/>
              <a:sym typeface="Arial"/>
            </a:endParaRPr>
          </a:p>
        </p:txBody>
      </p:sp>
      <p:graphicFrame>
        <p:nvGraphicFramePr>
          <p:cNvPr id="94" name="Google Shape;94;p10"/>
          <p:cNvGraphicFramePr/>
          <p:nvPr>
            <p:extLst>
              <p:ext uri="{D42A27DB-BD31-4B8C-83A1-F6EECF244321}">
                <p14:modId xmlns:p14="http://schemas.microsoft.com/office/powerpoint/2010/main" val="2239682511"/>
              </p:ext>
            </p:extLst>
          </p:nvPr>
        </p:nvGraphicFramePr>
        <p:xfrm>
          <a:off x="460375" y="1600200"/>
          <a:ext cx="8226400" cy="2595600"/>
        </p:xfrm>
        <a:graphic>
          <a:graphicData uri="http://schemas.openxmlformats.org/drawingml/2006/table">
            <a:tbl>
              <a:tblPr firstRow="1" bandRow="1">
                <a:noFill/>
                <a:tableStyleId>{85ABDF49-A648-4C8D-BCF8-8BDEC9073425}</a:tableStyleId>
              </a:tblPr>
              <a:tblGrid>
                <a:gridCol w="4113200">
                  <a:extLst>
                    <a:ext uri="{9D8B030D-6E8A-4147-A177-3AD203B41FA5}">
                      <a16:colId xmlns:a16="http://schemas.microsoft.com/office/drawing/2014/main" val="20000"/>
                    </a:ext>
                  </a:extLst>
                </a:gridCol>
                <a:gridCol w="4113200">
                  <a:extLst>
                    <a:ext uri="{9D8B030D-6E8A-4147-A177-3AD203B41FA5}">
                      <a16:colId xmlns:a16="http://schemas.microsoft.com/office/drawing/2014/main" val="20001"/>
                    </a:ext>
                  </a:extLst>
                </a:gridCol>
              </a:tblGrid>
              <a:tr h="370800">
                <a:tc>
                  <a:txBody>
                    <a:bodyPr/>
                    <a:lstStyle/>
                    <a:p>
                      <a:pPr marL="0" marR="0" lvl="0" indent="0" algn="l" rtl="0">
                        <a:spcBef>
                          <a:spcPts val="0"/>
                        </a:spcBef>
                        <a:spcAft>
                          <a:spcPts val="0"/>
                        </a:spcAft>
                        <a:buNone/>
                      </a:pPr>
                      <a:r>
                        <a:rPr lang="en-US" sz="1800"/>
                        <a:t>Metric</a:t>
                      </a:r>
                      <a:endParaRPr/>
                    </a:p>
                  </a:txBody>
                  <a:tcPr marL="91450" marR="91450" marT="45725" marB="45725"/>
                </a:tc>
                <a:tc>
                  <a:txBody>
                    <a:bodyPr/>
                    <a:lstStyle/>
                    <a:p>
                      <a:pPr marL="0" marR="0" lvl="0" indent="0" algn="l" rtl="0">
                        <a:spcBef>
                          <a:spcPts val="0"/>
                        </a:spcBef>
                        <a:spcAft>
                          <a:spcPts val="0"/>
                        </a:spcAft>
                        <a:buNone/>
                      </a:pPr>
                      <a:r>
                        <a:rPr lang="en-US" sz="1800"/>
                        <a:t>Value</a:t>
                      </a:r>
                      <a:endParaRPr/>
                    </a:p>
                  </a:txBody>
                  <a:tcPr marL="91450" marR="91450" marT="45725" marB="45725"/>
                </a:tc>
                <a:extLst>
                  <a:ext uri="{0D108BD9-81ED-4DB2-BD59-A6C34878D82A}">
                    <a16:rowId xmlns:a16="http://schemas.microsoft.com/office/drawing/2014/main" val="10000"/>
                  </a:ext>
                </a:extLst>
              </a:tr>
              <a:tr h="370800">
                <a:tc>
                  <a:txBody>
                    <a:bodyPr/>
                    <a:lstStyle/>
                    <a:p>
                      <a:pPr marL="0" marR="0" lvl="0" indent="0" algn="l" rtl="0">
                        <a:spcBef>
                          <a:spcPts val="0"/>
                        </a:spcBef>
                        <a:spcAft>
                          <a:spcPts val="0"/>
                        </a:spcAft>
                        <a:buNone/>
                      </a:pPr>
                      <a:r>
                        <a:rPr lang="en-US" sz="1800" b="1"/>
                        <a:t>Total Number of Tests</a:t>
                      </a:r>
                      <a:endParaRPr/>
                    </a:p>
                  </a:txBody>
                  <a:tcPr marL="91450" marR="91450" marT="45725" marB="45725"/>
                </a:tc>
                <a:tc>
                  <a:txBody>
                    <a:bodyPr/>
                    <a:lstStyle/>
                    <a:p>
                      <a:pPr marL="0" marR="0" lvl="0" indent="0" algn="l" rtl="0">
                        <a:spcBef>
                          <a:spcPts val="0"/>
                        </a:spcBef>
                        <a:spcAft>
                          <a:spcPts val="0"/>
                        </a:spcAft>
                        <a:buNone/>
                      </a:pPr>
                      <a:r>
                        <a:rPr lang="en-US" sz="1800" b="1" dirty="0"/>
                        <a:t>100</a:t>
                      </a:r>
                      <a:endParaRPr dirty="0"/>
                    </a:p>
                  </a:txBody>
                  <a:tcPr marL="91450" marR="91450" marT="45725" marB="45725"/>
                </a:tc>
                <a:extLst>
                  <a:ext uri="{0D108BD9-81ED-4DB2-BD59-A6C34878D82A}">
                    <a16:rowId xmlns:a16="http://schemas.microsoft.com/office/drawing/2014/main" val="10001"/>
                  </a:ext>
                </a:extLst>
              </a:tr>
              <a:tr h="370800">
                <a:tc>
                  <a:txBody>
                    <a:bodyPr/>
                    <a:lstStyle/>
                    <a:p>
                      <a:pPr marL="0" marR="0" lvl="0" indent="0" algn="l" rtl="0">
                        <a:lnSpc>
                          <a:spcPct val="100000"/>
                        </a:lnSpc>
                        <a:spcBef>
                          <a:spcPts val="0"/>
                        </a:spcBef>
                        <a:spcAft>
                          <a:spcPts val="0"/>
                        </a:spcAft>
                        <a:buClr>
                          <a:schemeClr val="dk1"/>
                        </a:buClr>
                        <a:buSzPts val="1800"/>
                        <a:buFont typeface="Arial"/>
                        <a:buNone/>
                      </a:pPr>
                      <a:r>
                        <a:rPr lang="en-US" sz="1800" dirty="0"/>
                        <a:t>Successful Tests</a:t>
                      </a:r>
                      <a:endParaRPr sz="1800" dirty="0"/>
                    </a:p>
                  </a:txBody>
                  <a:tcPr marL="91450" marR="91450" marT="45725" marB="45725"/>
                </a:tc>
                <a:tc>
                  <a:txBody>
                    <a:bodyPr/>
                    <a:lstStyle/>
                    <a:p>
                      <a:pPr marL="0" marR="0" lvl="0" indent="0" algn="l" rtl="0">
                        <a:spcBef>
                          <a:spcPts val="0"/>
                        </a:spcBef>
                        <a:spcAft>
                          <a:spcPts val="0"/>
                        </a:spcAft>
                        <a:buNone/>
                      </a:pPr>
                      <a:r>
                        <a:rPr lang="en-US" sz="1800" dirty="0"/>
                        <a:t>95</a:t>
                      </a:r>
                      <a:endParaRPr dirty="0"/>
                    </a:p>
                  </a:txBody>
                  <a:tcPr marL="91450" marR="91450" marT="45725" marB="45725"/>
                </a:tc>
                <a:extLst>
                  <a:ext uri="{0D108BD9-81ED-4DB2-BD59-A6C34878D82A}">
                    <a16:rowId xmlns:a16="http://schemas.microsoft.com/office/drawing/2014/main" val="10002"/>
                  </a:ext>
                </a:extLst>
              </a:tr>
              <a:tr h="370800">
                <a:tc>
                  <a:txBody>
                    <a:bodyPr/>
                    <a:lstStyle/>
                    <a:p>
                      <a:pPr marL="0" marR="0" lvl="0" indent="0" algn="l" rtl="0">
                        <a:lnSpc>
                          <a:spcPct val="100000"/>
                        </a:lnSpc>
                        <a:spcBef>
                          <a:spcPts val="0"/>
                        </a:spcBef>
                        <a:spcAft>
                          <a:spcPts val="0"/>
                        </a:spcAft>
                        <a:buClr>
                          <a:schemeClr val="dk1"/>
                        </a:buClr>
                        <a:buSzPts val="1800"/>
                        <a:buFont typeface="Arial"/>
                        <a:buNone/>
                      </a:pPr>
                      <a:r>
                        <a:rPr lang="en-US" sz="1800"/>
                        <a:t>Partially Successful Tests</a:t>
                      </a:r>
                      <a:endParaRPr/>
                    </a:p>
                  </a:txBody>
                  <a:tcPr marL="91450" marR="91450" marT="45725" marB="45725"/>
                </a:tc>
                <a:tc>
                  <a:txBody>
                    <a:bodyPr/>
                    <a:lstStyle/>
                    <a:p>
                      <a:pPr marL="0" marR="0" lvl="0" indent="0" algn="l" rtl="0">
                        <a:spcBef>
                          <a:spcPts val="0"/>
                        </a:spcBef>
                        <a:spcAft>
                          <a:spcPts val="0"/>
                        </a:spcAft>
                        <a:buNone/>
                      </a:pPr>
                      <a:r>
                        <a:rPr lang="en-US" sz="1800" dirty="0"/>
                        <a:t>0</a:t>
                      </a:r>
                      <a:endParaRPr dirty="0"/>
                    </a:p>
                  </a:txBody>
                  <a:tcPr marL="91450" marR="91450" marT="45725" marB="45725"/>
                </a:tc>
                <a:extLst>
                  <a:ext uri="{0D108BD9-81ED-4DB2-BD59-A6C34878D82A}">
                    <a16:rowId xmlns:a16="http://schemas.microsoft.com/office/drawing/2014/main" val="10003"/>
                  </a:ext>
                </a:extLst>
              </a:tr>
              <a:tr h="370800">
                <a:tc>
                  <a:txBody>
                    <a:bodyPr/>
                    <a:lstStyle/>
                    <a:p>
                      <a:pPr marL="0" marR="0" lvl="0" indent="0" algn="l" rtl="0">
                        <a:spcBef>
                          <a:spcPts val="0"/>
                        </a:spcBef>
                        <a:spcAft>
                          <a:spcPts val="0"/>
                        </a:spcAft>
                        <a:buNone/>
                      </a:pPr>
                      <a:r>
                        <a:rPr lang="en-US" sz="1800"/>
                        <a:t>Tests in Progress</a:t>
                      </a:r>
                      <a:endParaRPr/>
                    </a:p>
                  </a:txBody>
                  <a:tcPr marL="91450" marR="91450" marT="45725" marB="45725"/>
                </a:tc>
                <a:tc>
                  <a:txBody>
                    <a:bodyPr/>
                    <a:lstStyle/>
                    <a:p>
                      <a:pPr marL="0" marR="0" lvl="0" indent="0" algn="l" rtl="0">
                        <a:spcBef>
                          <a:spcPts val="0"/>
                        </a:spcBef>
                        <a:spcAft>
                          <a:spcPts val="0"/>
                        </a:spcAft>
                        <a:buNone/>
                      </a:pPr>
                      <a:r>
                        <a:rPr lang="en-US" sz="1800"/>
                        <a:t>0</a:t>
                      </a:r>
                      <a:endParaRPr/>
                    </a:p>
                  </a:txBody>
                  <a:tcPr marL="91450" marR="91450" marT="45725" marB="45725"/>
                </a:tc>
                <a:extLst>
                  <a:ext uri="{0D108BD9-81ED-4DB2-BD59-A6C34878D82A}">
                    <a16:rowId xmlns:a16="http://schemas.microsoft.com/office/drawing/2014/main" val="10004"/>
                  </a:ext>
                </a:extLst>
              </a:tr>
              <a:tr h="370800">
                <a:tc>
                  <a:txBody>
                    <a:bodyPr/>
                    <a:lstStyle/>
                    <a:p>
                      <a:pPr marL="0" marR="0" lvl="0" indent="0" algn="l" rtl="0">
                        <a:spcBef>
                          <a:spcPts val="0"/>
                        </a:spcBef>
                        <a:spcAft>
                          <a:spcPts val="0"/>
                        </a:spcAft>
                        <a:buNone/>
                      </a:pPr>
                      <a:r>
                        <a:rPr lang="en-US" sz="1800"/>
                        <a:t>Unsuccessful Tests</a:t>
                      </a:r>
                      <a:endParaRPr/>
                    </a:p>
                  </a:txBody>
                  <a:tcPr marL="91450" marR="91450" marT="45725" marB="45725"/>
                </a:tc>
                <a:tc>
                  <a:txBody>
                    <a:bodyPr/>
                    <a:lstStyle/>
                    <a:p>
                      <a:pPr marL="0" marR="0" lvl="0" indent="0" algn="l" rtl="0">
                        <a:spcBef>
                          <a:spcPts val="0"/>
                        </a:spcBef>
                        <a:spcAft>
                          <a:spcPts val="0"/>
                        </a:spcAft>
                        <a:buNone/>
                      </a:pPr>
                      <a:r>
                        <a:rPr lang="en-US" sz="1800" dirty="0"/>
                        <a:t>5</a:t>
                      </a:r>
                      <a:endParaRPr dirty="0"/>
                    </a:p>
                  </a:txBody>
                  <a:tcPr marL="91450" marR="91450" marT="45725" marB="45725"/>
                </a:tc>
                <a:extLst>
                  <a:ext uri="{0D108BD9-81ED-4DB2-BD59-A6C34878D82A}">
                    <a16:rowId xmlns:a16="http://schemas.microsoft.com/office/drawing/2014/main" val="10005"/>
                  </a:ext>
                </a:extLst>
              </a:tr>
              <a:tr h="370800">
                <a:tc>
                  <a:txBody>
                    <a:bodyPr/>
                    <a:lstStyle/>
                    <a:p>
                      <a:pPr marL="0" marR="0" lvl="0" indent="0" algn="l" rtl="0">
                        <a:spcBef>
                          <a:spcPts val="0"/>
                        </a:spcBef>
                        <a:spcAft>
                          <a:spcPts val="0"/>
                        </a:spcAft>
                        <a:buNone/>
                      </a:pPr>
                      <a:r>
                        <a:rPr lang="en-US" sz="1800"/>
                        <a:t>Unexecuted Tests</a:t>
                      </a:r>
                      <a:endParaRPr/>
                    </a:p>
                  </a:txBody>
                  <a:tcPr marL="91450" marR="91450" marT="45725" marB="45725"/>
                </a:tc>
                <a:tc>
                  <a:txBody>
                    <a:bodyPr/>
                    <a:lstStyle/>
                    <a:p>
                      <a:pPr marL="0" marR="0" lvl="0" indent="0" algn="l" rtl="0">
                        <a:spcBef>
                          <a:spcPts val="0"/>
                        </a:spcBef>
                        <a:spcAft>
                          <a:spcPts val="0"/>
                        </a:spcAft>
                        <a:buNone/>
                      </a:pPr>
                      <a:r>
                        <a:rPr lang="en-US" sz="1800" dirty="0"/>
                        <a:t>0</a:t>
                      </a:r>
                      <a:endParaRPr dirty="0"/>
                    </a:p>
                  </a:txBody>
                  <a:tcPr marL="91450" marR="91450" marT="45725" marB="45725"/>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1"/>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Improvements</a:t>
            </a:r>
            <a:endParaRPr/>
          </a:p>
        </p:txBody>
      </p:sp>
      <p:graphicFrame>
        <p:nvGraphicFramePr>
          <p:cNvPr id="100" name="Google Shape;100;p11"/>
          <p:cNvGraphicFramePr/>
          <p:nvPr>
            <p:extLst>
              <p:ext uri="{D42A27DB-BD31-4B8C-83A1-F6EECF244321}">
                <p14:modId xmlns:p14="http://schemas.microsoft.com/office/powerpoint/2010/main" val="2622526633"/>
              </p:ext>
            </p:extLst>
          </p:nvPr>
        </p:nvGraphicFramePr>
        <p:xfrm>
          <a:off x="457200" y="1219200"/>
          <a:ext cx="8216975" cy="3484970"/>
        </p:xfrm>
        <a:graphic>
          <a:graphicData uri="http://schemas.openxmlformats.org/drawingml/2006/table">
            <a:tbl>
              <a:tblPr firstRow="1" bandRow="1">
                <a:noFill/>
                <a:tableStyleId>{85ABDF49-A648-4C8D-BCF8-8BDEC9073425}</a:tableStyleId>
              </a:tblPr>
              <a:tblGrid>
                <a:gridCol w="8216975">
                  <a:extLst>
                    <a:ext uri="{9D8B030D-6E8A-4147-A177-3AD203B41FA5}">
                      <a16:colId xmlns:a16="http://schemas.microsoft.com/office/drawing/2014/main" val="20000"/>
                    </a:ext>
                  </a:extLst>
                </a:gridCol>
              </a:tblGrid>
              <a:tr h="370850">
                <a:tc>
                  <a:txBody>
                    <a:bodyPr/>
                    <a:lstStyle/>
                    <a:p>
                      <a:pPr marL="0" marR="0" lvl="0" indent="0" algn="l" rtl="0">
                        <a:spcBef>
                          <a:spcPts val="0"/>
                        </a:spcBef>
                        <a:spcAft>
                          <a:spcPts val="0"/>
                        </a:spcAft>
                        <a:buNone/>
                      </a:pPr>
                      <a:r>
                        <a:rPr lang="en-US" sz="1800"/>
                        <a:t>Summary of Significant Improvements</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400" b="0" i="0" u="none" strike="noStrike" cap="none" dirty="0">
                          <a:solidFill>
                            <a:schemeClr val="dk1"/>
                          </a:solidFill>
                          <a:effectLst/>
                          <a:latin typeface="Arial"/>
                          <a:ea typeface="Arial"/>
                          <a:cs typeface="Arial"/>
                          <a:sym typeface="Arial"/>
                          <a:hlinkClick r:id="rId3"/>
                        </a:rPr>
                        <a:t>pds-doi-service#52</a:t>
                      </a:r>
                      <a:r>
                        <a:rPr lang="en-US" sz="1400" b="0" i="0" u="none" strike="noStrike" cap="none" dirty="0">
                          <a:solidFill>
                            <a:schemeClr val="dk1"/>
                          </a:solidFill>
                          <a:effectLst/>
                          <a:latin typeface="Arial"/>
                          <a:ea typeface="Arial"/>
                          <a:cs typeface="Arial"/>
                          <a:sym typeface="Arial"/>
                        </a:rPr>
                        <a:t> API Implementation for DOI Service</a:t>
                      </a:r>
                      <a:endParaRPr lang="en-US" sz="1200" dirty="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400" b="0" i="0" u="none" strike="noStrike" cap="none" dirty="0">
                          <a:solidFill>
                            <a:schemeClr val="dk1"/>
                          </a:solidFill>
                          <a:effectLst/>
                          <a:latin typeface="Arial"/>
                          <a:ea typeface="Arial"/>
                          <a:cs typeface="Arial"/>
                          <a:sym typeface="Arial"/>
                          <a:hlinkClick r:id="rId4"/>
                        </a:rPr>
                        <a:t>pds-api#34</a:t>
                      </a:r>
                      <a:r>
                        <a:rPr lang="en-US" sz="1400" b="0" i="0" u="none" strike="noStrike" cap="none" dirty="0">
                          <a:solidFill>
                            <a:schemeClr val="dk1"/>
                          </a:solidFill>
                          <a:effectLst/>
                          <a:latin typeface="Arial"/>
                          <a:ea typeface="Arial"/>
                          <a:cs typeface="Arial"/>
                          <a:sym typeface="Arial"/>
                        </a:rPr>
                        <a:t> Deploy PDS API v0 (alpha) for beta testing</a:t>
                      </a:r>
                      <a:endParaRPr lang="en-US" sz="1200" dirty="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400" b="0" i="0" u="none" strike="noStrike" cap="none" dirty="0">
                          <a:solidFill>
                            <a:schemeClr val="dk1"/>
                          </a:solidFill>
                          <a:effectLst/>
                          <a:latin typeface="Arial"/>
                          <a:ea typeface="Arial"/>
                          <a:cs typeface="Arial"/>
                          <a:sym typeface="Arial"/>
                          <a:hlinkClick r:id="rId5"/>
                        </a:rPr>
                        <a:t>pds-registry-app#130</a:t>
                      </a:r>
                      <a:r>
                        <a:rPr lang="en-US" sz="1400" b="0" i="0" u="none" strike="noStrike" cap="none" dirty="0">
                          <a:solidFill>
                            <a:schemeClr val="dk1"/>
                          </a:solidFill>
                          <a:effectLst/>
                          <a:latin typeface="Arial"/>
                          <a:ea typeface="Arial"/>
                          <a:cs typeface="Arial"/>
                          <a:sym typeface="Arial"/>
                        </a:rPr>
                        <a:t> As a node operator, I want to harvest and ingest a subset of a bundle based on existing registered data. </a:t>
                      </a:r>
                      <a:r>
                        <a:rPr lang="en-US" sz="1400" b="0" i="1" u="none" strike="noStrike" cap="none" dirty="0">
                          <a:solidFill>
                            <a:schemeClr val="dk1"/>
                          </a:solidFill>
                          <a:effectLst/>
                          <a:latin typeface="Arial"/>
                          <a:ea typeface="Arial"/>
                          <a:cs typeface="Arial"/>
                          <a:sym typeface="Arial"/>
                        </a:rPr>
                        <a:t>(tagged as requirement)</a:t>
                      </a:r>
                      <a:endParaRPr lang="en-US" sz="1200" i="1" dirty="0"/>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6"/>
                        </a:rPr>
                        <a:t>Validate#230</a:t>
                      </a:r>
                      <a:r>
                        <a:rPr lang="en-US" sz="1400" b="0" i="0" u="none" strike="noStrike" cap="none" dirty="0">
                          <a:solidFill>
                            <a:schemeClr val="dk1"/>
                          </a:solidFill>
                          <a:effectLst/>
                          <a:latin typeface="Arial"/>
                          <a:ea typeface="Arial"/>
                          <a:cs typeface="Arial"/>
                          <a:sym typeface="Arial"/>
                        </a:rPr>
                        <a:t> Update validate per SR requirements for collection inventories</a:t>
                      </a:r>
                      <a:endParaRPr lang="en-US" sz="1200" b="0" i="0" u="none" strike="noStrike" cap="none" dirty="0">
                        <a:solidFill>
                          <a:schemeClr val="dk1"/>
                        </a:solidFill>
                        <a:effectLst/>
                        <a:latin typeface="Arial"/>
                        <a:ea typeface="Arial"/>
                        <a:cs typeface="Arial"/>
                        <a:sym typeface="Arial"/>
                      </a:endParaRPr>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endParaRPr sz="1200" dirty="0"/>
                    </a:p>
                  </a:txBody>
                  <a:tcPr marL="91450" marR="91450" marT="45725" marB="45725"/>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endParaRPr sz="1200" dirty="0"/>
                    </a:p>
                  </a:txBody>
                  <a:tcPr marL="91450" marR="91450" marT="45725" marB="45725"/>
                </a:tc>
                <a:extLst>
                  <a:ext uri="{0D108BD9-81ED-4DB2-BD59-A6C34878D82A}">
                    <a16:rowId xmlns:a16="http://schemas.microsoft.com/office/drawing/2014/main" val="10008"/>
                  </a:ext>
                </a:extLst>
              </a:tr>
              <a:tr h="370850">
                <a:tc>
                  <a:txBody>
                    <a:bodyPr/>
                    <a:lstStyle/>
                    <a:p>
                      <a:pPr marL="0" marR="0" lvl="0" indent="0" algn="l" rtl="0">
                        <a:lnSpc>
                          <a:spcPct val="100000"/>
                        </a:lnSpc>
                        <a:spcBef>
                          <a:spcPts val="0"/>
                        </a:spcBef>
                        <a:spcAft>
                          <a:spcPts val="0"/>
                        </a:spcAft>
                        <a:buClr>
                          <a:schemeClr val="dk1"/>
                        </a:buClr>
                        <a:buSzPts val="1200"/>
                        <a:buFont typeface="Arial"/>
                        <a:buNone/>
                      </a:pPr>
                      <a:endParaRPr sz="1200" dirty="0"/>
                    </a:p>
                  </a:txBody>
                  <a:tcPr marL="91450" marR="91450" marT="45725" marB="45725"/>
                </a:tc>
                <a:extLst>
                  <a:ext uri="{0D108BD9-81ED-4DB2-BD59-A6C34878D82A}">
                    <a16:rowId xmlns:a16="http://schemas.microsoft.com/office/drawing/2014/main" val="10009"/>
                  </a:ext>
                </a:extLst>
              </a:tr>
            </a:tbl>
          </a:graphicData>
        </a:graphic>
      </p:graphicFrame>
      <p:sp>
        <p:nvSpPr>
          <p:cNvPr id="102" name="Google Shape;102;p11"/>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8</a:t>
            </a:fld>
            <a:endParaRPr/>
          </a:p>
        </p:txBody>
      </p:sp>
      <p:graphicFrame>
        <p:nvGraphicFramePr>
          <p:cNvPr id="103" name="Google Shape;103;p11"/>
          <p:cNvGraphicFramePr/>
          <p:nvPr>
            <p:extLst>
              <p:ext uri="{D42A27DB-BD31-4B8C-83A1-F6EECF244321}">
                <p14:modId xmlns:p14="http://schemas.microsoft.com/office/powerpoint/2010/main" val="1357702213"/>
              </p:ext>
            </p:extLst>
          </p:nvPr>
        </p:nvGraphicFramePr>
        <p:xfrm>
          <a:off x="457200" y="5257800"/>
          <a:ext cx="8229600" cy="370850"/>
        </p:xfrm>
        <a:graphic>
          <a:graphicData uri="http://schemas.openxmlformats.org/drawingml/2006/table">
            <a:tbl>
              <a:tblPr bandRow="1">
                <a:noFill/>
                <a:tableStyleId>{85ABDF49-A648-4C8D-BCF8-8BDEC9073425}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600"/>
                        <a:t>Total number of new improvements</a:t>
                      </a:r>
                      <a:endParaRPr/>
                    </a:p>
                  </a:txBody>
                  <a:tcPr marL="91450" marR="91450" marT="45725" marB="45725"/>
                </a:tc>
                <a:tc>
                  <a:txBody>
                    <a:bodyPr/>
                    <a:lstStyle/>
                    <a:p>
                      <a:pPr marL="0" marR="0" lvl="0" indent="0" algn="l" rtl="0">
                        <a:spcBef>
                          <a:spcPts val="0"/>
                        </a:spcBef>
                        <a:spcAft>
                          <a:spcPts val="0"/>
                        </a:spcAft>
                        <a:buNone/>
                      </a:pPr>
                      <a:r>
                        <a:rPr lang="en-US" sz="1600" dirty="0">
                          <a:solidFill>
                            <a:schemeClr val="dk1"/>
                          </a:solidFill>
                        </a:rPr>
                        <a:t>94</a:t>
                      </a:r>
                      <a:endParaRPr dirty="0"/>
                    </a:p>
                  </a:txBody>
                  <a:tcPr marL="91450" marR="91450" marT="45725" marB="45725"/>
                </a:tc>
                <a:extLst>
                  <a:ext uri="{0D108BD9-81ED-4DB2-BD59-A6C34878D82A}">
                    <a16:rowId xmlns:a16="http://schemas.microsoft.com/office/drawing/2014/main" val="10000"/>
                  </a:ext>
                </a:extLst>
              </a:tr>
            </a:tbl>
          </a:graphicData>
        </a:graphic>
      </p:graphicFrame>
      <p:sp>
        <p:nvSpPr>
          <p:cNvPr id="104" name="Google Shape;104;p11"/>
          <p:cNvSpPr/>
          <p:nvPr/>
        </p:nvSpPr>
        <p:spPr>
          <a:xfrm>
            <a:off x="444574" y="5877580"/>
            <a:ext cx="82296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i="0" u="none" strike="noStrike" cap="none" dirty="0">
                <a:solidFill>
                  <a:schemeClr val="dk1"/>
                </a:solidFill>
                <a:latin typeface="Arial"/>
                <a:ea typeface="Arial"/>
                <a:cs typeface="Arial"/>
                <a:sym typeface="Arial"/>
              </a:rPr>
              <a:t>For requirements tracing, see tickets.</a:t>
            </a:r>
            <a:endParaRPr dirty="0"/>
          </a:p>
          <a:p>
            <a:pPr lvl="0">
              <a:buClr>
                <a:schemeClr val="dk1"/>
              </a:buClr>
              <a:buSzPts val="800"/>
            </a:pPr>
            <a:r>
              <a:rPr lang="en-US" sz="1400" b="1" dirty="0">
                <a:solidFill>
                  <a:schemeClr val="dk1"/>
                </a:solidFill>
                <a:latin typeface="Arial"/>
                <a:ea typeface="Arial"/>
                <a:cs typeface="Arial"/>
                <a:sym typeface="Arial"/>
              </a:rPr>
              <a:t>To view all improvements, see RDD: </a:t>
            </a:r>
            <a:r>
              <a:rPr lang="en-US" sz="1000" u="sng" dirty="0">
                <a:solidFill>
                  <a:schemeClr val="hlink"/>
                </a:solidFill>
              </a:rPr>
              <a:t>https://</a:t>
            </a:r>
            <a:r>
              <a:rPr lang="en-US" sz="1000" u="sng" dirty="0" err="1">
                <a:solidFill>
                  <a:schemeClr val="hlink"/>
                </a:solidFill>
              </a:rPr>
              <a:t>nasa-pds.github.io</a:t>
            </a:r>
            <a:r>
              <a:rPr lang="en-US" sz="1000" u="sng" dirty="0">
                <a:solidFill>
                  <a:schemeClr val="hlink"/>
                </a:solidFill>
              </a:rPr>
              <a:t>/releases/11.1/</a:t>
            </a:r>
            <a:r>
              <a:rPr lang="en-US" sz="1000" u="sng" dirty="0" err="1">
                <a:solidFill>
                  <a:schemeClr val="hlink"/>
                </a:solidFill>
              </a:rPr>
              <a:t>rdd.html</a:t>
            </a:r>
            <a:endParaRPr lang="en-US" sz="1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1"/>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t>Defect Corrections</a:t>
            </a:r>
            <a:endParaRPr dirty="0"/>
          </a:p>
        </p:txBody>
      </p:sp>
      <p:graphicFrame>
        <p:nvGraphicFramePr>
          <p:cNvPr id="100" name="Google Shape;100;p11"/>
          <p:cNvGraphicFramePr/>
          <p:nvPr>
            <p:extLst>
              <p:ext uri="{D42A27DB-BD31-4B8C-83A1-F6EECF244321}">
                <p14:modId xmlns:p14="http://schemas.microsoft.com/office/powerpoint/2010/main" val="1158227459"/>
              </p:ext>
            </p:extLst>
          </p:nvPr>
        </p:nvGraphicFramePr>
        <p:xfrm>
          <a:off x="457200" y="1219200"/>
          <a:ext cx="8216975" cy="3484970"/>
        </p:xfrm>
        <a:graphic>
          <a:graphicData uri="http://schemas.openxmlformats.org/drawingml/2006/table">
            <a:tbl>
              <a:tblPr firstRow="1" bandRow="1">
                <a:noFill/>
                <a:tableStyleId>{85ABDF49-A648-4C8D-BCF8-8BDEC9073425}</a:tableStyleId>
              </a:tblPr>
              <a:tblGrid>
                <a:gridCol w="8216975">
                  <a:extLst>
                    <a:ext uri="{9D8B030D-6E8A-4147-A177-3AD203B41FA5}">
                      <a16:colId xmlns:a16="http://schemas.microsoft.com/office/drawing/2014/main" val="20000"/>
                    </a:ext>
                  </a:extLst>
                </a:gridCol>
              </a:tblGrid>
              <a:tr h="370850">
                <a:tc>
                  <a:txBody>
                    <a:bodyPr/>
                    <a:lstStyle/>
                    <a:p>
                      <a:pPr marL="0" marR="0" lvl="0" indent="0" algn="l" rtl="0">
                        <a:spcBef>
                          <a:spcPts val="0"/>
                        </a:spcBef>
                        <a:spcAft>
                          <a:spcPts val="0"/>
                        </a:spcAft>
                        <a:buNone/>
                      </a:pPr>
                      <a:r>
                        <a:rPr lang="en-US" sz="1800" dirty="0"/>
                        <a:t>Summary of Significant Defect Fixes</a:t>
                      </a:r>
                      <a:endParaRPr dirty="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3"/>
                        </a:rPr>
                        <a:t>pds-doi-service#159</a:t>
                      </a:r>
                      <a:r>
                        <a:rPr lang="en-US" sz="1400" b="0" i="0" u="none" strike="noStrike" cap="none" dirty="0">
                          <a:solidFill>
                            <a:schemeClr val="dk1"/>
                          </a:solidFill>
                          <a:effectLst/>
                          <a:latin typeface="Arial"/>
                          <a:ea typeface="Arial"/>
                          <a:cs typeface="Arial"/>
                          <a:sym typeface="Arial"/>
                        </a:rPr>
                        <a:t> The </a:t>
                      </a:r>
                      <a:r>
                        <a:rPr lang="en-US" sz="1400" b="0" i="0" u="none" strike="noStrike" cap="none" dirty="0" err="1">
                          <a:solidFill>
                            <a:schemeClr val="dk1"/>
                          </a:solidFill>
                          <a:effectLst/>
                          <a:latin typeface="Arial"/>
                          <a:ea typeface="Arial"/>
                          <a:cs typeface="Arial"/>
                          <a:sym typeface="Arial"/>
                        </a:rPr>
                        <a:t>url</a:t>
                      </a:r>
                      <a:r>
                        <a:rPr lang="en-US" sz="1400" b="0" i="0" u="none" strike="noStrike" cap="none" dirty="0">
                          <a:solidFill>
                            <a:schemeClr val="dk1"/>
                          </a:solidFill>
                          <a:effectLst/>
                          <a:latin typeface="Arial"/>
                          <a:ea typeface="Arial"/>
                          <a:cs typeface="Arial"/>
                          <a:sym typeface="Arial"/>
                        </a:rPr>
                        <a:t> /</a:t>
                      </a:r>
                      <a:r>
                        <a:rPr lang="en-US" sz="1400" b="0" i="0" u="none" strike="noStrike" cap="none" dirty="0" err="1">
                          <a:solidFill>
                            <a:schemeClr val="dk1"/>
                          </a:solidFill>
                          <a:effectLst/>
                          <a:latin typeface="Arial"/>
                          <a:ea typeface="Arial"/>
                          <a:cs typeface="Arial"/>
                          <a:sym typeface="Arial"/>
                        </a:rPr>
                        <a:t>dois</a:t>
                      </a:r>
                      <a:r>
                        <a:rPr lang="en-US" sz="1400" b="0" i="0" u="none" strike="noStrike" cap="none" dirty="0">
                          <a:solidFill>
                            <a:schemeClr val="dk1"/>
                          </a:solidFill>
                          <a:effectLst/>
                          <a:latin typeface="Arial"/>
                          <a:ea typeface="Arial"/>
                          <a:cs typeface="Arial"/>
                          <a:sym typeface="Arial"/>
                        </a:rPr>
                        <a:t>/{</a:t>
                      </a:r>
                      <a:r>
                        <a:rPr lang="en-US" sz="1400" b="0" i="0" u="none" strike="noStrike" cap="none" dirty="0" err="1">
                          <a:solidFill>
                            <a:schemeClr val="dk1"/>
                          </a:solidFill>
                          <a:effectLst/>
                          <a:latin typeface="Arial"/>
                          <a:ea typeface="Arial"/>
                          <a:cs typeface="Arial"/>
                          <a:sym typeface="Arial"/>
                        </a:rPr>
                        <a:t>lidvid</a:t>
                      </a:r>
                      <a:r>
                        <a:rPr lang="en-US" sz="1400" b="0" i="0" u="none" strike="noStrike" cap="none" dirty="0">
                          <a:solidFill>
                            <a:schemeClr val="dk1"/>
                          </a:solidFill>
                          <a:effectLst/>
                          <a:latin typeface="Arial"/>
                          <a:ea typeface="Arial"/>
                          <a:cs typeface="Arial"/>
                          <a:sym typeface="Arial"/>
                        </a:rPr>
                        <a:t>} should still return XML in the record attribute</a:t>
                      </a: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4"/>
                        </a:rPr>
                        <a:t>Validate#298</a:t>
                      </a:r>
                      <a:r>
                        <a:rPr lang="en-US" sz="1400" b="0" i="0" u="none" strike="noStrike" cap="none" dirty="0">
                          <a:solidFill>
                            <a:schemeClr val="dk1"/>
                          </a:solidFill>
                          <a:effectLst/>
                          <a:latin typeface="Arial"/>
                          <a:ea typeface="Arial"/>
                          <a:cs typeface="Arial"/>
                          <a:sym typeface="Arial"/>
                        </a:rPr>
                        <a:t> validate misses double quotes within a delimited table</a:t>
                      </a: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5"/>
                        </a:rPr>
                        <a:t>pds-wds-web#9</a:t>
                      </a:r>
                      <a:r>
                        <a:rPr lang="en-US" sz="1400" b="0" i="0" u="none" strike="noStrike" cap="none" dirty="0">
                          <a:solidFill>
                            <a:schemeClr val="dk1"/>
                          </a:solidFill>
                          <a:effectLst/>
                          <a:latin typeface="Arial"/>
                          <a:ea typeface="Arial"/>
                          <a:cs typeface="Arial"/>
                          <a:sym typeface="Arial"/>
                        </a:rPr>
                        <a:t> App Bar causes usability issues on mobile</a:t>
                      </a:r>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6"/>
                        </a:rPr>
                        <a:t>pds-registry-app#112</a:t>
                      </a:r>
                      <a:r>
                        <a:rPr lang="en-US" sz="1400" b="0" i="0" u="none" strike="noStrike" cap="none" dirty="0">
                          <a:solidFill>
                            <a:schemeClr val="dk1"/>
                          </a:solidFill>
                          <a:effectLst/>
                          <a:latin typeface="Arial"/>
                          <a:ea typeface="Arial"/>
                          <a:cs typeface="Arial"/>
                          <a:sym typeface="Arial"/>
                        </a:rPr>
                        <a:t> Make example harvest configuration more explicit</a:t>
                      </a:r>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7"/>
                        </a:rPr>
                        <a:t>pds-deep-archive#92</a:t>
                      </a:r>
                      <a:r>
                        <a:rPr lang="en-US" sz="1400" b="0" i="0" u="none" strike="noStrike" cap="none" dirty="0">
                          <a:solidFill>
                            <a:schemeClr val="dk1"/>
                          </a:solidFill>
                          <a:effectLst/>
                          <a:latin typeface="Arial"/>
                          <a:ea typeface="Arial"/>
                          <a:cs typeface="Arial"/>
                          <a:sym typeface="Arial"/>
                        </a:rPr>
                        <a:t> SIP manifest table erroneously includes secondary collections and their basic products</a:t>
                      </a:r>
                    </a:p>
                  </a:txBody>
                  <a:tcPr marL="91450" marR="91450" marT="45725" marB="45725"/>
                </a:tc>
                <a:extLst>
                  <a:ext uri="{0D108BD9-81ED-4DB2-BD59-A6C34878D82A}">
                    <a16:rowId xmlns:a16="http://schemas.microsoft.com/office/drawing/2014/main" val="10006"/>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0" i="0" u="none" strike="noStrike" cap="none" dirty="0">
                        <a:solidFill>
                          <a:schemeClr val="dk1"/>
                        </a:solidFill>
                        <a:effectLst/>
                        <a:latin typeface="Arial"/>
                        <a:ea typeface="Arial"/>
                        <a:cs typeface="Arial"/>
                        <a:sym typeface="Arial"/>
                      </a:endParaRPr>
                    </a:p>
                  </a:txBody>
                  <a:tcPr marL="91450" marR="91450" marT="45725" marB="45725"/>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8"/>
                  </a:ext>
                </a:extLst>
              </a:tr>
              <a:tr h="370850">
                <a:tc>
                  <a:txBody>
                    <a:bodyPr/>
                    <a:lstStyle/>
                    <a:p>
                      <a:pPr marL="0" marR="0" lvl="0" indent="0" algn="l" rtl="0">
                        <a:lnSpc>
                          <a:spcPct val="100000"/>
                        </a:lnSpc>
                        <a:spcBef>
                          <a:spcPts val="0"/>
                        </a:spcBef>
                        <a:spcAft>
                          <a:spcPts val="0"/>
                        </a:spcAft>
                        <a:buClr>
                          <a:schemeClr val="dk1"/>
                        </a:buClr>
                        <a:buSzPts val="1200"/>
                        <a:buFont typeface="Arial"/>
                        <a:buNone/>
                      </a:pPr>
                      <a:endParaRPr sz="1200" dirty="0"/>
                    </a:p>
                  </a:txBody>
                  <a:tcPr marL="91450" marR="91450" marT="45725" marB="45725"/>
                </a:tc>
                <a:extLst>
                  <a:ext uri="{0D108BD9-81ED-4DB2-BD59-A6C34878D82A}">
                    <a16:rowId xmlns:a16="http://schemas.microsoft.com/office/drawing/2014/main" val="10009"/>
                  </a:ext>
                </a:extLst>
              </a:tr>
            </a:tbl>
          </a:graphicData>
        </a:graphic>
      </p:graphicFrame>
      <p:sp>
        <p:nvSpPr>
          <p:cNvPr id="102" name="Google Shape;102;p11"/>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9</a:t>
            </a:fld>
            <a:endParaRPr/>
          </a:p>
        </p:txBody>
      </p:sp>
      <p:graphicFrame>
        <p:nvGraphicFramePr>
          <p:cNvPr id="103" name="Google Shape;103;p11"/>
          <p:cNvGraphicFramePr/>
          <p:nvPr>
            <p:extLst>
              <p:ext uri="{D42A27DB-BD31-4B8C-83A1-F6EECF244321}">
                <p14:modId xmlns:p14="http://schemas.microsoft.com/office/powerpoint/2010/main" val="1401223409"/>
              </p:ext>
            </p:extLst>
          </p:nvPr>
        </p:nvGraphicFramePr>
        <p:xfrm>
          <a:off x="457200" y="5257800"/>
          <a:ext cx="8229600" cy="370850"/>
        </p:xfrm>
        <a:graphic>
          <a:graphicData uri="http://schemas.openxmlformats.org/drawingml/2006/table">
            <a:tbl>
              <a:tblPr bandRow="1">
                <a:noFill/>
                <a:tableStyleId>{85ABDF49-A648-4C8D-BCF8-8BDEC9073425}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600" dirty="0"/>
                        <a:t>Total number of new defect corrections</a:t>
                      </a:r>
                      <a:endParaRPr dirty="0"/>
                    </a:p>
                  </a:txBody>
                  <a:tcPr marL="91450" marR="91450" marT="45725" marB="45725"/>
                </a:tc>
                <a:tc>
                  <a:txBody>
                    <a:bodyPr/>
                    <a:lstStyle/>
                    <a:p>
                      <a:pPr marL="0" marR="0" lvl="0" indent="0" algn="l" rtl="0">
                        <a:spcBef>
                          <a:spcPts val="0"/>
                        </a:spcBef>
                        <a:spcAft>
                          <a:spcPts val="0"/>
                        </a:spcAft>
                        <a:buNone/>
                      </a:pPr>
                      <a:r>
                        <a:rPr lang="en-US" sz="1600" dirty="0">
                          <a:solidFill>
                            <a:schemeClr val="dk1"/>
                          </a:solidFill>
                        </a:rPr>
                        <a:t>82</a:t>
                      </a:r>
                      <a:endParaRPr dirty="0"/>
                    </a:p>
                  </a:txBody>
                  <a:tcPr marL="91450" marR="91450" marT="45725" marB="45725"/>
                </a:tc>
                <a:extLst>
                  <a:ext uri="{0D108BD9-81ED-4DB2-BD59-A6C34878D82A}">
                    <a16:rowId xmlns:a16="http://schemas.microsoft.com/office/drawing/2014/main" val="10000"/>
                  </a:ext>
                </a:extLst>
              </a:tr>
            </a:tbl>
          </a:graphicData>
        </a:graphic>
      </p:graphicFrame>
      <p:sp>
        <p:nvSpPr>
          <p:cNvPr id="104" name="Google Shape;104;p11"/>
          <p:cNvSpPr/>
          <p:nvPr/>
        </p:nvSpPr>
        <p:spPr>
          <a:xfrm>
            <a:off x="444574" y="5877580"/>
            <a:ext cx="82296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i="0" u="none" strike="noStrike" cap="none" dirty="0">
                <a:solidFill>
                  <a:schemeClr val="dk1"/>
                </a:solidFill>
                <a:latin typeface="Arial"/>
                <a:ea typeface="Arial"/>
                <a:cs typeface="Arial"/>
                <a:sym typeface="Arial"/>
              </a:rPr>
              <a:t>For requirements tracing, see tickets.</a:t>
            </a:r>
            <a:endParaRPr dirty="0"/>
          </a:p>
          <a:p>
            <a:pPr lvl="0">
              <a:buClr>
                <a:schemeClr val="dk1"/>
              </a:buClr>
              <a:buSzPts val="800"/>
            </a:pPr>
            <a:r>
              <a:rPr lang="en-US" sz="1400" b="1" dirty="0">
                <a:solidFill>
                  <a:schemeClr val="dk1"/>
                </a:solidFill>
                <a:latin typeface="Arial"/>
                <a:ea typeface="Arial"/>
                <a:cs typeface="Arial"/>
                <a:sym typeface="Arial"/>
              </a:rPr>
              <a:t>To view all bugs, see RDD: </a:t>
            </a:r>
            <a:r>
              <a:rPr lang="en-US" sz="1000" u="sng" dirty="0">
                <a:solidFill>
                  <a:schemeClr val="hlink"/>
                </a:solidFill>
              </a:rPr>
              <a:t>https://</a:t>
            </a:r>
            <a:r>
              <a:rPr lang="en-US" sz="1000" u="sng" dirty="0" err="1">
                <a:solidFill>
                  <a:schemeClr val="hlink"/>
                </a:solidFill>
              </a:rPr>
              <a:t>nasa-pds.github.io</a:t>
            </a:r>
            <a:r>
              <a:rPr lang="en-US" sz="1000" u="sng" dirty="0">
                <a:solidFill>
                  <a:schemeClr val="hlink"/>
                </a:solidFill>
              </a:rPr>
              <a:t>/releases/11.1/</a:t>
            </a:r>
            <a:r>
              <a:rPr lang="en-US" sz="1000" u="sng" dirty="0" err="1">
                <a:solidFill>
                  <a:schemeClr val="hlink"/>
                </a:solidFill>
              </a:rPr>
              <a:t>rdd.html</a:t>
            </a:r>
            <a:endParaRPr lang="en-US" sz="1000" dirty="0">
              <a:solidFill>
                <a:srgbClr val="0070C0"/>
              </a:solidFill>
            </a:endParaRPr>
          </a:p>
        </p:txBody>
      </p:sp>
    </p:spTree>
    <p:extLst>
      <p:ext uri="{BB962C8B-B14F-4D97-AF65-F5344CB8AC3E}">
        <p14:creationId xmlns:p14="http://schemas.microsoft.com/office/powerpoint/2010/main" val="1516336588"/>
      </p:ext>
    </p:extLst>
  </p:cSld>
  <p:clrMapOvr>
    <a:masterClrMapping/>
  </p:clrMapOvr>
</p:sld>
</file>

<file path=ppt/theme/theme1.xml><?xml version="1.0" encoding="utf-8"?>
<a:theme xmlns:a="http://schemas.openxmlformats.org/drawingml/2006/main" name="mgss_master_slide_format">
  <a:themeElements>
    <a:clrScheme name="mgss_master_slide_form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9737</TotalTime>
  <Words>2570</Words>
  <Application>Microsoft Macintosh PowerPoint</Application>
  <PresentationFormat>On-screen Show (4:3)</PresentationFormat>
  <Paragraphs>472</Paragraphs>
  <Slides>29</Slides>
  <Notes>24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Arial</vt:lpstr>
      <vt:lpstr>mgss_master_slide_format</vt:lpstr>
      <vt:lpstr>PDS Engineering Node (EN) Delivery &amp; Deployment Review</vt:lpstr>
      <vt:lpstr>Agenda</vt:lpstr>
      <vt:lpstr>Review Board</vt:lpstr>
      <vt:lpstr>Software Overview</vt:lpstr>
      <vt:lpstr>Known Issues</vt:lpstr>
      <vt:lpstr>Work Product Status</vt:lpstr>
      <vt:lpstr>Test Status Summary</vt:lpstr>
      <vt:lpstr>Improvements</vt:lpstr>
      <vt:lpstr>Defect Corrections</vt:lpstr>
      <vt:lpstr>Requirements</vt:lpstr>
      <vt:lpstr>Failed Test Case 1</vt:lpstr>
      <vt:lpstr>Failed Test Case 2</vt:lpstr>
      <vt:lpstr>Failed Test Case 3</vt:lpstr>
      <vt:lpstr>Failed Test Case 4</vt:lpstr>
      <vt:lpstr>Failed Test Case 5</vt:lpstr>
      <vt:lpstr>Unverified Requirements</vt:lpstr>
      <vt:lpstr>Unverified Improvements</vt:lpstr>
      <vt:lpstr>Unverified Improvements</vt:lpstr>
      <vt:lpstr>Unverified Defect Corrections</vt:lpstr>
      <vt:lpstr>Software Status</vt:lpstr>
      <vt:lpstr>Defect Summary</vt:lpstr>
      <vt:lpstr>Open critical and high severity defects</vt:lpstr>
      <vt:lpstr>Action Item Status</vt:lpstr>
      <vt:lpstr>Deviations</vt:lpstr>
      <vt:lpstr>UX deviation details</vt:lpstr>
      <vt:lpstr>Additional PDS4 SCR</vt:lpstr>
      <vt:lpstr>Other Deviation details</vt:lpstr>
      <vt:lpstr>Deviation Metrics</vt:lpstr>
      <vt:lpstr>Backup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PDS Engineering Node (EN) Delivery &amp; Deployment Review</dc:title>
  <cp:lastModifiedBy>Vivian .</cp:lastModifiedBy>
  <cp:revision>102</cp:revision>
  <dcterms:modified xsi:type="dcterms:W3CDTF">2021-11-29T19:41:03Z</dcterms:modified>
</cp:coreProperties>
</file>