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32"/>
  </p:notesMasterIdLst>
  <p:sldIdLst>
    <p:sldId id="256" r:id="rId2"/>
    <p:sldId id="257" r:id="rId3"/>
    <p:sldId id="258" r:id="rId4"/>
    <p:sldId id="259" r:id="rId5"/>
    <p:sldId id="260" r:id="rId6"/>
    <p:sldId id="261" r:id="rId7"/>
    <p:sldId id="262" r:id="rId8"/>
    <p:sldId id="263" r:id="rId9"/>
    <p:sldId id="306" r:id="rId10"/>
    <p:sldId id="265" r:id="rId11"/>
    <p:sldId id="266" r:id="rId12"/>
    <p:sldId id="267" r:id="rId13"/>
    <p:sldId id="268" r:id="rId14"/>
    <p:sldId id="269" r:id="rId15"/>
    <p:sldId id="284" r:id="rId16"/>
    <p:sldId id="270" r:id="rId17"/>
    <p:sldId id="271" r:id="rId18"/>
    <p:sldId id="305" r:id="rId19"/>
    <p:sldId id="273" r:id="rId20"/>
    <p:sldId id="274" r:id="rId21"/>
    <p:sldId id="303" r:id="rId22"/>
    <p:sldId id="304" r:id="rId23"/>
    <p:sldId id="276" r:id="rId24"/>
    <p:sldId id="277" r:id="rId25"/>
    <p:sldId id="278" r:id="rId26"/>
    <p:sldId id="279" r:id="rId27"/>
    <p:sldId id="280" r:id="rId28"/>
    <p:sldId id="281" r:id="rId29"/>
    <p:sldId id="282" r:id="rId30"/>
    <p:sldId id="283" r:id="rId31"/>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641F689-E55F-4BF2-BF2D-1D038EE0045B}">
  <a:tblStyle styleId="{0641F689-E55F-4BF2-BF2D-1D038EE0045B}"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chemeClr val="accent3"/>
          </a:solidFill>
        </a:fill>
      </a:tcStyle>
    </a:wholeTbl>
    <a:band1H>
      <a:tcTxStyle/>
      <a:tcStyle>
        <a:tcBdr/>
        <a:fill>
          <a:solidFill>
            <a:schemeClr val="accent3"/>
          </a:solidFill>
        </a:fill>
      </a:tcStyle>
    </a:band1H>
    <a:band2H>
      <a:tcTxStyle/>
      <a:tcStyle>
        <a:tcBdr/>
      </a:tcStyle>
    </a:band2H>
    <a:band1V>
      <a:tcTxStyle/>
      <a:tcStyle>
        <a:tcBdr/>
        <a:fill>
          <a:solidFill>
            <a:schemeClr val="accent3"/>
          </a:solidFill>
        </a:fill>
      </a:tcStyle>
    </a:band1V>
    <a:band2V>
      <a:tcTxStyle/>
      <a:tcStyle>
        <a:tcBdr/>
      </a:tcStyle>
    </a:band2V>
    <a:lastCol>
      <a:tcTxStyle b="on" i="off">
        <a:font>
          <a:latin typeface="Arial"/>
          <a:ea typeface="Arial"/>
          <a:cs typeface="Arial"/>
        </a:font>
        <a:schemeClr val="lt1"/>
      </a:tcTxStyle>
      <a:tcStyle>
        <a:tcBdr/>
        <a:fill>
          <a:solidFill>
            <a:schemeClr val="accent3"/>
          </a:solidFill>
        </a:fill>
      </a:tcStyle>
    </a:lastCol>
    <a:firstCol>
      <a:tcTxStyle b="on" i="off">
        <a:font>
          <a:latin typeface="Arial"/>
          <a:ea typeface="Arial"/>
          <a:cs typeface="Arial"/>
        </a:font>
        <a:schemeClr val="lt1"/>
      </a:tcTxStyle>
      <a:tcStyle>
        <a:tcBdr/>
        <a:fill>
          <a:solidFill>
            <a:schemeClr val="accent3"/>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3"/>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3"/>
          </a:solidFill>
        </a:fill>
      </a:tcStyle>
    </a:firstRow>
    <a:neCell>
      <a:tcTxStyle/>
      <a:tcStyle>
        <a:tcBdr/>
      </a:tcStyle>
    </a:neCell>
    <a:nwCell>
      <a:tcTxStyle/>
      <a:tcStyle>
        <a:tcBdr/>
      </a:tcStyle>
    </a:nwCell>
  </a:tblStyle>
  <a:tblStyle styleId="{85ABDF49-A648-4C8D-BCF8-8BDEC9073425}" styleName="Table_1">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6E6"/>
          </a:solidFill>
        </a:fill>
      </a:tcStyle>
    </a:wholeTbl>
    <a:band1H>
      <a:tcTxStyle/>
      <a:tcStyle>
        <a:tcBdr/>
        <a:fill>
          <a:solidFill>
            <a:srgbClr val="CACACA"/>
          </a:solidFill>
        </a:fill>
      </a:tcStyle>
    </a:band1H>
    <a:band2H>
      <a:tcTxStyle/>
      <a:tcStyle>
        <a:tcBdr/>
      </a:tcStyle>
    </a:band2H>
    <a:band1V>
      <a:tcTxStyle/>
      <a:tcStyle>
        <a:tcBdr/>
        <a:fill>
          <a:solidFill>
            <a:srgbClr val="CACACA"/>
          </a:solidFill>
        </a:fill>
      </a:tcStyle>
    </a:band1V>
    <a:band2V>
      <a:tcTxStyle/>
      <a:tcStyle>
        <a:tcBdr/>
      </a:tcStyle>
    </a:band2V>
    <a:lastCol>
      <a:tcTxStyle b="on" i="off">
        <a:font>
          <a:latin typeface="Arial"/>
          <a:ea typeface="Arial"/>
          <a:cs typeface="Arial"/>
        </a:font>
        <a:schemeClr val="lt1"/>
      </a:tcTxStyle>
      <a:tcStyle>
        <a:tcBdr/>
        <a:fill>
          <a:solidFill>
            <a:schemeClr val="dk1"/>
          </a:solidFill>
        </a:fill>
      </a:tcStyle>
    </a:lastCol>
    <a:firstCol>
      <a:tcTxStyle b="on" i="off">
        <a:font>
          <a:latin typeface="Arial"/>
          <a:ea typeface="Arial"/>
          <a:cs typeface="Arial"/>
        </a:font>
        <a:schemeClr val="lt1"/>
      </a:tcTxStyle>
      <a:tcStyle>
        <a:tcBdr/>
        <a:fill>
          <a:solidFill>
            <a:schemeClr val="dk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dk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dk1"/>
          </a:solidFill>
        </a:fill>
      </a:tcStyle>
    </a:firstRow>
    <a:neCell>
      <a:tcTxStyle/>
      <a:tcStyle>
        <a:tcBdr/>
      </a:tcStyle>
    </a:neCell>
    <a:nwCell>
      <a:tcTxStyle/>
      <a:tcStyle>
        <a:tcBdr/>
      </a:tcStyle>
    </a:nwCell>
  </a:tblStyle>
  <a:tblStyle styleId="{DE6B4373-41E2-4D2E-9BBF-D52B75B2467D}" styleName="Table_2">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6E6"/>
          </a:solidFill>
        </a:fill>
      </a:tcStyle>
    </a:wholeTbl>
    <a:band1H>
      <a:tcTxStyle/>
      <a:tcStyle>
        <a:tcBdr/>
        <a:fill>
          <a:solidFill>
            <a:srgbClr val="CACACA"/>
          </a:solidFill>
        </a:fill>
      </a:tcStyle>
    </a:band1H>
    <a:band2H>
      <a:tcTxStyle/>
      <a:tcStyle>
        <a:tcBdr/>
      </a:tcStyle>
    </a:band2H>
    <a:band1V>
      <a:tcTxStyle/>
      <a:tcStyle>
        <a:tcBdr/>
        <a:fill>
          <a:solidFill>
            <a:srgbClr val="CACACA"/>
          </a:solidFill>
        </a:fill>
      </a:tcStyle>
    </a:band1V>
    <a:band2V>
      <a:tcTxStyle/>
      <a:tcStyle>
        <a:tcBdr/>
      </a:tcStyle>
    </a:band2V>
    <a:lastCol>
      <a:tcTxStyle b="on" i="off">
        <a:font>
          <a:latin typeface="Arial"/>
          <a:ea typeface="Arial"/>
          <a:cs typeface="Arial"/>
        </a:font>
        <a:schemeClr val="lt1"/>
      </a:tcTxStyle>
      <a:tcStyle>
        <a:tcBdr/>
        <a:fill>
          <a:solidFill>
            <a:schemeClr val="accent4"/>
          </a:solidFill>
        </a:fill>
      </a:tcStyle>
    </a:lastCol>
    <a:firstCol>
      <a:tcTxStyle b="on" i="off">
        <a:font>
          <a:latin typeface="Arial"/>
          <a:ea typeface="Arial"/>
          <a:cs typeface="Arial"/>
        </a:font>
        <a:schemeClr val="lt1"/>
      </a:tcTxStyle>
      <a:tcStyle>
        <a:tcBdr/>
        <a:fill>
          <a:solidFill>
            <a:schemeClr val="accent4"/>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4"/>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4"/>
          </a:solidFill>
        </a:fill>
      </a:tcStyle>
    </a:firstRow>
    <a:neCell>
      <a:tcTxStyle/>
      <a:tcStyle>
        <a:tcBdr/>
      </a:tcStyle>
    </a:neCell>
    <a:nwCell>
      <a:tcTxStyle/>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197"/>
    <p:restoredTop sz="86285"/>
  </p:normalViewPr>
  <p:slideViewPr>
    <p:cSldViewPr snapToGrid="0">
      <p:cViewPr varScale="1">
        <p:scale>
          <a:sx n="112" d="100"/>
          <a:sy n="112" d="100"/>
        </p:scale>
        <p:origin x="1696"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100" d="100"/>
          <a:sy n="100" d="100"/>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2" y="0"/>
            <a:ext cx="3037628" cy="464184"/>
          </a:xfrm>
          <a:prstGeom prst="rect">
            <a:avLst/>
          </a:prstGeom>
          <a:noFill/>
          <a:ln>
            <a:noFill/>
          </a:ln>
        </p:spPr>
        <p:txBody>
          <a:bodyPr spcFirstLastPara="1" wrap="square" lIns="93225" tIns="46600" rIns="93225" bIns="466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1183" y="0"/>
            <a:ext cx="3037628" cy="464184"/>
          </a:xfrm>
          <a:prstGeom prst="rect">
            <a:avLst/>
          </a:prstGeom>
          <a:noFill/>
          <a:ln>
            <a:noFill/>
          </a:ln>
        </p:spPr>
        <p:txBody>
          <a:bodyPr spcFirstLastPara="1" wrap="square" lIns="93225" tIns="46600" rIns="93225" bIns="466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1359" y="4416110"/>
            <a:ext cx="5607684" cy="4182427"/>
          </a:xfrm>
          <a:prstGeom prst="rect">
            <a:avLst/>
          </a:prstGeom>
          <a:noFill/>
          <a:ln>
            <a:noFill/>
          </a:ln>
        </p:spPr>
        <p:txBody>
          <a:bodyPr spcFirstLastPara="1" wrap="square" lIns="93225" tIns="46600" rIns="93225" bIns="466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2" y="8830628"/>
            <a:ext cx="3037628" cy="464184"/>
          </a:xfrm>
          <a:prstGeom prst="rect">
            <a:avLst/>
          </a:prstGeom>
          <a:noFill/>
          <a:ln>
            <a:noFill/>
          </a:ln>
        </p:spPr>
        <p:txBody>
          <a:bodyPr spcFirstLastPara="1" wrap="square" lIns="93225" tIns="46600" rIns="93225" bIns="466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1183" y="8830628"/>
            <a:ext cx="3037628" cy="464184"/>
          </a:xfrm>
          <a:prstGeom prst="rect">
            <a:avLst/>
          </a:prstGeom>
          <a:noFill/>
          <a:ln>
            <a:noFill/>
          </a:ln>
        </p:spPr>
        <p:txBody>
          <a:bodyPr spcFirstLastPara="1" wrap="square" lIns="93225" tIns="46600" rIns="93225" bIns="466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Google Shape;33;p1: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34" name="Google Shape;34;p1:notes"/>
          <p:cNvSpPr txBox="1">
            <a:spLocks noGrp="1"/>
          </p:cNvSpPr>
          <p:nvPr>
            <p:ph type="body" idx="1"/>
          </p:nvPr>
        </p:nvSpPr>
        <p:spPr>
          <a:xfrm>
            <a:off x="701359" y="4416110"/>
            <a:ext cx="5607684" cy="4182427"/>
          </a:xfrm>
          <a:prstGeom prst="rect">
            <a:avLst/>
          </a:prstGeom>
          <a:noFill/>
          <a:ln>
            <a:noFill/>
          </a:ln>
        </p:spPr>
        <p:txBody>
          <a:bodyPr spcFirstLastPara="1" wrap="square" lIns="93225" tIns="46600" rIns="93225" bIns="466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10: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116" name="Google Shape;116;p10: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1: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125" name="Google Shape;125;p11: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2: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133" name="Google Shape;133;p12: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3: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141" name="Google Shape;141;p13: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4: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149" name="Google Shape;149;p14: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4: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149" name="Google Shape;149;p14: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9803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5: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157" name="Google Shape;157;p15: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6: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165" name="Google Shape;165;p16: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8: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181" name="Google Shape;181;p18: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9: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189" name="Google Shape;189;p19: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p2: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2" name="Google Shape;42;p2:notes"/>
          <p:cNvSpPr txBox="1">
            <a:spLocks noGrp="1"/>
          </p:cNvSpPr>
          <p:nvPr>
            <p:ph type="body" idx="1"/>
          </p:nvPr>
        </p:nvSpPr>
        <p:spPr>
          <a:xfrm>
            <a:off x="701359" y="4416110"/>
            <a:ext cx="5607684" cy="4182427"/>
          </a:xfrm>
          <a:prstGeom prst="rect">
            <a:avLst/>
          </a:prstGeom>
          <a:noFill/>
          <a:ln>
            <a:noFill/>
          </a:ln>
        </p:spPr>
        <p:txBody>
          <a:bodyPr spcFirstLastPara="1" wrap="square" lIns="93225" tIns="46600" rIns="93225" bIns="46600" anchor="t" anchorCtr="0">
            <a:noAutofit/>
          </a:bodyPr>
          <a:lstStyle/>
          <a:p>
            <a:pPr marL="0" lvl="0" indent="0" algn="l" rtl="0">
              <a:spcBef>
                <a:spcPts val="0"/>
              </a:spcBef>
              <a:spcAft>
                <a:spcPts val="0"/>
              </a:spcAft>
              <a:buNone/>
            </a:pPr>
            <a:endParaRPr/>
          </a:p>
        </p:txBody>
      </p:sp>
      <p:sp>
        <p:nvSpPr>
          <p:cNvPr id="43" name="Google Shape;43;p2:notes"/>
          <p:cNvSpPr txBox="1">
            <a:spLocks noGrp="1"/>
          </p:cNvSpPr>
          <p:nvPr>
            <p:ph type="sldNum" idx="12"/>
          </p:nvPr>
        </p:nvSpPr>
        <p:spPr>
          <a:xfrm>
            <a:off x="3971183" y="8830628"/>
            <a:ext cx="3037628" cy="464184"/>
          </a:xfrm>
          <a:prstGeom prst="rect">
            <a:avLst/>
          </a:prstGeom>
          <a:noFill/>
          <a:ln>
            <a:noFill/>
          </a:ln>
        </p:spPr>
        <p:txBody>
          <a:bodyPr spcFirstLastPara="1" wrap="square" lIns="93225" tIns="46600" rIns="93225" bIns="46600" anchor="b" anchorCtr="0">
            <a:noAutofit/>
          </a:bodyPr>
          <a:lstStyle/>
          <a:p>
            <a:pPr marL="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2</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21: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206" name="Google Shape;206;p21: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22: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4" name="Google Shape;214;p22:notes"/>
          <p:cNvSpPr txBox="1">
            <a:spLocks noGrp="1"/>
          </p:cNvSpPr>
          <p:nvPr>
            <p:ph type="body" idx="1"/>
          </p:nvPr>
        </p:nvSpPr>
        <p:spPr>
          <a:xfrm>
            <a:off x="701359" y="4416110"/>
            <a:ext cx="5607684" cy="4182427"/>
          </a:xfrm>
          <a:prstGeom prst="rect">
            <a:avLst/>
          </a:prstGeom>
          <a:noFill/>
          <a:ln>
            <a:noFill/>
          </a:ln>
        </p:spPr>
        <p:txBody>
          <a:bodyPr spcFirstLastPara="1" wrap="square" lIns="93225" tIns="46600" rIns="93225" bIns="466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23: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221" name="Google Shape;221;p23: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4: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229" name="Google Shape;229;p24: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25: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237" name="Google Shape;237;p25: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26: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245" name="Google Shape;245;p26: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27: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257" name="Google Shape;257;p27: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28: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264" name="Google Shape;264;p28: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3: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52" name="Google Shape;52;p3: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4: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64" name="Google Shape;64;p4: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5: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72" name="Google Shape;72;p5: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6: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1" name="Google Shape;81;p6:notes"/>
          <p:cNvSpPr txBox="1">
            <a:spLocks noGrp="1"/>
          </p:cNvSpPr>
          <p:nvPr>
            <p:ph type="body" idx="1"/>
          </p:nvPr>
        </p:nvSpPr>
        <p:spPr>
          <a:xfrm>
            <a:off x="701359" y="4416110"/>
            <a:ext cx="5607684" cy="4182427"/>
          </a:xfrm>
          <a:prstGeom prst="rect">
            <a:avLst/>
          </a:prstGeom>
          <a:noFill/>
          <a:ln>
            <a:noFill/>
          </a:ln>
        </p:spPr>
        <p:txBody>
          <a:bodyPr spcFirstLastPara="1" wrap="square" lIns="93225" tIns="46600" rIns="93225" bIns="46600" anchor="t" anchorCtr="0">
            <a:noAutofit/>
          </a:bodyPr>
          <a:lstStyle/>
          <a:p>
            <a:pPr marL="0" lvl="0" indent="0" algn="l" rtl="0">
              <a:spcBef>
                <a:spcPts val="0"/>
              </a:spcBef>
              <a:spcAft>
                <a:spcPts val="0"/>
              </a:spcAft>
              <a:buNone/>
            </a:pPr>
            <a:endParaRPr/>
          </a:p>
        </p:txBody>
      </p:sp>
      <p:sp>
        <p:nvSpPr>
          <p:cNvPr id="82" name="Google Shape;82;p6:notes"/>
          <p:cNvSpPr txBox="1">
            <a:spLocks noGrp="1"/>
          </p:cNvSpPr>
          <p:nvPr>
            <p:ph type="sldNum" idx="12"/>
          </p:nvPr>
        </p:nvSpPr>
        <p:spPr>
          <a:xfrm>
            <a:off x="3971183" y="8830628"/>
            <a:ext cx="3037628" cy="464184"/>
          </a:xfrm>
          <a:prstGeom prst="rect">
            <a:avLst/>
          </a:prstGeom>
          <a:noFill/>
          <a:ln>
            <a:noFill/>
          </a:ln>
        </p:spPr>
        <p:txBody>
          <a:bodyPr spcFirstLastPara="1" wrap="square" lIns="93225" tIns="46600" rIns="93225" bIns="466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7: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89" name="Google Shape;89;p7: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8: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97" name="Google Shape;97;p8: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8:notes"/>
          <p:cNvSpPr txBox="1">
            <a:spLocks noGrp="1"/>
          </p:cNvSpPr>
          <p:nvPr>
            <p:ph type="body" idx="1"/>
          </p:nvPr>
        </p:nvSpPr>
        <p:spPr>
          <a:xfrm>
            <a:off x="701359" y="4416110"/>
            <a:ext cx="5607684" cy="4182427"/>
          </a:xfrm>
          <a:prstGeom prst="rect">
            <a:avLst/>
          </a:prstGeom>
        </p:spPr>
        <p:txBody>
          <a:bodyPr spcFirstLastPara="1" wrap="square" lIns="93225" tIns="46600" rIns="93225" bIns="46600" anchor="t" anchorCtr="0">
            <a:noAutofit/>
          </a:bodyPr>
          <a:lstStyle/>
          <a:p>
            <a:pPr marL="0" lvl="0" indent="0" algn="l" rtl="0">
              <a:spcBef>
                <a:spcPts val="360"/>
              </a:spcBef>
              <a:spcAft>
                <a:spcPts val="0"/>
              </a:spcAft>
              <a:buNone/>
            </a:pPr>
            <a:endParaRPr/>
          </a:p>
        </p:txBody>
      </p:sp>
      <p:sp>
        <p:nvSpPr>
          <p:cNvPr id="97" name="Google Shape;97;p8:notes"/>
          <p:cNvSpPr>
            <a:spLocks noGrp="1" noRot="1" noChangeAspect="1"/>
          </p:cNvSpPr>
          <p:nvPr>
            <p:ph type="sldImg" idx="2"/>
          </p:nvPr>
        </p:nvSpPr>
        <p:spPr>
          <a:xfrm>
            <a:off x="1181100"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57153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4"/>
        <p:cNvGrpSpPr/>
        <p:nvPr/>
      </p:nvGrpSpPr>
      <p:grpSpPr>
        <a:xfrm>
          <a:off x="0" y="0"/>
          <a:ext cx="0" cy="0"/>
          <a:chOff x="0" y="0"/>
          <a:chExt cx="0" cy="0"/>
        </a:xfrm>
      </p:grpSpPr>
      <p:sp>
        <p:nvSpPr>
          <p:cNvPr id="25" name="Google Shape;25;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6" name="Google Shape;26;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27" name="Google Shape;27;p2"/>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5" name="Google Shape;39;p4">
            <a:extLst>
              <a:ext uri="{FF2B5EF4-FFF2-40B4-BE49-F238E27FC236}">
                <a16:creationId xmlns:a16="http://schemas.microsoft.com/office/drawing/2014/main" id="{26D69C3B-26CC-BA49-A3DF-6A13CCB0EB7B}"/>
              </a:ext>
            </a:extLst>
          </p:cNvPr>
          <p:cNvSpPr txBox="1">
            <a:spLocks noGrp="1"/>
          </p:cNvSpPr>
          <p:nvPr>
            <p:ph type="ftr" idx="11"/>
          </p:nvPr>
        </p:nvSpPr>
        <p:spPr>
          <a:xfrm>
            <a:off x="1371600" y="6400800"/>
            <a:ext cx="6934200" cy="3207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900" b="0" i="0" u="none" strike="noStrike" cap="none">
                <a:solidFill>
                  <a:schemeClr val="dk1"/>
                </a:solidFill>
                <a:latin typeface="Arial"/>
                <a:ea typeface="Arial"/>
                <a:cs typeface="Arial"/>
                <a:sym typeface="Arial"/>
              </a:rPr>
              <a:t>JPL/Caltech PROPRIETARY - Not for Public Release or Redistribution. </a:t>
            </a:r>
            <a:r>
              <a:rPr lang="en-US" sz="900" b="0" i="1" u="none" strike="noStrike" cap="none">
                <a:solidFill>
                  <a:schemeClr val="dk1"/>
                </a:solidFill>
                <a:latin typeface="Arial"/>
                <a:ea typeface="Arial"/>
                <a:cs typeface="Arial"/>
                <a:sym typeface="Arial"/>
              </a:rPr>
              <a:t>The technical data in this document is controlled under the U.S. Export Regulations, release to foreign persons may require an export authorization.</a:t>
            </a:r>
            <a:endParaRPr sz="900" b="1"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3"/>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3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0" name="Google Shape;30;p3"/>
          <p:cNvSpPr txBox="1">
            <a:spLocks noGrp="1"/>
          </p:cNvSpPr>
          <p:nvPr>
            <p:ph type="body" idx="1"/>
          </p:nvPr>
        </p:nvSpPr>
        <p:spPr>
          <a:xfrm>
            <a:off x="457200" y="1219200"/>
            <a:ext cx="8229600" cy="4906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1" name="Google Shape;31;p3"/>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lvl1pPr marL="0" marR="0" lvl="0" indent="0" algn="r">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5" name="Google Shape;39;p4">
            <a:extLst>
              <a:ext uri="{FF2B5EF4-FFF2-40B4-BE49-F238E27FC236}">
                <a16:creationId xmlns:a16="http://schemas.microsoft.com/office/drawing/2014/main" id="{76B47E9F-8803-6F4A-B00B-F108BAF157C4}"/>
              </a:ext>
            </a:extLst>
          </p:cNvPr>
          <p:cNvSpPr txBox="1">
            <a:spLocks noGrp="1"/>
          </p:cNvSpPr>
          <p:nvPr>
            <p:ph type="ftr" idx="11"/>
          </p:nvPr>
        </p:nvSpPr>
        <p:spPr>
          <a:xfrm>
            <a:off x="1371600" y="6400800"/>
            <a:ext cx="6934200" cy="3207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900" b="0" i="0" u="none" strike="noStrike" cap="none">
                <a:solidFill>
                  <a:schemeClr val="dk1"/>
                </a:solidFill>
                <a:latin typeface="Arial"/>
                <a:ea typeface="Arial"/>
                <a:cs typeface="Arial"/>
                <a:sym typeface="Arial"/>
              </a:rPr>
              <a:t>JPL/Caltech PROPRIETARY - Not for Public Release or Redistribution. </a:t>
            </a:r>
            <a:r>
              <a:rPr lang="en-US" sz="900" b="0" i="1" u="none" strike="noStrike" cap="none">
                <a:solidFill>
                  <a:schemeClr val="dk1"/>
                </a:solidFill>
                <a:latin typeface="Arial"/>
                <a:ea typeface="Arial"/>
                <a:cs typeface="Arial"/>
                <a:sym typeface="Arial"/>
              </a:rPr>
              <a:t>The technical data in this document is controlled under the U.S. Export Regulations, release to foreign persons may require an export authorization.</a:t>
            </a:r>
            <a:endParaRPr sz="900" b="1" i="0" u="none" strike="noStrike" cap="none">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pic>
        <p:nvPicPr>
          <p:cNvPr id="10" name="Google Shape;10;p1"/>
          <p:cNvPicPr preferRelativeResize="0"/>
          <p:nvPr/>
        </p:nvPicPr>
        <p:blipFill rotWithShape="1">
          <a:blip r:embed="rId4">
            <a:alphaModFix/>
          </a:blip>
          <a:srcRect/>
          <a:stretch/>
        </p:blipFill>
        <p:spPr>
          <a:xfrm>
            <a:off x="139700" y="152400"/>
            <a:ext cx="858838" cy="704850"/>
          </a:xfrm>
          <a:prstGeom prst="rect">
            <a:avLst/>
          </a:prstGeom>
          <a:noFill/>
          <a:ln>
            <a:noFill/>
          </a:ln>
        </p:spPr>
      </p:pic>
      <p:grpSp>
        <p:nvGrpSpPr>
          <p:cNvPr id="11" name="Google Shape;11;p1"/>
          <p:cNvGrpSpPr/>
          <p:nvPr/>
        </p:nvGrpSpPr>
        <p:grpSpPr>
          <a:xfrm>
            <a:off x="57150" y="939800"/>
            <a:ext cx="8978900" cy="152400"/>
            <a:chOff x="192" y="624"/>
            <a:chExt cx="5376" cy="92"/>
          </a:xfrm>
        </p:grpSpPr>
        <p:sp>
          <p:nvSpPr>
            <p:cNvPr id="12" name="Google Shape;12;p1"/>
            <p:cNvSpPr/>
            <p:nvPr/>
          </p:nvSpPr>
          <p:spPr>
            <a:xfrm>
              <a:off x="192" y="624"/>
              <a:ext cx="5376" cy="46"/>
            </a:xfrm>
            <a:prstGeom prst="rect">
              <a:avLst/>
            </a:prstGeom>
            <a:gradFill>
              <a:gsLst>
                <a:gs pos="0">
                  <a:srgbClr val="1D2B4B"/>
                </a:gs>
                <a:gs pos="50000">
                  <a:srgbClr val="618FFD"/>
                </a:gs>
                <a:gs pos="100000">
                  <a:srgbClr val="1D2B4B"/>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3" name="Google Shape;13;p1"/>
            <p:cNvSpPr/>
            <p:nvPr/>
          </p:nvSpPr>
          <p:spPr>
            <a:xfrm>
              <a:off x="192" y="688"/>
              <a:ext cx="5376" cy="28"/>
            </a:xfrm>
            <a:prstGeom prst="rect">
              <a:avLst/>
            </a:prstGeom>
            <a:gradFill>
              <a:gsLst>
                <a:gs pos="0">
                  <a:srgbClr val="4B000C"/>
                </a:gs>
                <a:gs pos="50000">
                  <a:srgbClr val="FC0128"/>
                </a:gs>
                <a:gs pos="100000">
                  <a:srgbClr val="4B000C"/>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pic>
        <p:nvPicPr>
          <p:cNvPr id="14" name="Google Shape;14;p1"/>
          <p:cNvPicPr preferRelativeResize="0"/>
          <p:nvPr/>
        </p:nvPicPr>
        <p:blipFill rotWithShape="1">
          <a:blip r:embed="rId4">
            <a:alphaModFix/>
          </a:blip>
          <a:srcRect/>
          <a:stretch/>
        </p:blipFill>
        <p:spPr>
          <a:xfrm>
            <a:off x="139700" y="152400"/>
            <a:ext cx="858838" cy="704850"/>
          </a:xfrm>
          <a:prstGeom prst="rect">
            <a:avLst/>
          </a:prstGeom>
          <a:noFill/>
          <a:ln>
            <a:noFill/>
          </a:ln>
        </p:spPr>
      </p:pic>
      <p:grpSp>
        <p:nvGrpSpPr>
          <p:cNvPr id="15" name="Google Shape;15;p1"/>
          <p:cNvGrpSpPr/>
          <p:nvPr/>
        </p:nvGrpSpPr>
        <p:grpSpPr>
          <a:xfrm>
            <a:off x="57150" y="939800"/>
            <a:ext cx="8978900" cy="152400"/>
            <a:chOff x="192" y="624"/>
            <a:chExt cx="5376" cy="92"/>
          </a:xfrm>
        </p:grpSpPr>
        <p:sp>
          <p:nvSpPr>
            <p:cNvPr id="16" name="Google Shape;16;p1"/>
            <p:cNvSpPr/>
            <p:nvPr/>
          </p:nvSpPr>
          <p:spPr>
            <a:xfrm>
              <a:off x="192" y="624"/>
              <a:ext cx="5376" cy="46"/>
            </a:xfrm>
            <a:prstGeom prst="rect">
              <a:avLst/>
            </a:prstGeom>
            <a:gradFill>
              <a:gsLst>
                <a:gs pos="0">
                  <a:srgbClr val="1D2B4B"/>
                </a:gs>
                <a:gs pos="50000">
                  <a:srgbClr val="618FFD"/>
                </a:gs>
                <a:gs pos="100000">
                  <a:srgbClr val="1D2B4B"/>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7" name="Google Shape;17;p1"/>
            <p:cNvSpPr/>
            <p:nvPr/>
          </p:nvSpPr>
          <p:spPr>
            <a:xfrm>
              <a:off x="192" y="688"/>
              <a:ext cx="5376" cy="28"/>
            </a:xfrm>
            <a:prstGeom prst="rect">
              <a:avLst/>
            </a:prstGeom>
            <a:gradFill>
              <a:gsLst>
                <a:gs pos="0">
                  <a:srgbClr val="4B000C"/>
                </a:gs>
                <a:gs pos="50000">
                  <a:srgbClr val="FC0128"/>
                </a:gs>
                <a:gs pos="100000">
                  <a:srgbClr val="4B000C"/>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grpSp>
        <p:nvGrpSpPr>
          <p:cNvPr id="18" name="Google Shape;18;p1"/>
          <p:cNvGrpSpPr/>
          <p:nvPr/>
        </p:nvGrpSpPr>
        <p:grpSpPr>
          <a:xfrm>
            <a:off x="76200" y="6248400"/>
            <a:ext cx="8978900" cy="152400"/>
            <a:chOff x="192" y="624"/>
            <a:chExt cx="5376" cy="92"/>
          </a:xfrm>
        </p:grpSpPr>
        <p:sp>
          <p:nvSpPr>
            <p:cNvPr id="19" name="Google Shape;19;p1"/>
            <p:cNvSpPr/>
            <p:nvPr/>
          </p:nvSpPr>
          <p:spPr>
            <a:xfrm>
              <a:off x="192" y="624"/>
              <a:ext cx="5376" cy="46"/>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20" name="Google Shape;20;p1"/>
            <p:cNvSpPr/>
            <p:nvPr/>
          </p:nvSpPr>
          <p:spPr>
            <a:xfrm>
              <a:off x="192" y="688"/>
              <a:ext cx="5376" cy="28"/>
            </a:xfrm>
            <a:prstGeom prst="rect">
              <a:avLst/>
            </a:prstGeom>
            <a:gradFill>
              <a:gsLst>
                <a:gs pos="0">
                  <a:srgbClr val="4B000C"/>
                </a:gs>
                <a:gs pos="50000">
                  <a:srgbClr val="FC0128"/>
                </a:gs>
                <a:gs pos="100000">
                  <a:srgbClr val="4B000C"/>
                </a:gs>
              </a:gsLst>
              <a:lin ang="0"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grpSp>
      <p:sp>
        <p:nvSpPr>
          <p:cNvPr id="21" name="Google Shape;21;p1"/>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22" name="Google Shape;22;p1"/>
          <p:cNvSpPr txBox="1"/>
          <p:nvPr/>
        </p:nvSpPr>
        <p:spPr>
          <a:xfrm>
            <a:off x="823913" y="228600"/>
            <a:ext cx="1687512" cy="36988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b="0" i="0" u="none" strike="noStrike" cap="none">
                <a:solidFill>
                  <a:schemeClr val="dk1"/>
                </a:solidFill>
                <a:latin typeface="Arial"/>
                <a:ea typeface="Arial"/>
                <a:cs typeface="Arial"/>
                <a:sym typeface="Arial"/>
              </a:rPr>
              <a:t>Jet Propulsion Laboratory</a:t>
            </a:r>
            <a:endParaRPr/>
          </a:p>
          <a:p>
            <a:pPr marL="0" marR="0" lvl="0" indent="0" algn="l" rtl="0">
              <a:spcBef>
                <a:spcPts val="0"/>
              </a:spcBef>
              <a:spcAft>
                <a:spcPts val="0"/>
              </a:spcAft>
              <a:buNone/>
            </a:pPr>
            <a:r>
              <a:rPr lang="en-US" sz="800" b="0" i="0" u="none" strike="noStrike" cap="none">
                <a:solidFill>
                  <a:schemeClr val="dk1"/>
                </a:solidFill>
                <a:latin typeface="Arial"/>
                <a:ea typeface="Arial"/>
                <a:cs typeface="Arial"/>
                <a:sym typeface="Arial"/>
              </a:rPr>
              <a:t>California Institute of Technology</a:t>
            </a:r>
            <a:endParaRPr/>
          </a:p>
        </p:txBody>
      </p:sp>
      <p:pic>
        <p:nvPicPr>
          <p:cNvPr id="23" name="Google Shape;23;p1"/>
          <p:cNvPicPr preferRelativeResize="0"/>
          <p:nvPr/>
        </p:nvPicPr>
        <p:blipFill rotWithShape="1">
          <a:blip r:embed="rId5">
            <a:alphaModFix/>
          </a:blip>
          <a:srcRect/>
          <a:stretch/>
        </p:blipFill>
        <p:spPr>
          <a:xfrm>
            <a:off x="7708486" y="152400"/>
            <a:ext cx="1327562" cy="704851"/>
          </a:xfrm>
          <a:prstGeom prst="rect">
            <a:avLst/>
          </a:prstGeom>
          <a:noFill/>
          <a:ln>
            <a:noFill/>
          </a:ln>
        </p:spPr>
      </p:pic>
      <p:sp>
        <p:nvSpPr>
          <p:cNvPr id="25" name="Google Shape;39;p4">
            <a:extLst>
              <a:ext uri="{FF2B5EF4-FFF2-40B4-BE49-F238E27FC236}">
                <a16:creationId xmlns:a16="http://schemas.microsoft.com/office/drawing/2014/main" id="{D8B36442-372D-1247-97B9-62DE14C0BB66}"/>
              </a:ext>
            </a:extLst>
          </p:cNvPr>
          <p:cNvSpPr txBox="1">
            <a:spLocks noGrp="1"/>
          </p:cNvSpPr>
          <p:nvPr>
            <p:ph type="ftr" idx="3"/>
          </p:nvPr>
        </p:nvSpPr>
        <p:spPr>
          <a:xfrm>
            <a:off x="1371600" y="6400800"/>
            <a:ext cx="6934200" cy="3207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900" b="0" i="0" u="none" strike="noStrike" cap="none">
                <a:solidFill>
                  <a:schemeClr val="dk1"/>
                </a:solidFill>
                <a:latin typeface="Arial"/>
                <a:ea typeface="Arial"/>
                <a:cs typeface="Arial"/>
                <a:sym typeface="Arial"/>
              </a:rPr>
              <a:t>JPL/Caltech PROPRIETARY - Not for Public Release or Redistribution. </a:t>
            </a:r>
            <a:r>
              <a:rPr lang="en-US" sz="900" b="0" i="1" u="none" strike="noStrike" cap="none">
                <a:solidFill>
                  <a:schemeClr val="dk1"/>
                </a:solidFill>
                <a:latin typeface="Arial"/>
                <a:ea typeface="Arial"/>
                <a:cs typeface="Arial"/>
                <a:sym typeface="Arial"/>
              </a:rPr>
              <a:t>The technical data in this document is controlled under the U.S. Export Regulations, release to foreign persons may require an export authorization.</a:t>
            </a:r>
            <a:endParaRPr sz="900" b="1"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github.com/NASA-PDS/validate/issues/217"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github.com/NASA-PDS/validate/issues/188"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github.com/NASA-PDS/validate/issues/222"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github.com/NASA-PDS/pds-swg/issues/1" TargetMode="External"/><Relationship Id="rId2" Type="http://schemas.openxmlformats.org/officeDocument/2006/relationships/hyperlink" Target="https://github.com/NASA-PDS/pds-swg/issues?q=is%3Aissue+label%3AB11.0"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github.com/NASA-PDS/pds-swg/issues/2"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github.com/NASA-PD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github.com/NASA-PDS/PDS.nasa.gov-UX/issues/2" TargetMode="External"/><Relationship Id="rId13" Type="http://schemas.openxmlformats.org/officeDocument/2006/relationships/hyperlink" Target="https://github.com/NASA-PDS/PDS.nasa.gov-UX/issues/7" TargetMode="External"/><Relationship Id="rId3" Type="http://schemas.openxmlformats.org/officeDocument/2006/relationships/hyperlink" Target="https://github.com/NASA-PDS/validate/issues/229" TargetMode="External"/><Relationship Id="rId7" Type="http://schemas.openxmlformats.org/officeDocument/2006/relationships/hyperlink" Target="https://github.com/NASA-PDS/PDS.nasa.gov-UX/issues/1" TargetMode="External"/><Relationship Id="rId12" Type="http://schemas.openxmlformats.org/officeDocument/2006/relationships/hyperlink" Target="https://github.com/NASA-PDS/PDS.nasa.gov-UX/issues/6"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github.com/NASA-PDS/validate/issues/230" TargetMode="External"/><Relationship Id="rId11" Type="http://schemas.openxmlformats.org/officeDocument/2006/relationships/hyperlink" Target="https://github.com/NASA-PDS/PDS.nasa.gov-UX/issues/5" TargetMode="External"/><Relationship Id="rId5" Type="http://schemas.openxmlformats.org/officeDocument/2006/relationships/hyperlink" Target="https://github.com/NASA-PDS/validate/issues/188" TargetMode="External"/><Relationship Id="rId15" Type="http://schemas.openxmlformats.org/officeDocument/2006/relationships/hyperlink" Target="https://github.com/NASA-PDS/pds-swg/issues/2" TargetMode="External"/><Relationship Id="rId10" Type="http://schemas.openxmlformats.org/officeDocument/2006/relationships/hyperlink" Target="https://github.com/NASA-PDS/PDS.nasa.gov-UX/issues/4" TargetMode="External"/><Relationship Id="rId4" Type="http://schemas.openxmlformats.org/officeDocument/2006/relationships/hyperlink" Target="https://github.com/NASA-PDS/validate/issues/212" TargetMode="External"/><Relationship Id="rId9" Type="http://schemas.openxmlformats.org/officeDocument/2006/relationships/hyperlink" Target="https://github.com/NASA-PDS/PDS.nasa.gov-UX/issues/3" TargetMode="External"/><Relationship Id="rId14" Type="http://schemas.openxmlformats.org/officeDocument/2006/relationships/hyperlink" Target="https://github.com/NASA-PDS/PDS.nasa.gov-UX/issues/8"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ds.nasa.gov/home/abou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pds-engineering.jpl.nasa.gov/"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pds-engineering.jpl.nasa.gov/sites/default/files/documents/pds2010/architecture/system_architecture/pds4_system_arch_spec.pdf" TargetMode="External"/><Relationship Id="rId3" Type="http://schemas.openxmlformats.org/officeDocument/2006/relationships/hyperlink" Target="https://pds-engineering.jpl.nasa.gov/sites/default/files/documents/pds2010/keydocuments/PDS-SMP.pdf" TargetMode="External"/><Relationship Id="rId7" Type="http://schemas.openxmlformats.org/officeDocument/2006/relationships/hyperlink" Target="https://pds-engineering.jpl.nasa.gov/sites/default/files/documents/pds2010/design/system_design/pds4_system_req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pds-engineering.jpl.nasa.gov/sites/default/files/documents/pds2010/keydocuments/pds4-ops-concept.pdf" TargetMode="External"/><Relationship Id="rId5" Type="http://schemas.openxmlformats.org/officeDocument/2006/relationships/hyperlink" Target="https://pds-engineering.jpl.nasa.gov/development/pds4/11.0.0/release/plan-11.0.0.html" TargetMode="External"/><Relationship Id="rId10" Type="http://schemas.openxmlformats.org/officeDocument/2006/relationships/hyperlink" Target="https://pds-engineering.jpl.nasa.gov/sites/default/files/documents/Build%20Deliverables/Build%2011.1%20Deliverables/testProcs_20201206.docx" TargetMode="External"/><Relationship Id="rId4" Type="http://schemas.openxmlformats.org/officeDocument/2006/relationships/hyperlink" Target="https://pds-engineering.jpl.nasa.gov/sites/default/files/documents/pds2010/pds4-proj-plan-07172013.pdf" TargetMode="External"/><Relationship Id="rId9" Type="http://schemas.openxmlformats.org/officeDocument/2006/relationships/hyperlink" Target="https://pds-engineering.jpl.nasa.gov/content/key-document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github.com/NASA-PDS/pds-registry-app/issues/38"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github.com/NASA-PDS/validate/issues/63" TargetMode="External"/><Relationship Id="rId5" Type="http://schemas.openxmlformats.org/officeDocument/2006/relationships/hyperlink" Target="https://github.com/NASA-PDS/pds-registry-app/issues/54" TargetMode="External"/><Relationship Id="rId4" Type="http://schemas.openxmlformats.org/officeDocument/2006/relationships/hyperlink" Target="https://github.com/NASA-PDS/pds-doi-service/issues/46"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github.com/NASA-PDS/pds4-information-model/issues/180" TargetMode="External"/><Relationship Id="rId3" Type="http://schemas.openxmlformats.org/officeDocument/2006/relationships/hyperlink" Target="https://github.com/NASA-PDS/validate/issues/149" TargetMode="External"/><Relationship Id="rId7" Type="http://schemas.openxmlformats.org/officeDocument/2006/relationships/hyperlink" Target="https://github.com/NASA-PDS/pds4-information-model/issues/227"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github.com/NASA-PDS/pds-deep-archive/issues/29" TargetMode="External"/><Relationship Id="rId5" Type="http://schemas.openxmlformats.org/officeDocument/2006/relationships/hyperlink" Target="https://github.com/NASA-PDS/validate/issues/234" TargetMode="External"/><Relationship Id="rId4" Type="http://schemas.openxmlformats.org/officeDocument/2006/relationships/hyperlink" Target="https://github.com/NASA-PDS/validate/issues/21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Google Shape;36;p4"/>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b="0" i="0" u="none" strike="noStrike" cap="none">
                <a:solidFill>
                  <a:schemeClr val="dk1"/>
                </a:solidFill>
                <a:latin typeface="Arial"/>
                <a:ea typeface="Arial"/>
                <a:cs typeface="Arial"/>
                <a:sym typeface="Arial"/>
              </a:rPr>
              <a:t>1</a:t>
            </a:fld>
            <a:endParaRPr sz="1400" b="0" i="0" u="none" strike="noStrike" cap="none">
              <a:solidFill>
                <a:schemeClr val="dk1"/>
              </a:solidFill>
              <a:latin typeface="Arial"/>
              <a:ea typeface="Arial"/>
              <a:cs typeface="Arial"/>
              <a:sym typeface="Arial"/>
            </a:endParaRPr>
          </a:p>
        </p:txBody>
      </p:sp>
      <p:sp>
        <p:nvSpPr>
          <p:cNvPr id="37" name="Google Shape;37;p4"/>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4000">
                <a:solidFill>
                  <a:schemeClr val="dk1"/>
                </a:solidFill>
              </a:rPr>
              <a:t>PDS Engineering Node (EN)</a:t>
            </a:r>
            <a:br>
              <a:rPr lang="en-US" sz="4000"/>
            </a:br>
            <a:r>
              <a:rPr lang="en-US" sz="4000"/>
              <a:t>Delivery &amp; Deployment Review</a:t>
            </a:r>
            <a:endParaRPr/>
          </a:p>
        </p:txBody>
      </p:sp>
      <p:sp>
        <p:nvSpPr>
          <p:cNvPr id="38" name="Google Shape;38;p4"/>
          <p:cNvSpPr txBox="1">
            <a:spLocks noGrp="1"/>
          </p:cNvSpPr>
          <p:nvPr>
            <p:ph type="subTitle" idx="1"/>
          </p:nvPr>
        </p:nvSpPr>
        <p:spPr>
          <a:xfrm>
            <a:off x="814039" y="4419600"/>
            <a:ext cx="7772400" cy="12192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1"/>
              </a:buClr>
              <a:buSzPts val="2400"/>
              <a:buFont typeface="Arial"/>
              <a:buNone/>
            </a:pPr>
            <a:r>
              <a:rPr lang="en-US" sz="2400" i="1" dirty="0"/>
              <a:t>Jordan Padams, Richard Chen, Gary Chen, Emily Law, Thomas </a:t>
            </a:r>
            <a:r>
              <a:rPr lang="en-US" sz="2400" i="1" dirty="0" err="1"/>
              <a:t>Loubrieu</a:t>
            </a:r>
            <a:endParaRPr dirty="0"/>
          </a:p>
          <a:p>
            <a:pPr marL="0" lvl="0" indent="0" algn="ctr" rtl="0">
              <a:spcBef>
                <a:spcPts val="480"/>
              </a:spcBef>
              <a:spcAft>
                <a:spcPts val="0"/>
              </a:spcAft>
              <a:buClr>
                <a:schemeClr val="dk1"/>
              </a:buClr>
              <a:buSzPts val="2400"/>
              <a:buFont typeface="Arial"/>
              <a:buNone/>
            </a:pPr>
            <a:r>
              <a:rPr lang="en-US" sz="2400" i="1" dirty="0"/>
              <a:t>December 10, 2020</a:t>
            </a:r>
            <a:endParaRPr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3"/>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a:t>Requirements</a:t>
            </a:r>
            <a:endParaRPr/>
          </a:p>
        </p:txBody>
      </p:sp>
      <p:graphicFrame>
        <p:nvGraphicFramePr>
          <p:cNvPr id="119" name="Google Shape;119;p13"/>
          <p:cNvGraphicFramePr/>
          <p:nvPr>
            <p:extLst>
              <p:ext uri="{D42A27DB-BD31-4B8C-83A1-F6EECF244321}">
                <p14:modId xmlns:p14="http://schemas.microsoft.com/office/powerpoint/2010/main" val="1799040204"/>
              </p:ext>
            </p:extLst>
          </p:nvPr>
        </p:nvGraphicFramePr>
        <p:xfrm>
          <a:off x="457200" y="1219200"/>
          <a:ext cx="8229600" cy="3708500"/>
        </p:xfrm>
        <a:graphic>
          <a:graphicData uri="http://schemas.openxmlformats.org/drawingml/2006/table">
            <a:tbl>
              <a:tblPr firstRow="1" bandRow="1">
                <a:noFill/>
                <a:tableStyleId>{85ABDF49-A648-4C8D-BCF8-8BDEC9073425}</a:tableStyleId>
              </a:tblPr>
              <a:tblGrid>
                <a:gridCol w="457200">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tblGrid>
              <a:tr h="370850">
                <a:tc>
                  <a:txBody>
                    <a:bodyPr/>
                    <a:lstStyle/>
                    <a:p>
                      <a:pPr marL="0" marR="0" lvl="0" indent="0" algn="l" rtl="0">
                        <a:spcBef>
                          <a:spcPts val="0"/>
                        </a:spcBef>
                        <a:spcAft>
                          <a:spcPts val="0"/>
                        </a:spcAft>
                        <a:buNone/>
                      </a:pPr>
                      <a:r>
                        <a:rPr lang="en-US" sz="1800"/>
                        <a:t>ID</a:t>
                      </a:r>
                      <a:endParaRPr/>
                    </a:p>
                  </a:txBody>
                  <a:tcPr marL="91450" marR="91450" marT="45725" marB="45725"/>
                </a:tc>
                <a:tc>
                  <a:txBody>
                    <a:bodyPr/>
                    <a:lstStyle/>
                    <a:p>
                      <a:pPr marL="0" marR="0" lvl="0" indent="0" algn="l" rtl="0">
                        <a:spcBef>
                          <a:spcPts val="0"/>
                        </a:spcBef>
                        <a:spcAft>
                          <a:spcPts val="0"/>
                        </a:spcAft>
                        <a:buNone/>
                      </a:pPr>
                      <a:r>
                        <a:rPr lang="en-US" sz="1800" b="1">
                          <a:solidFill>
                            <a:schemeClr val="lt1"/>
                          </a:solidFill>
                          <a:latin typeface="Arial"/>
                          <a:ea typeface="Arial"/>
                          <a:cs typeface="Arial"/>
                          <a:sym typeface="Arial"/>
                        </a:rPr>
                        <a:t>Requirement Statement</a:t>
                      </a:r>
                      <a:endParaRPr sz="1800"/>
                    </a:p>
                  </a:txBody>
                  <a:tcPr marL="91450" marR="91450" marT="45725" marB="45725"/>
                </a:tc>
                <a:tc>
                  <a:txBody>
                    <a:bodyPr/>
                    <a:lstStyle/>
                    <a:p>
                      <a:pPr marL="0" marR="0" lvl="0" indent="0" algn="l" rtl="0">
                        <a:spcBef>
                          <a:spcPts val="0"/>
                        </a:spcBef>
                        <a:spcAft>
                          <a:spcPts val="0"/>
                        </a:spcAft>
                        <a:buNone/>
                      </a:pPr>
                      <a:r>
                        <a:rPr lang="en-US" sz="1800" b="1">
                          <a:solidFill>
                            <a:schemeClr val="lt1"/>
                          </a:solidFill>
                          <a:latin typeface="Arial"/>
                          <a:ea typeface="Arial"/>
                          <a:cs typeface="Arial"/>
                          <a:sym typeface="Arial"/>
                        </a:rPr>
                        <a:t>Procedure Test ID</a:t>
                      </a:r>
                      <a:endParaRPr sz="1800"/>
                    </a:p>
                  </a:txBody>
                  <a:tcPr marL="91450" marR="91450" marT="45725" marB="45725"/>
                </a:tc>
                <a:tc>
                  <a:txBody>
                    <a:bodyPr/>
                    <a:lstStyle/>
                    <a:p>
                      <a:pPr marL="0" marR="0" lvl="0" indent="0" algn="l" rtl="0">
                        <a:spcBef>
                          <a:spcPts val="0"/>
                        </a:spcBef>
                        <a:spcAft>
                          <a:spcPts val="0"/>
                        </a:spcAft>
                        <a:buNone/>
                      </a:pPr>
                      <a:r>
                        <a:rPr lang="en-US" sz="1800" b="1">
                          <a:solidFill>
                            <a:schemeClr val="lt1"/>
                          </a:solidFill>
                          <a:latin typeface="Arial"/>
                          <a:ea typeface="Arial"/>
                          <a:cs typeface="Arial"/>
                          <a:sym typeface="Arial"/>
                        </a:rPr>
                        <a:t>Requester</a:t>
                      </a:r>
                      <a:endParaRPr sz="1800"/>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800"/>
                        <a:t>1</a:t>
                      </a:r>
                      <a:endParaRPr/>
                    </a:p>
                  </a:txBody>
                  <a:tcPr marL="91450" marR="91450" marT="45725" marB="45725"/>
                </a:tc>
                <a:tc>
                  <a:txBody>
                    <a:bodyPr/>
                    <a:lstStyle/>
                    <a:p>
                      <a:pPr marL="0" marR="0" lvl="0" indent="0" algn="l" rtl="0">
                        <a:spcBef>
                          <a:spcPts val="0"/>
                        </a:spcBef>
                        <a:spcAft>
                          <a:spcPts val="0"/>
                        </a:spcAft>
                        <a:buNone/>
                      </a:pPr>
                      <a:r>
                        <a:rPr lang="en-US" sz="1800" dirty="0"/>
                        <a:t>PDS Registry *</a:t>
                      </a:r>
                      <a:endParaRPr dirty="0"/>
                    </a:p>
                  </a:txBody>
                  <a:tcPr marL="91450" marR="91450" marT="45725" marB="45725"/>
                </a:tc>
                <a:tc>
                  <a:txBody>
                    <a:bodyPr/>
                    <a:lstStyle/>
                    <a:p>
                      <a:pPr marL="0" marR="0" lvl="0" indent="0" algn="l" rtl="0">
                        <a:spcBef>
                          <a:spcPts val="0"/>
                        </a:spcBef>
                        <a:spcAft>
                          <a:spcPts val="0"/>
                        </a:spcAft>
                        <a:buNone/>
                      </a:pPr>
                      <a:r>
                        <a:rPr lang="en-US" sz="1800" dirty="0"/>
                        <a:t>HVT.*</a:t>
                      </a:r>
                      <a:endParaRPr dirty="0"/>
                    </a:p>
                  </a:txBody>
                  <a:tcPr marL="91450" marR="91450" marT="45725" marB="45725"/>
                </a:tc>
                <a:tc>
                  <a:txBody>
                    <a:bodyPr/>
                    <a:lstStyle/>
                    <a:p>
                      <a:pPr marL="0" marR="0" lvl="0" indent="0" algn="l" rtl="0">
                        <a:spcBef>
                          <a:spcPts val="0"/>
                        </a:spcBef>
                        <a:spcAft>
                          <a:spcPts val="0"/>
                        </a:spcAft>
                        <a:buNone/>
                      </a:pPr>
                      <a:r>
                        <a:rPr lang="en-US" sz="1800"/>
                        <a:t>PDS</a:t>
                      </a:r>
                      <a:endParaRPr/>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800"/>
                        <a:t>2</a:t>
                      </a:r>
                      <a:endParaRPr/>
                    </a:p>
                  </a:txBody>
                  <a:tcPr marL="91450" marR="91450" marT="45725" marB="45725"/>
                </a:tc>
                <a:tc>
                  <a:txBody>
                    <a:bodyPr/>
                    <a:lstStyle/>
                    <a:p>
                      <a:pPr marL="0" marR="0" lvl="0" indent="0" algn="l" rtl="0">
                        <a:spcBef>
                          <a:spcPts val="0"/>
                        </a:spcBef>
                        <a:spcAft>
                          <a:spcPts val="0"/>
                        </a:spcAft>
                        <a:buNone/>
                      </a:pPr>
                      <a:r>
                        <a:rPr lang="en-US" sz="1800" dirty="0"/>
                        <a:t>PDS DOI Service</a:t>
                      </a:r>
                      <a:endParaRPr dirty="0"/>
                    </a:p>
                  </a:txBody>
                  <a:tcPr marL="91450" marR="91450" marT="45725" marB="45725"/>
                </a:tc>
                <a:tc>
                  <a:txBody>
                    <a:bodyPr/>
                    <a:lstStyle/>
                    <a:p>
                      <a:pPr marL="0" marR="0" lvl="0" indent="0" algn="l" rtl="0">
                        <a:spcBef>
                          <a:spcPts val="0"/>
                        </a:spcBef>
                        <a:spcAft>
                          <a:spcPts val="0"/>
                        </a:spcAft>
                        <a:buNone/>
                      </a:pPr>
                      <a:r>
                        <a:rPr lang="en-US" sz="1800" dirty="0"/>
                        <a:t>DOI.*</a:t>
                      </a:r>
                      <a:endParaRPr dirty="0"/>
                    </a:p>
                  </a:txBody>
                  <a:tcPr marL="91450" marR="91450" marT="45725" marB="45725"/>
                </a:tc>
                <a:tc>
                  <a:txBody>
                    <a:bodyPr/>
                    <a:lstStyle/>
                    <a:p>
                      <a:pPr marL="0" marR="0" lvl="0" indent="0" algn="l" rtl="0">
                        <a:spcBef>
                          <a:spcPts val="0"/>
                        </a:spcBef>
                        <a:spcAft>
                          <a:spcPts val="0"/>
                        </a:spcAft>
                        <a:buNone/>
                      </a:pPr>
                      <a:r>
                        <a:rPr lang="en-US" sz="1800"/>
                        <a:t>PDS</a:t>
                      </a:r>
                      <a:endParaRPr/>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US" sz="1800"/>
                        <a:t>3</a:t>
                      </a:r>
                      <a:endParaRPr/>
                    </a:p>
                  </a:txBody>
                  <a:tcPr marL="91450" marR="91450" marT="45725" marB="45725"/>
                </a:tc>
                <a:tc>
                  <a:txBody>
                    <a:bodyPr/>
                    <a:lstStyle/>
                    <a:p>
                      <a:pPr marL="0" marR="0" lvl="0" indent="0" algn="l" rtl="0">
                        <a:spcBef>
                          <a:spcPts val="0"/>
                        </a:spcBef>
                        <a:spcAft>
                          <a:spcPts val="0"/>
                        </a:spcAft>
                        <a:buNone/>
                      </a:pPr>
                      <a:r>
                        <a:rPr lang="en-US" sz="1800" dirty="0"/>
                        <a:t>PDS Deep Archive</a:t>
                      </a:r>
                      <a:endParaRPr dirty="0"/>
                    </a:p>
                  </a:txBody>
                  <a:tcPr marL="91450" marR="91450" marT="45725" marB="45725"/>
                </a:tc>
                <a:tc>
                  <a:txBody>
                    <a:bodyPr/>
                    <a:lstStyle/>
                    <a:p>
                      <a:pPr marL="0" marR="0" lvl="0" indent="0" algn="l" rtl="0">
                        <a:spcBef>
                          <a:spcPts val="0"/>
                        </a:spcBef>
                        <a:spcAft>
                          <a:spcPts val="0"/>
                        </a:spcAft>
                        <a:buNone/>
                      </a:pPr>
                      <a:r>
                        <a:rPr lang="en-US" sz="1800" dirty="0"/>
                        <a:t>DEEP.*</a:t>
                      </a:r>
                      <a:endParaRPr dirty="0"/>
                    </a:p>
                  </a:txBody>
                  <a:tcPr marL="91450" marR="91450" marT="45725" marB="45725"/>
                </a:tc>
                <a:tc>
                  <a:txBody>
                    <a:bodyPr/>
                    <a:lstStyle/>
                    <a:p>
                      <a:pPr marL="0" marR="0" lvl="0" indent="0" algn="l" rtl="0">
                        <a:spcBef>
                          <a:spcPts val="0"/>
                        </a:spcBef>
                        <a:spcAft>
                          <a:spcPts val="0"/>
                        </a:spcAft>
                        <a:buNone/>
                      </a:pPr>
                      <a:r>
                        <a:rPr lang="en-US" sz="1800"/>
                        <a:t>PDS</a:t>
                      </a:r>
                      <a:endParaRPr/>
                    </a:p>
                  </a:txBody>
                  <a:tcPr marL="91450" marR="91450" marT="45725" marB="45725"/>
                </a:tc>
                <a:extLst>
                  <a:ext uri="{0D108BD9-81ED-4DB2-BD59-A6C34878D82A}">
                    <a16:rowId xmlns:a16="http://schemas.microsoft.com/office/drawing/2014/main" val="10003"/>
                  </a:ext>
                </a:extLst>
              </a:tr>
              <a:tr h="370850">
                <a:tc>
                  <a:txBody>
                    <a:bodyPr/>
                    <a:lstStyle/>
                    <a:p>
                      <a:pPr marL="0" marR="0" lvl="0" indent="0" algn="l" rtl="0">
                        <a:spcBef>
                          <a:spcPts val="0"/>
                        </a:spcBef>
                        <a:spcAft>
                          <a:spcPts val="0"/>
                        </a:spcAft>
                        <a:buNone/>
                      </a:pPr>
                      <a:r>
                        <a:rPr lang="en-US" sz="1800"/>
                        <a:t>4</a:t>
                      </a:r>
                      <a:endParaRPr/>
                    </a:p>
                  </a:txBody>
                  <a:tcPr marL="91450" marR="91450" marT="45725" marB="45725"/>
                </a:tc>
                <a:tc>
                  <a:txBody>
                    <a:bodyPr/>
                    <a:lstStyle/>
                    <a:p>
                      <a:pPr marL="0" marR="0" lvl="0" indent="0" algn="l" rtl="0">
                        <a:spcBef>
                          <a:spcPts val="0"/>
                        </a:spcBef>
                        <a:spcAft>
                          <a:spcPts val="0"/>
                        </a:spcAft>
                        <a:buNone/>
                      </a:pPr>
                      <a:r>
                        <a:rPr lang="en-US" sz="1800" dirty="0"/>
                        <a:t>Validate</a:t>
                      </a:r>
                    </a:p>
                  </a:txBody>
                  <a:tcPr marL="91450" marR="91450" marT="45725" marB="45725"/>
                </a:tc>
                <a:tc>
                  <a:txBody>
                    <a:bodyPr/>
                    <a:lstStyle/>
                    <a:p>
                      <a:pPr marL="0" marR="0" lvl="0" indent="0" algn="l" rtl="0">
                        <a:spcBef>
                          <a:spcPts val="0"/>
                        </a:spcBef>
                        <a:spcAft>
                          <a:spcPts val="0"/>
                        </a:spcAft>
                        <a:buNone/>
                      </a:pPr>
                      <a:r>
                        <a:rPr lang="en-US" sz="1800"/>
                        <a:t>VAL.*</a:t>
                      </a:r>
                      <a:endParaRPr/>
                    </a:p>
                  </a:txBody>
                  <a:tcPr marL="91450" marR="91450" marT="45725" marB="45725"/>
                </a:tc>
                <a:tc>
                  <a:txBody>
                    <a:bodyPr/>
                    <a:lstStyle/>
                    <a:p>
                      <a:pPr marL="0" marR="0" lvl="0" indent="0" algn="l" rtl="0">
                        <a:spcBef>
                          <a:spcPts val="0"/>
                        </a:spcBef>
                        <a:spcAft>
                          <a:spcPts val="0"/>
                        </a:spcAft>
                        <a:buNone/>
                      </a:pPr>
                      <a:r>
                        <a:rPr lang="en-US" sz="1800"/>
                        <a:t>PDS</a:t>
                      </a:r>
                      <a:endParaRPr/>
                    </a:p>
                  </a:txBody>
                  <a:tcPr marL="91450" marR="91450" marT="45725" marB="45725"/>
                </a:tc>
                <a:extLst>
                  <a:ext uri="{0D108BD9-81ED-4DB2-BD59-A6C34878D82A}">
                    <a16:rowId xmlns:a16="http://schemas.microsoft.com/office/drawing/2014/main" val="10004"/>
                  </a:ext>
                </a:extLst>
              </a:tr>
              <a:tr h="370850">
                <a:tc>
                  <a:txBody>
                    <a:bodyPr/>
                    <a:lstStyle/>
                    <a:p>
                      <a:pPr marL="0" marR="0" lvl="0" indent="0" algn="l" rtl="0">
                        <a:spcBef>
                          <a:spcPts val="0"/>
                        </a:spcBef>
                        <a:spcAft>
                          <a:spcPts val="0"/>
                        </a:spcAft>
                        <a:buNone/>
                      </a:pPr>
                      <a:r>
                        <a:rPr lang="en-US" sz="1800" dirty="0"/>
                        <a:t>5</a:t>
                      </a:r>
                      <a:endParaRPr sz="1800" dirty="0"/>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dirty="0"/>
                        <a:t>PDS4 Information Model</a:t>
                      </a:r>
                    </a:p>
                  </a:txBody>
                  <a:tcPr marL="91450" marR="91450" marT="45725" marB="45725"/>
                </a:tc>
                <a:tc>
                  <a:txBody>
                    <a:bodyPr/>
                    <a:lstStyle/>
                    <a:p>
                      <a:pPr marL="0" marR="0" lvl="0" indent="0" algn="l" rtl="0">
                        <a:spcBef>
                          <a:spcPts val="0"/>
                        </a:spcBef>
                        <a:spcAft>
                          <a:spcPts val="0"/>
                        </a:spcAft>
                        <a:buNone/>
                      </a:pPr>
                      <a:r>
                        <a:rPr lang="en-US" sz="1800" dirty="0"/>
                        <a:t>SCMA.*</a:t>
                      </a:r>
                      <a:endParaRPr sz="1800" dirty="0"/>
                    </a:p>
                  </a:txBody>
                  <a:tcPr marL="91450" marR="91450" marT="45725" marB="45725"/>
                </a:tc>
                <a:tc>
                  <a:txBody>
                    <a:bodyPr/>
                    <a:lstStyle/>
                    <a:p>
                      <a:pPr marL="0" marR="0" lvl="0" indent="0" algn="l" rtl="0">
                        <a:spcBef>
                          <a:spcPts val="0"/>
                        </a:spcBef>
                        <a:spcAft>
                          <a:spcPts val="0"/>
                        </a:spcAft>
                        <a:buNone/>
                      </a:pPr>
                      <a:r>
                        <a:rPr lang="en-US" sz="1800" dirty="0"/>
                        <a:t>PDS</a:t>
                      </a:r>
                      <a:endParaRPr sz="1800" dirty="0"/>
                    </a:p>
                  </a:txBody>
                  <a:tcPr marL="91450" marR="91450" marT="45725" marB="45725"/>
                </a:tc>
                <a:extLst>
                  <a:ext uri="{0D108BD9-81ED-4DB2-BD59-A6C34878D82A}">
                    <a16:rowId xmlns:a16="http://schemas.microsoft.com/office/drawing/2014/main" val="10005"/>
                  </a:ext>
                </a:extLst>
              </a:tr>
              <a:tr h="370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6"/>
                  </a:ext>
                </a:extLst>
              </a:tr>
              <a:tr h="370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7"/>
                  </a:ext>
                </a:extLst>
              </a:tr>
              <a:tr h="370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dirty="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8"/>
                  </a:ext>
                </a:extLst>
              </a:tr>
              <a:tr h="370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dirty="0"/>
                    </a:p>
                  </a:txBody>
                  <a:tcPr marL="91450" marR="91450" marT="45725" marB="45725"/>
                </a:tc>
                <a:extLst>
                  <a:ext uri="{0D108BD9-81ED-4DB2-BD59-A6C34878D82A}">
                    <a16:rowId xmlns:a16="http://schemas.microsoft.com/office/drawing/2014/main" val="10009"/>
                  </a:ext>
                </a:extLst>
              </a:tr>
            </a:tbl>
          </a:graphicData>
        </a:graphic>
      </p:graphicFrame>
      <p:sp>
        <p:nvSpPr>
          <p:cNvPr id="121" name="Google Shape;121;p13"/>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10</a:t>
            </a:fld>
            <a:endParaRPr/>
          </a:p>
        </p:txBody>
      </p:sp>
      <p:graphicFrame>
        <p:nvGraphicFramePr>
          <p:cNvPr id="122" name="Google Shape;122;p13"/>
          <p:cNvGraphicFramePr/>
          <p:nvPr>
            <p:extLst>
              <p:ext uri="{D42A27DB-BD31-4B8C-83A1-F6EECF244321}">
                <p14:modId xmlns:p14="http://schemas.microsoft.com/office/powerpoint/2010/main" val="163750458"/>
              </p:ext>
            </p:extLst>
          </p:nvPr>
        </p:nvGraphicFramePr>
        <p:xfrm>
          <a:off x="457200" y="5331460"/>
          <a:ext cx="8229600" cy="370850"/>
        </p:xfrm>
        <a:graphic>
          <a:graphicData uri="http://schemas.openxmlformats.org/drawingml/2006/table">
            <a:tbl>
              <a:tblPr bandRow="1">
                <a:noFill/>
                <a:tableStyleId>{85ABDF49-A648-4C8D-BCF8-8BDEC9073425}</a:tableStyleId>
              </a:tblPr>
              <a:tblGrid>
                <a:gridCol w="4483100">
                  <a:extLst>
                    <a:ext uri="{9D8B030D-6E8A-4147-A177-3AD203B41FA5}">
                      <a16:colId xmlns:a16="http://schemas.microsoft.com/office/drawing/2014/main" val="20000"/>
                    </a:ext>
                  </a:extLst>
                </a:gridCol>
                <a:gridCol w="3746500">
                  <a:extLst>
                    <a:ext uri="{9D8B030D-6E8A-4147-A177-3AD203B41FA5}">
                      <a16:colId xmlns:a16="http://schemas.microsoft.com/office/drawing/2014/main" val="20001"/>
                    </a:ext>
                  </a:extLst>
                </a:gridCol>
              </a:tblGrid>
              <a:tr h="370850">
                <a:tc>
                  <a:txBody>
                    <a:bodyPr/>
                    <a:lstStyle/>
                    <a:p>
                      <a:pPr marL="0" marR="0" lvl="0" indent="0" algn="l" rtl="0">
                        <a:spcBef>
                          <a:spcPts val="0"/>
                        </a:spcBef>
                        <a:spcAft>
                          <a:spcPts val="0"/>
                        </a:spcAft>
                        <a:buNone/>
                      </a:pPr>
                      <a:r>
                        <a:rPr lang="en-US" sz="1800"/>
                        <a:t>Total number of new requirements</a:t>
                      </a:r>
                      <a:endParaRPr/>
                    </a:p>
                  </a:txBody>
                  <a:tcPr marL="91450" marR="91450" marT="45725" marB="45725"/>
                </a:tc>
                <a:tc>
                  <a:txBody>
                    <a:bodyPr/>
                    <a:lstStyle/>
                    <a:p>
                      <a:pPr marL="0" marR="0" lvl="0" indent="0" algn="l" rtl="0">
                        <a:spcBef>
                          <a:spcPts val="0"/>
                        </a:spcBef>
                        <a:spcAft>
                          <a:spcPts val="0"/>
                        </a:spcAft>
                        <a:buNone/>
                      </a:pPr>
                      <a:r>
                        <a:rPr lang="en-US" sz="1800" dirty="0">
                          <a:solidFill>
                            <a:schemeClr val="dk1"/>
                          </a:solidFill>
                        </a:rPr>
                        <a:t>49</a:t>
                      </a:r>
                      <a:endParaRPr dirty="0"/>
                    </a:p>
                  </a:txBody>
                  <a:tcPr marL="91450" marR="91450" marT="45725" marB="45725"/>
                </a:tc>
                <a:extLst>
                  <a:ext uri="{0D108BD9-81ED-4DB2-BD59-A6C34878D82A}">
                    <a16:rowId xmlns:a16="http://schemas.microsoft.com/office/drawing/2014/main" val="10000"/>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4"/>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dirty="0">
                <a:solidFill>
                  <a:schemeClr val="dk1"/>
                </a:solidFill>
                <a:latin typeface="Arial"/>
                <a:ea typeface="Arial"/>
                <a:cs typeface="Arial"/>
                <a:sym typeface="Arial"/>
              </a:rPr>
              <a:t>Failed Test Case 1</a:t>
            </a:r>
            <a:endParaRPr dirty="0"/>
          </a:p>
        </p:txBody>
      </p:sp>
      <p:sp>
        <p:nvSpPr>
          <p:cNvPr id="128" name="Google Shape;128;p14"/>
          <p:cNvSpPr txBox="1">
            <a:spLocks noGrp="1"/>
          </p:cNvSpPr>
          <p:nvPr>
            <p:ph type="body" idx="1"/>
          </p:nvPr>
        </p:nvSpPr>
        <p:spPr>
          <a:xfrm>
            <a:off x="457200" y="1219200"/>
            <a:ext cx="8229600" cy="4906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400"/>
              <a:buFont typeface="Arial"/>
              <a:buChar char="•"/>
            </a:pPr>
            <a:r>
              <a:rPr lang="en-US" sz="2400" b="1" u="sng" dirty="0">
                <a:latin typeface="Arial"/>
                <a:ea typeface="Arial"/>
                <a:cs typeface="Arial"/>
                <a:sym typeface="Arial"/>
              </a:rPr>
              <a:t>Test Case VAL.8, steps 9 and 10</a:t>
            </a:r>
            <a:endParaRPr dirty="0"/>
          </a:p>
          <a:p>
            <a:pPr marL="742950" lvl="1" indent="-285750" algn="l" rtl="0">
              <a:spcBef>
                <a:spcPts val="400"/>
              </a:spcBef>
              <a:spcAft>
                <a:spcPts val="0"/>
              </a:spcAft>
              <a:buClr>
                <a:schemeClr val="dk1"/>
              </a:buClr>
              <a:buSzPts val="2000"/>
              <a:buFont typeface="Arial"/>
              <a:buChar char="–"/>
            </a:pPr>
            <a:r>
              <a:rPr lang="en-US" sz="2000" u="sng" dirty="0">
                <a:latin typeface="Arial"/>
                <a:ea typeface="Arial"/>
                <a:cs typeface="Arial"/>
                <a:sym typeface="Arial"/>
              </a:rPr>
              <a:t>Description:</a:t>
            </a:r>
            <a:r>
              <a:rPr lang="en-US" sz="2000" dirty="0">
                <a:latin typeface="Arial"/>
                <a:ea typeface="Arial"/>
                <a:cs typeface="Arial"/>
                <a:sym typeface="Arial"/>
              </a:rPr>
              <a:t> Test various capabilities described in release 11.0</a:t>
            </a:r>
            <a:endParaRPr dirty="0"/>
          </a:p>
          <a:p>
            <a:pPr marL="742950" lvl="1" indent="-285750" algn="l" rtl="0">
              <a:spcBef>
                <a:spcPts val="400"/>
              </a:spcBef>
              <a:spcAft>
                <a:spcPts val="0"/>
              </a:spcAft>
              <a:buClr>
                <a:schemeClr val="dk1"/>
              </a:buClr>
              <a:buSzPts val="2000"/>
              <a:buFont typeface="Arial"/>
              <a:buChar char="–"/>
            </a:pPr>
            <a:r>
              <a:rPr lang="en-US" sz="2000" u="sng" dirty="0">
                <a:latin typeface="Arial"/>
                <a:ea typeface="Arial"/>
                <a:cs typeface="Arial"/>
                <a:sym typeface="Arial"/>
              </a:rPr>
              <a:t>Result</a:t>
            </a:r>
            <a:r>
              <a:rPr lang="en-US" sz="2000" dirty="0">
                <a:latin typeface="Arial"/>
                <a:ea typeface="Arial"/>
                <a:cs typeface="Arial"/>
                <a:sym typeface="Arial"/>
              </a:rPr>
              <a:t>:  Partial Pass</a:t>
            </a:r>
            <a:endParaRPr dirty="0"/>
          </a:p>
          <a:p>
            <a:pPr marL="742950" lvl="1" indent="-285750" algn="l" rtl="0">
              <a:spcBef>
                <a:spcPts val="400"/>
              </a:spcBef>
              <a:spcAft>
                <a:spcPts val="0"/>
              </a:spcAft>
              <a:buClr>
                <a:schemeClr val="dk1"/>
              </a:buClr>
              <a:buSzPts val="2000"/>
              <a:buFont typeface="Arial"/>
              <a:buChar char="–"/>
            </a:pPr>
            <a:r>
              <a:rPr lang="en-US" sz="2000" dirty="0">
                <a:latin typeface="Arial"/>
                <a:ea typeface="Arial"/>
                <a:cs typeface="Arial"/>
                <a:sym typeface="Arial"/>
              </a:rPr>
              <a:t>Issues:</a:t>
            </a:r>
            <a:endParaRPr sz="1400" dirty="0">
              <a:latin typeface="Arial"/>
              <a:ea typeface="Arial"/>
              <a:cs typeface="Arial"/>
              <a:sym typeface="Arial"/>
            </a:endParaRPr>
          </a:p>
          <a:p>
            <a:pPr marL="1143000" lvl="2" indent="-228600">
              <a:spcBef>
                <a:spcPts val="360"/>
              </a:spcBef>
              <a:buSzPts val="1800"/>
            </a:pPr>
            <a:r>
              <a:rPr lang="en-US" sz="1800" dirty="0">
                <a:hlinkClick r:id="rId3"/>
              </a:rPr>
              <a:t>https://github.com/NASA-PDS/validate/issues/217</a:t>
            </a:r>
            <a:r>
              <a:rPr lang="en-US" sz="1800" dirty="0"/>
              <a:t> is one of many issues for the same problem, content checking the length of tables. 3 test labels exist for each of 15 combinations of </a:t>
            </a:r>
            <a:r>
              <a:rPr lang="en-US" sz="1800" dirty="0" err="1"/>
              <a:t>File_Area</a:t>
            </a:r>
            <a:r>
              <a:rPr lang="en-US" sz="1800" dirty="0"/>
              <a:t>_* and Table_*: 1 with </a:t>
            </a:r>
            <a:r>
              <a:rPr lang="en-US" sz="1800" dirty="0" err="1"/>
              <a:t>num_records</a:t>
            </a:r>
            <a:r>
              <a:rPr lang="en-US" sz="1800" dirty="0"/>
              <a:t> too low for the data, 1 too high, 1 just right - validate should throw a warning, an error, and nothing. However, validate on the 45 labels throws 0 warnings and 10 errors.</a:t>
            </a:r>
            <a:endParaRPr lang="en-US" sz="1800" dirty="0">
              <a:latin typeface="Arial"/>
              <a:ea typeface="Arial"/>
              <a:cs typeface="Arial"/>
              <a:sym typeface="Arial"/>
            </a:endParaRPr>
          </a:p>
          <a:p>
            <a:pPr marL="1143000" lvl="2" indent="-228600">
              <a:spcBef>
                <a:spcPts val="360"/>
              </a:spcBef>
              <a:buSzPts val="1800"/>
            </a:pPr>
            <a:r>
              <a:rPr lang="en-US" sz="1800" dirty="0">
                <a:hlinkClick r:id="rId4"/>
              </a:rPr>
              <a:t>https://github.com/NASA-PDS/validate/issues/188</a:t>
            </a:r>
            <a:r>
              <a:rPr lang="en-US" sz="1800" dirty="0"/>
              <a:t> Errors </a:t>
            </a:r>
            <a:r>
              <a:rPr lang="en-US" sz="1800" dirty="0">
                <a:latin typeface="Arial"/>
                <a:ea typeface="Arial"/>
                <a:cs typeface="Arial"/>
                <a:sym typeface="Arial"/>
              </a:rPr>
              <a:t>with heterogeneous root tags and prologs. When, in a single run, validating a number of labels with heterogeneous root tags and prologs, validate may incorrectly report errors that it would not report if the files were validated individually. Having heterogeneous and conflicting root tags in a single validation run is unlikely.</a:t>
            </a:r>
            <a:endParaRPr dirty="0"/>
          </a:p>
        </p:txBody>
      </p:sp>
      <p:sp>
        <p:nvSpPr>
          <p:cNvPr id="130" name="Google Shape;130;p14"/>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11</a:t>
            </a:fld>
            <a:endParaRPr sz="1400">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5"/>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dirty="0">
                <a:solidFill>
                  <a:schemeClr val="dk1"/>
                </a:solidFill>
                <a:latin typeface="Arial"/>
                <a:ea typeface="Arial"/>
                <a:cs typeface="Arial"/>
                <a:sym typeface="Arial"/>
              </a:rPr>
              <a:t>Failed Test Case 2</a:t>
            </a:r>
            <a:endParaRPr dirty="0"/>
          </a:p>
        </p:txBody>
      </p:sp>
      <p:sp>
        <p:nvSpPr>
          <p:cNvPr id="136" name="Google Shape;136;p15"/>
          <p:cNvSpPr txBox="1">
            <a:spLocks noGrp="1"/>
          </p:cNvSpPr>
          <p:nvPr>
            <p:ph type="body" idx="1"/>
          </p:nvPr>
        </p:nvSpPr>
        <p:spPr>
          <a:xfrm>
            <a:off x="457200" y="1219200"/>
            <a:ext cx="8229600" cy="4906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400"/>
              <a:buFont typeface="Arial"/>
              <a:buChar char="•"/>
            </a:pPr>
            <a:r>
              <a:rPr lang="en-US" sz="2400" b="1" u="sng" dirty="0">
                <a:latin typeface="Arial"/>
                <a:ea typeface="Arial"/>
                <a:cs typeface="Arial"/>
                <a:sym typeface="Arial"/>
              </a:rPr>
              <a:t>Test Case VAL.9</a:t>
            </a:r>
            <a:endParaRPr dirty="0"/>
          </a:p>
          <a:p>
            <a:pPr marL="742950" lvl="1" indent="-285750" algn="l" rtl="0">
              <a:spcBef>
                <a:spcPts val="400"/>
              </a:spcBef>
              <a:spcAft>
                <a:spcPts val="0"/>
              </a:spcAft>
              <a:buClr>
                <a:schemeClr val="dk1"/>
              </a:buClr>
              <a:buSzPts val="2000"/>
              <a:buFont typeface="Arial"/>
              <a:buChar char="–"/>
            </a:pPr>
            <a:r>
              <a:rPr lang="en-US" sz="2000" u="sng" dirty="0">
                <a:latin typeface="Arial"/>
                <a:ea typeface="Arial"/>
                <a:cs typeface="Arial"/>
                <a:sym typeface="Arial"/>
              </a:rPr>
              <a:t>Description:</a:t>
            </a:r>
            <a:r>
              <a:rPr lang="en-US" sz="2000" dirty="0">
                <a:latin typeface="Arial"/>
                <a:ea typeface="Arial"/>
                <a:cs typeface="Arial"/>
                <a:sym typeface="Arial"/>
              </a:rPr>
              <a:t> Test various capabilities described in release 10b</a:t>
            </a:r>
            <a:endParaRPr dirty="0"/>
          </a:p>
          <a:p>
            <a:pPr marL="742950" lvl="1" indent="-285750" algn="l" rtl="0">
              <a:spcBef>
                <a:spcPts val="400"/>
              </a:spcBef>
              <a:spcAft>
                <a:spcPts val="0"/>
              </a:spcAft>
              <a:buClr>
                <a:schemeClr val="dk1"/>
              </a:buClr>
              <a:buSzPts val="2000"/>
              <a:buFont typeface="Arial"/>
              <a:buChar char="–"/>
            </a:pPr>
            <a:r>
              <a:rPr lang="en-US" sz="2000" u="sng" dirty="0">
                <a:latin typeface="Arial"/>
                <a:ea typeface="Arial"/>
                <a:cs typeface="Arial"/>
                <a:sym typeface="Arial"/>
              </a:rPr>
              <a:t>Result</a:t>
            </a:r>
            <a:r>
              <a:rPr lang="en-US" sz="2000" dirty="0">
                <a:latin typeface="Arial"/>
                <a:ea typeface="Arial"/>
                <a:cs typeface="Arial"/>
                <a:sym typeface="Arial"/>
              </a:rPr>
              <a:t>:  Fail</a:t>
            </a:r>
            <a:endParaRPr dirty="0"/>
          </a:p>
          <a:p>
            <a:pPr marL="742950" lvl="1" indent="-285750" algn="l" rtl="0">
              <a:spcBef>
                <a:spcPts val="400"/>
              </a:spcBef>
              <a:spcAft>
                <a:spcPts val="0"/>
              </a:spcAft>
              <a:buClr>
                <a:schemeClr val="dk1"/>
              </a:buClr>
              <a:buSzPts val="2000"/>
              <a:buFont typeface="Arial"/>
              <a:buChar char="–"/>
            </a:pPr>
            <a:r>
              <a:rPr lang="en-US" sz="2000" dirty="0">
                <a:latin typeface="Arial"/>
                <a:ea typeface="Arial"/>
                <a:cs typeface="Arial"/>
                <a:sym typeface="Arial"/>
              </a:rPr>
              <a:t>Issue:</a:t>
            </a:r>
            <a:endParaRPr sz="1400" dirty="0">
              <a:latin typeface="Arial"/>
              <a:ea typeface="Arial"/>
              <a:cs typeface="Arial"/>
              <a:sym typeface="Arial"/>
            </a:endParaRPr>
          </a:p>
          <a:p>
            <a:pPr marL="1143000" lvl="2" indent="-228600">
              <a:spcBef>
                <a:spcPts val="360"/>
              </a:spcBef>
              <a:buSzPts val="1800"/>
            </a:pPr>
            <a:r>
              <a:rPr lang="en-US" sz="1800" dirty="0">
                <a:hlinkClick r:id="rId3"/>
              </a:rPr>
              <a:t>https://github.com/NASA-PDS/validate/issues/222</a:t>
            </a:r>
            <a:r>
              <a:rPr lang="en-US" sz="1800" dirty="0"/>
              <a:t>: Reduce error messages for overlapping fields. The number of error messages remains high.</a:t>
            </a:r>
            <a:endParaRPr sz="1800" dirty="0">
              <a:latin typeface="Arial"/>
              <a:ea typeface="Arial"/>
              <a:cs typeface="Arial"/>
              <a:sym typeface="Arial"/>
            </a:endParaRPr>
          </a:p>
        </p:txBody>
      </p:sp>
      <p:sp>
        <p:nvSpPr>
          <p:cNvPr id="138" name="Google Shape;138;p15"/>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12</a:t>
            </a:fld>
            <a:endParaRPr sz="1400">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6"/>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a:t>Unverified Requirements</a:t>
            </a:r>
            <a:endParaRPr/>
          </a:p>
        </p:txBody>
      </p:sp>
      <p:graphicFrame>
        <p:nvGraphicFramePr>
          <p:cNvPr id="144" name="Google Shape;144;p16"/>
          <p:cNvGraphicFramePr/>
          <p:nvPr>
            <p:extLst>
              <p:ext uri="{D42A27DB-BD31-4B8C-83A1-F6EECF244321}">
                <p14:modId xmlns:p14="http://schemas.microsoft.com/office/powerpoint/2010/main" val="514203679"/>
              </p:ext>
            </p:extLst>
          </p:nvPr>
        </p:nvGraphicFramePr>
        <p:xfrm>
          <a:off x="228600" y="1219200"/>
          <a:ext cx="8750301" cy="3418275"/>
        </p:xfrm>
        <a:graphic>
          <a:graphicData uri="http://schemas.openxmlformats.org/drawingml/2006/table">
            <a:tbl>
              <a:tblPr firstRow="1" bandRow="1">
                <a:noFill/>
                <a:tableStyleId>{85ABDF49-A648-4C8D-BCF8-8BDEC9073425}</a:tableStyleId>
              </a:tblPr>
              <a:tblGrid>
                <a:gridCol w="1977397">
                  <a:extLst>
                    <a:ext uri="{9D8B030D-6E8A-4147-A177-3AD203B41FA5}">
                      <a16:colId xmlns:a16="http://schemas.microsoft.com/office/drawing/2014/main" val="20000"/>
                    </a:ext>
                  </a:extLst>
                </a:gridCol>
                <a:gridCol w="3674103">
                  <a:extLst>
                    <a:ext uri="{9D8B030D-6E8A-4147-A177-3AD203B41FA5}">
                      <a16:colId xmlns:a16="http://schemas.microsoft.com/office/drawing/2014/main" val="20001"/>
                    </a:ext>
                  </a:extLst>
                </a:gridCol>
                <a:gridCol w="3098801">
                  <a:extLst>
                    <a:ext uri="{9D8B030D-6E8A-4147-A177-3AD203B41FA5}">
                      <a16:colId xmlns:a16="http://schemas.microsoft.com/office/drawing/2014/main" val="20002"/>
                    </a:ext>
                  </a:extLst>
                </a:gridCol>
              </a:tblGrid>
              <a:tr h="370675">
                <a:tc>
                  <a:txBody>
                    <a:bodyPr/>
                    <a:lstStyle/>
                    <a:p>
                      <a:pPr marL="0" marR="0" lvl="0" indent="0" algn="l" rtl="0">
                        <a:spcBef>
                          <a:spcPts val="0"/>
                        </a:spcBef>
                        <a:spcAft>
                          <a:spcPts val="0"/>
                        </a:spcAft>
                        <a:buNone/>
                      </a:pPr>
                      <a:r>
                        <a:rPr lang="en-US" sz="1800"/>
                        <a:t>Requirement ID</a:t>
                      </a:r>
                      <a:endParaRPr/>
                    </a:p>
                  </a:txBody>
                  <a:tcPr marL="91450" marR="91450" marT="45700" marB="45700"/>
                </a:tc>
                <a:tc>
                  <a:txBody>
                    <a:bodyPr/>
                    <a:lstStyle/>
                    <a:p>
                      <a:pPr marL="0" marR="0" lvl="0" indent="0" algn="l" rtl="0">
                        <a:spcBef>
                          <a:spcPts val="0"/>
                        </a:spcBef>
                        <a:spcAft>
                          <a:spcPts val="0"/>
                        </a:spcAft>
                        <a:buNone/>
                      </a:pPr>
                      <a:r>
                        <a:rPr lang="en-US" sz="1800"/>
                        <a:t>Requirement Statement</a:t>
                      </a:r>
                      <a:endParaRPr/>
                    </a:p>
                  </a:txBody>
                  <a:tcPr marL="91450" marR="91450" marT="45700" marB="45700"/>
                </a:tc>
                <a:tc>
                  <a:txBody>
                    <a:bodyPr/>
                    <a:lstStyle/>
                    <a:p>
                      <a:pPr marL="0" marR="0" lvl="0" indent="0" algn="l" rtl="0">
                        <a:spcBef>
                          <a:spcPts val="0"/>
                        </a:spcBef>
                        <a:spcAft>
                          <a:spcPts val="0"/>
                        </a:spcAft>
                        <a:buNone/>
                      </a:pPr>
                      <a:r>
                        <a:rPr lang="en-US" sz="1800" dirty="0"/>
                        <a:t>Rationale for not Verifying</a:t>
                      </a:r>
                      <a:endParaRPr sz="1800" dirty="0"/>
                    </a:p>
                  </a:txBody>
                  <a:tcPr marL="91450" marR="91450" marT="45700" marB="45700"/>
                </a:tc>
                <a:extLst>
                  <a:ext uri="{0D108BD9-81ED-4DB2-BD59-A6C34878D82A}">
                    <a16:rowId xmlns:a16="http://schemas.microsoft.com/office/drawing/2014/main" val="10000"/>
                  </a:ext>
                </a:extLst>
              </a:tr>
              <a:tr h="238925">
                <a:tc>
                  <a:txBody>
                    <a:bodyPr/>
                    <a:lstStyle/>
                    <a:p>
                      <a:pPr marL="0" marR="0" lvl="0" indent="0" algn="l" rtl="0">
                        <a:spcBef>
                          <a:spcPts val="0"/>
                        </a:spcBef>
                        <a:spcAft>
                          <a:spcPts val="0"/>
                        </a:spcAft>
                        <a:buNone/>
                      </a:pPr>
                      <a:r>
                        <a:rPr lang="en-US" sz="1400" dirty="0"/>
                        <a:t>pds-deep-archive#47</a:t>
                      </a:r>
                      <a:endParaRPr sz="1400" dirty="0"/>
                    </a:p>
                  </a:txBody>
                  <a:tcPr marL="91450" marR="91450" marT="45700" marB="45700"/>
                </a:tc>
                <a:tc>
                  <a:txBody>
                    <a:bodyPr/>
                    <a:lstStyle/>
                    <a:p>
                      <a:pPr marL="0" marR="0" lvl="0" indent="0" algn="l" rtl="0">
                        <a:spcBef>
                          <a:spcPts val="0"/>
                        </a:spcBef>
                        <a:spcAft>
                          <a:spcPts val="0"/>
                        </a:spcAft>
                        <a:buNone/>
                      </a:pPr>
                      <a:r>
                        <a:rPr lang="en-US" sz="1400" dirty="0">
                          <a:solidFill>
                            <a:schemeClr val="dk1"/>
                          </a:solidFill>
                          <a:latin typeface="Arial"/>
                          <a:ea typeface="Arial"/>
                          <a:cs typeface="Arial"/>
                          <a:sym typeface="Arial"/>
                        </a:rPr>
                        <a:t>Generate from Registry</a:t>
                      </a:r>
                      <a:endParaRPr lang="en-US" sz="1400" dirty="0"/>
                    </a:p>
                  </a:txBody>
                  <a:tcPr marL="91450" marR="91450" marT="45700" marB="45700"/>
                </a:tc>
                <a:tc>
                  <a:txBody>
                    <a:bodyPr/>
                    <a:lstStyle/>
                    <a:p>
                      <a:pPr marL="0" marR="0" lvl="0" indent="0" algn="l" rtl="0">
                        <a:spcBef>
                          <a:spcPts val="0"/>
                        </a:spcBef>
                        <a:spcAft>
                          <a:spcPts val="0"/>
                        </a:spcAft>
                        <a:buNone/>
                      </a:pPr>
                      <a:r>
                        <a:rPr lang="en-US" sz="1400" dirty="0"/>
                        <a:t>Not implemented</a:t>
                      </a:r>
                      <a:endParaRPr sz="1400" dirty="0"/>
                    </a:p>
                  </a:txBody>
                  <a:tcPr marL="91450" marR="91450" marT="45700" marB="45700"/>
                </a:tc>
                <a:extLst>
                  <a:ext uri="{0D108BD9-81ED-4DB2-BD59-A6C34878D82A}">
                    <a16:rowId xmlns:a16="http://schemas.microsoft.com/office/drawing/2014/main" val="10001"/>
                  </a:ext>
                </a:extLst>
              </a:tr>
              <a:tr h="269445">
                <a:tc>
                  <a:txBody>
                    <a:bodyPr/>
                    <a:lstStyle/>
                    <a:p>
                      <a:pPr marL="0" marR="0" lvl="0" indent="0" algn="l" rtl="0">
                        <a:spcBef>
                          <a:spcPts val="0"/>
                        </a:spcBef>
                        <a:spcAft>
                          <a:spcPts val="0"/>
                        </a:spcAft>
                        <a:buNone/>
                      </a:pPr>
                      <a:r>
                        <a:rPr lang="en-US" sz="1400" dirty="0"/>
                        <a:t>pds-deep-archive#51</a:t>
                      </a:r>
                      <a:endParaRPr sz="1400" dirty="0"/>
                    </a:p>
                  </a:txBody>
                  <a:tcPr marL="91450" marR="91450" marT="45700" marB="45700"/>
                </a:tc>
                <a:tc>
                  <a:txBody>
                    <a:bodyPr/>
                    <a:lstStyle/>
                    <a:p>
                      <a:pPr marL="0" marR="0" lvl="0" indent="0" algn="l" rtl="0">
                        <a:spcBef>
                          <a:spcPts val="0"/>
                        </a:spcBef>
                        <a:spcAft>
                          <a:spcPts val="0"/>
                        </a:spcAft>
                        <a:buNone/>
                      </a:pPr>
                      <a:r>
                        <a:rPr lang="en-US" sz="1400" dirty="0">
                          <a:solidFill>
                            <a:schemeClr val="dk1"/>
                          </a:solidFill>
                          <a:latin typeface="Arial"/>
                          <a:ea typeface="Arial"/>
                          <a:cs typeface="Arial"/>
                          <a:sym typeface="Arial"/>
                        </a:rPr>
                        <a:t>Use checksum manifest instead of registry</a:t>
                      </a:r>
                      <a:endParaRPr lang="en-US" sz="1400" dirty="0"/>
                    </a:p>
                  </a:txBody>
                  <a:tcPr marL="91450" marR="91450" marT="45700" marB="45700"/>
                </a:tc>
                <a:tc>
                  <a:txBody>
                    <a:bodyPr/>
                    <a:lstStyle/>
                    <a:p>
                      <a:pPr marL="0" marR="0" lvl="0" indent="0" algn="l" rtl="0">
                        <a:spcBef>
                          <a:spcPts val="0"/>
                        </a:spcBef>
                        <a:spcAft>
                          <a:spcPts val="0"/>
                        </a:spcAft>
                        <a:buNone/>
                      </a:pPr>
                      <a:r>
                        <a:rPr lang="en-US" sz="1400" dirty="0"/>
                        <a:t>Not implemented</a:t>
                      </a:r>
                      <a:endParaRPr sz="1400" dirty="0"/>
                    </a:p>
                  </a:txBody>
                  <a:tcPr marL="91450" marR="91450" marT="45700" marB="45700"/>
                </a:tc>
                <a:extLst>
                  <a:ext uri="{0D108BD9-81ED-4DB2-BD59-A6C34878D82A}">
                    <a16:rowId xmlns:a16="http://schemas.microsoft.com/office/drawing/2014/main" val="10002"/>
                  </a:ext>
                </a:extLst>
              </a:tr>
              <a:tr h="249165">
                <a:tc>
                  <a:txBody>
                    <a:bodyPr/>
                    <a:lstStyle/>
                    <a:p>
                      <a:pPr marL="0" marR="0" lvl="0" indent="0" algn="l" rtl="0">
                        <a:spcBef>
                          <a:spcPts val="0"/>
                        </a:spcBef>
                        <a:spcAft>
                          <a:spcPts val="0"/>
                        </a:spcAft>
                        <a:buNone/>
                      </a:pPr>
                      <a:r>
                        <a:rPr lang="en-US" sz="1400" dirty="0"/>
                        <a:t>pds-doi-service#8</a:t>
                      </a:r>
                    </a:p>
                  </a:txBody>
                  <a:tcPr marL="91450" marR="91450" marT="45700" marB="45700"/>
                </a:tc>
                <a:tc>
                  <a:txBody>
                    <a:bodyPr/>
                    <a:lstStyle/>
                    <a:p>
                      <a:pPr marL="0" marR="0" lvl="0" indent="0" algn="l" rtl="0">
                        <a:spcBef>
                          <a:spcPts val="0"/>
                        </a:spcBef>
                        <a:spcAft>
                          <a:spcPts val="0"/>
                        </a:spcAft>
                        <a:buNone/>
                      </a:pPr>
                      <a:r>
                        <a:rPr lang="en-US" sz="1400" dirty="0"/>
                        <a:t>Able to deactivate DOI</a:t>
                      </a:r>
                      <a:endParaRPr sz="1400" dirty="0"/>
                    </a:p>
                  </a:txBody>
                  <a:tcPr marL="91450" marR="91450" marT="45700" marB="45700"/>
                </a:tc>
                <a:tc>
                  <a:txBody>
                    <a:bodyPr/>
                    <a:lstStyle/>
                    <a:p>
                      <a:pPr marL="0" marR="0" lvl="0" indent="0" algn="l" rtl="0">
                        <a:spcBef>
                          <a:spcPts val="0"/>
                        </a:spcBef>
                        <a:spcAft>
                          <a:spcPts val="0"/>
                        </a:spcAft>
                        <a:buNone/>
                      </a:pPr>
                      <a:r>
                        <a:rPr lang="en-US" sz="1400" dirty="0"/>
                        <a:t>Not implemented</a:t>
                      </a:r>
                      <a:endParaRPr sz="1400" dirty="0"/>
                    </a:p>
                  </a:txBody>
                  <a:tcPr marL="91450" marR="91450" marT="45700" marB="45700"/>
                </a:tc>
                <a:extLst>
                  <a:ext uri="{0D108BD9-81ED-4DB2-BD59-A6C34878D82A}">
                    <a16:rowId xmlns:a16="http://schemas.microsoft.com/office/drawing/2014/main" val="10003"/>
                  </a:ext>
                </a:extLst>
              </a:tr>
              <a:tr h="254285">
                <a:tc>
                  <a:txBody>
                    <a:bodyPr/>
                    <a:lstStyle/>
                    <a:p>
                      <a:pPr marL="0" marR="0" lvl="0" indent="0" algn="l" rtl="0">
                        <a:spcBef>
                          <a:spcPts val="0"/>
                        </a:spcBef>
                        <a:spcAft>
                          <a:spcPts val="0"/>
                        </a:spcAft>
                        <a:buNone/>
                      </a:pPr>
                      <a:r>
                        <a:rPr lang="en-US" sz="1400" dirty="0"/>
                        <a:t>pds-doi-service#16</a:t>
                      </a:r>
                    </a:p>
                  </a:txBody>
                  <a:tcPr marL="91450" marR="91450" marT="45700" marB="45700"/>
                </a:tc>
                <a:tc>
                  <a:txBody>
                    <a:bodyPr/>
                    <a:lstStyle/>
                    <a:p>
                      <a:pPr marL="0" marR="0" lvl="0" indent="0" algn="l" rtl="0">
                        <a:spcBef>
                          <a:spcPts val="0"/>
                        </a:spcBef>
                        <a:spcAft>
                          <a:spcPts val="0"/>
                        </a:spcAft>
                        <a:buNone/>
                      </a:pPr>
                      <a:r>
                        <a:rPr lang="en-US" sz="1400" dirty="0"/>
                        <a:t>Manage DOIs through </a:t>
                      </a:r>
                      <a:r>
                        <a:rPr lang="en-US" sz="1400" dirty="0" err="1"/>
                        <a:t>DataCite</a:t>
                      </a:r>
                      <a:endParaRPr sz="1400" dirty="0"/>
                    </a:p>
                  </a:txBody>
                  <a:tcPr marL="91450" marR="91450" marT="45700" marB="45700"/>
                </a:tc>
                <a:tc>
                  <a:txBody>
                    <a:bodyPr/>
                    <a:lstStyle/>
                    <a:p>
                      <a:pPr marL="0" marR="0" lvl="0" indent="0" algn="l" rtl="0">
                        <a:spcBef>
                          <a:spcPts val="0"/>
                        </a:spcBef>
                        <a:spcAft>
                          <a:spcPts val="0"/>
                        </a:spcAft>
                        <a:buNone/>
                      </a:pPr>
                      <a:r>
                        <a:rPr lang="en-US" sz="1400" dirty="0"/>
                        <a:t>Not implemented</a:t>
                      </a:r>
                      <a:endParaRPr sz="1400" dirty="0"/>
                    </a:p>
                  </a:txBody>
                  <a:tcPr marL="91450" marR="91450" marT="45700" marB="45700"/>
                </a:tc>
                <a:extLst>
                  <a:ext uri="{0D108BD9-81ED-4DB2-BD59-A6C34878D82A}">
                    <a16:rowId xmlns:a16="http://schemas.microsoft.com/office/drawing/2014/main" val="10004"/>
                  </a:ext>
                </a:extLst>
              </a:tr>
              <a:tr h="246705">
                <a:tc>
                  <a:txBody>
                    <a:bodyPr/>
                    <a:lstStyle/>
                    <a:p>
                      <a:pPr marL="0" marR="0" lvl="0" indent="0" algn="l" rtl="0">
                        <a:spcBef>
                          <a:spcPts val="0"/>
                        </a:spcBef>
                        <a:spcAft>
                          <a:spcPts val="0"/>
                        </a:spcAft>
                        <a:buNone/>
                      </a:pPr>
                      <a:r>
                        <a:rPr lang="en-US" sz="1400" dirty="0"/>
                        <a:t>pds-doi-service#35</a:t>
                      </a:r>
                    </a:p>
                  </a:txBody>
                  <a:tcPr marL="91450" marR="91450" marT="45700" marB="45700"/>
                </a:tc>
                <a:tc>
                  <a:txBody>
                    <a:bodyPr/>
                    <a:lstStyle/>
                    <a:p>
                      <a:pPr marL="0" marR="0" lvl="0" indent="0" algn="l" rtl="0">
                        <a:spcBef>
                          <a:spcPts val="0"/>
                        </a:spcBef>
                        <a:spcAft>
                          <a:spcPts val="0"/>
                        </a:spcAft>
                        <a:buNone/>
                      </a:pPr>
                      <a:r>
                        <a:rPr lang="en-US" sz="1400" dirty="0"/>
                        <a:t>Produce Status Report</a:t>
                      </a:r>
                      <a:endParaRPr sz="1400" dirty="0"/>
                    </a:p>
                  </a:txBody>
                  <a:tcPr marL="91450" marR="91450" marT="45700" marB="45700"/>
                </a:tc>
                <a:tc>
                  <a:txBody>
                    <a:bodyPr/>
                    <a:lstStyle/>
                    <a:p>
                      <a:pPr marL="0" marR="0" lvl="0" indent="0" algn="l" rtl="0">
                        <a:spcBef>
                          <a:spcPts val="0"/>
                        </a:spcBef>
                        <a:spcAft>
                          <a:spcPts val="0"/>
                        </a:spcAft>
                        <a:buNone/>
                      </a:pPr>
                      <a:r>
                        <a:rPr lang="en-US" sz="1400" dirty="0"/>
                        <a:t>Not implemented</a:t>
                      </a:r>
                      <a:endParaRPr sz="1400" dirty="0"/>
                    </a:p>
                  </a:txBody>
                  <a:tcPr marL="91450" marR="91450" marT="45700" marB="45700"/>
                </a:tc>
                <a:extLst>
                  <a:ext uri="{0D108BD9-81ED-4DB2-BD59-A6C34878D82A}">
                    <a16:rowId xmlns:a16="http://schemas.microsoft.com/office/drawing/2014/main" val="10005"/>
                  </a:ext>
                </a:extLst>
              </a:tr>
              <a:tr h="264525">
                <a:tc>
                  <a:txBody>
                    <a:bodyPr/>
                    <a:lstStyle/>
                    <a:p>
                      <a:pPr marL="0" marR="0" lvl="0" indent="0" algn="l" rtl="0">
                        <a:spcBef>
                          <a:spcPts val="0"/>
                        </a:spcBef>
                        <a:spcAft>
                          <a:spcPts val="0"/>
                        </a:spcAft>
                        <a:buNone/>
                      </a:pPr>
                      <a:r>
                        <a:rPr lang="en-US" sz="1400" dirty="0"/>
                        <a:t>pds-registry-app#66</a:t>
                      </a:r>
                      <a:endParaRPr sz="1400" dirty="0"/>
                    </a:p>
                  </a:txBody>
                  <a:tcPr marL="91450" marR="91450" marT="45700" marB="45700"/>
                </a:tc>
                <a:tc>
                  <a:txBody>
                    <a:bodyPr/>
                    <a:lstStyle/>
                    <a:p>
                      <a:pPr marL="0" marR="0" lvl="0" indent="0" algn="l" rtl="0">
                        <a:spcBef>
                          <a:spcPts val="0"/>
                        </a:spcBef>
                        <a:spcAft>
                          <a:spcPts val="0"/>
                        </a:spcAft>
                        <a:buNone/>
                      </a:pPr>
                      <a:r>
                        <a:rPr lang="en-US" sz="1400" dirty="0">
                          <a:solidFill>
                            <a:schemeClr val="dk1"/>
                          </a:solidFill>
                          <a:latin typeface="Arial"/>
                          <a:ea typeface="Arial"/>
                          <a:cs typeface="Arial"/>
                          <a:sym typeface="Arial"/>
                        </a:rPr>
                        <a:t>Require authorization for updating registry</a:t>
                      </a:r>
                      <a:endParaRPr sz="1400" dirty="0"/>
                    </a:p>
                  </a:txBody>
                  <a:tcPr marL="91450" marR="91450" marT="45700" marB="45700"/>
                </a:tc>
                <a:tc>
                  <a:txBody>
                    <a:bodyPr/>
                    <a:lstStyle/>
                    <a:p>
                      <a:pPr marL="0" marR="0" lvl="0" indent="0" algn="l" rtl="0">
                        <a:spcBef>
                          <a:spcPts val="0"/>
                        </a:spcBef>
                        <a:spcAft>
                          <a:spcPts val="0"/>
                        </a:spcAft>
                        <a:buNone/>
                      </a:pPr>
                      <a:r>
                        <a:rPr lang="en-US" sz="1400" dirty="0"/>
                        <a:t>Not implemented</a:t>
                      </a:r>
                      <a:endParaRPr sz="1400" dirty="0"/>
                    </a:p>
                  </a:txBody>
                  <a:tcPr marL="91450" marR="91450" marT="45700" marB="45700"/>
                </a:tc>
                <a:extLst>
                  <a:ext uri="{0D108BD9-81ED-4DB2-BD59-A6C34878D82A}">
                    <a16:rowId xmlns:a16="http://schemas.microsoft.com/office/drawing/2014/main" val="10006"/>
                  </a:ext>
                </a:extLst>
              </a:tr>
              <a:tr h="180745">
                <a:tc>
                  <a:txBody>
                    <a:bodyPr/>
                    <a:lstStyle/>
                    <a:p>
                      <a:pPr marL="0" marR="0" lvl="0" indent="0" algn="l" rtl="0">
                        <a:spcBef>
                          <a:spcPts val="0"/>
                        </a:spcBef>
                        <a:spcAft>
                          <a:spcPts val="0"/>
                        </a:spcAft>
                        <a:buNone/>
                      </a:pPr>
                      <a:r>
                        <a:rPr lang="en-US" sz="1400" dirty="0"/>
                        <a:t>pds-registry-app#68</a:t>
                      </a:r>
                    </a:p>
                  </a:txBody>
                  <a:tcPr marL="91450" marR="91450" marT="45700" marB="45700"/>
                </a:tc>
                <a:tc>
                  <a:txBody>
                    <a:bodyPr/>
                    <a:lstStyle/>
                    <a:p>
                      <a:pPr marL="0" marR="0" lvl="0" indent="0" algn="l" rtl="0">
                        <a:spcBef>
                          <a:spcPts val="0"/>
                        </a:spcBef>
                        <a:spcAft>
                          <a:spcPts val="0"/>
                        </a:spcAft>
                        <a:buNone/>
                      </a:pPr>
                      <a:r>
                        <a:rPr lang="en-US" sz="1400" dirty="0">
                          <a:solidFill>
                            <a:schemeClr val="dk1"/>
                          </a:solidFill>
                          <a:latin typeface="Arial"/>
                          <a:ea typeface="Arial"/>
                          <a:cs typeface="Arial"/>
                          <a:sym typeface="Arial"/>
                        </a:rPr>
                        <a:t>Require checksums</a:t>
                      </a:r>
                      <a:endParaRPr sz="1400" dirty="0"/>
                    </a:p>
                  </a:txBody>
                  <a:tcPr marL="91450" marR="91450" marT="45700" marB="45700"/>
                </a:tc>
                <a:tc>
                  <a:txBody>
                    <a:bodyPr/>
                    <a:lstStyle/>
                    <a:p>
                      <a:pPr marL="0" marR="0" lvl="0" indent="0" algn="l" rtl="0">
                        <a:spcBef>
                          <a:spcPts val="0"/>
                        </a:spcBef>
                        <a:spcAft>
                          <a:spcPts val="0"/>
                        </a:spcAft>
                        <a:buNone/>
                      </a:pPr>
                      <a:r>
                        <a:rPr lang="en-US" sz="1400" dirty="0"/>
                        <a:t>Not implemented.</a:t>
                      </a:r>
                      <a:endParaRPr sz="1400" dirty="0"/>
                    </a:p>
                  </a:txBody>
                  <a:tcPr marL="91450" marR="91450" marT="45700" marB="45700"/>
                </a:tc>
                <a:extLst>
                  <a:ext uri="{0D108BD9-81ED-4DB2-BD59-A6C34878D82A}">
                    <a16:rowId xmlns:a16="http://schemas.microsoft.com/office/drawing/2014/main" val="10007"/>
                  </a:ext>
                </a:extLst>
              </a:tr>
              <a:tr h="180745">
                <a:tc>
                  <a:txBody>
                    <a:bodyPr/>
                    <a:lstStyle/>
                    <a:p>
                      <a:pPr marL="0" marR="0" lvl="0" indent="0" algn="l" rtl="0">
                        <a:spcBef>
                          <a:spcPts val="0"/>
                        </a:spcBef>
                        <a:spcAft>
                          <a:spcPts val="0"/>
                        </a:spcAft>
                        <a:buNone/>
                      </a:pPr>
                      <a:r>
                        <a:rPr lang="en-US" sz="1400" dirty="0"/>
                        <a:t>validate#239</a:t>
                      </a:r>
                    </a:p>
                  </a:txBody>
                  <a:tcPr marL="91450" marR="91450" marT="45700" marB="45700"/>
                </a:tc>
                <a:tc>
                  <a:txBody>
                    <a:bodyPr/>
                    <a:lstStyle/>
                    <a:p>
                      <a:pPr marL="0" marR="0" lvl="0" indent="0" algn="l" rtl="0">
                        <a:spcBef>
                          <a:spcPts val="0"/>
                        </a:spcBef>
                        <a:spcAft>
                          <a:spcPts val="0"/>
                        </a:spcAft>
                        <a:buNone/>
                      </a:pPr>
                      <a:r>
                        <a:rPr lang="en-US" sz="1400" dirty="0"/>
                        <a:t>Verify directory naming standards</a:t>
                      </a:r>
                      <a:endParaRPr sz="1400" dirty="0"/>
                    </a:p>
                  </a:txBody>
                  <a:tcPr marL="91450" marR="91450" marT="45700" marB="45700"/>
                </a:tc>
                <a:tc>
                  <a:txBody>
                    <a:bodyPr/>
                    <a:lstStyle/>
                    <a:p>
                      <a:pPr marL="0" marR="0" lvl="0" indent="0" algn="l" rtl="0">
                        <a:spcBef>
                          <a:spcPts val="0"/>
                        </a:spcBef>
                        <a:spcAft>
                          <a:spcPts val="0"/>
                        </a:spcAft>
                        <a:buNone/>
                      </a:pPr>
                      <a:r>
                        <a:rPr lang="en-US" sz="1400" dirty="0"/>
                        <a:t>Not implemented</a:t>
                      </a:r>
                      <a:endParaRPr sz="1400" dirty="0"/>
                    </a:p>
                  </a:txBody>
                  <a:tcPr marL="91450" marR="91450" marT="45700" marB="45700"/>
                </a:tc>
                <a:extLst>
                  <a:ext uri="{0D108BD9-81ED-4DB2-BD59-A6C34878D82A}">
                    <a16:rowId xmlns:a16="http://schemas.microsoft.com/office/drawing/2014/main" val="1771437681"/>
                  </a:ext>
                </a:extLst>
              </a:tr>
              <a:tr h="180745">
                <a:tc>
                  <a:txBody>
                    <a:bodyPr/>
                    <a:lstStyle/>
                    <a:p>
                      <a:pPr marL="0" marR="0" lvl="0" indent="0" algn="l" rtl="0">
                        <a:spcBef>
                          <a:spcPts val="0"/>
                        </a:spcBef>
                        <a:spcAft>
                          <a:spcPts val="0"/>
                        </a:spcAft>
                        <a:buNone/>
                      </a:pPr>
                      <a:r>
                        <a:rPr lang="en-US" sz="1400" dirty="0"/>
                        <a:t>validate#247</a:t>
                      </a:r>
                    </a:p>
                  </a:txBody>
                  <a:tcPr marL="91450" marR="91450" marT="45700" marB="45700"/>
                </a:tc>
                <a:tc>
                  <a:txBody>
                    <a:bodyPr/>
                    <a:lstStyle/>
                    <a:p>
                      <a:pPr marL="0" marR="0" lvl="0" indent="0" algn="l" rtl="0">
                        <a:spcBef>
                          <a:spcPts val="0"/>
                        </a:spcBef>
                        <a:spcAft>
                          <a:spcPts val="0"/>
                        </a:spcAft>
                        <a:buNone/>
                      </a:pPr>
                      <a:r>
                        <a:rPr lang="en-US" sz="1400" dirty="0"/>
                        <a:t>Accept inputs to locate schemas</a:t>
                      </a:r>
                      <a:endParaRPr sz="1400" dirty="0"/>
                    </a:p>
                  </a:txBody>
                  <a:tcPr marL="91450" marR="91450" marT="45700" marB="45700"/>
                </a:tc>
                <a:tc>
                  <a:txBody>
                    <a:bodyPr/>
                    <a:lstStyle/>
                    <a:p>
                      <a:pPr marL="0" marR="0" lvl="0" indent="0" algn="l" rtl="0">
                        <a:spcBef>
                          <a:spcPts val="0"/>
                        </a:spcBef>
                        <a:spcAft>
                          <a:spcPts val="0"/>
                        </a:spcAft>
                        <a:buNone/>
                      </a:pPr>
                      <a:r>
                        <a:rPr lang="en-US" sz="1400" dirty="0"/>
                        <a:t>Not implemented</a:t>
                      </a:r>
                      <a:endParaRPr sz="1400" dirty="0"/>
                    </a:p>
                  </a:txBody>
                  <a:tcPr marL="91450" marR="91450" marT="45700" marB="45700"/>
                </a:tc>
                <a:extLst>
                  <a:ext uri="{0D108BD9-81ED-4DB2-BD59-A6C34878D82A}">
                    <a16:rowId xmlns:a16="http://schemas.microsoft.com/office/drawing/2014/main" val="3244208577"/>
                  </a:ext>
                </a:extLst>
              </a:tr>
              <a:tr h="180745">
                <a:tc>
                  <a:txBody>
                    <a:bodyPr/>
                    <a:lstStyle/>
                    <a:p>
                      <a:pPr marL="0" marR="0" lvl="0" indent="0" algn="l" rtl="0">
                        <a:spcBef>
                          <a:spcPts val="0"/>
                        </a:spcBef>
                        <a:spcAft>
                          <a:spcPts val="0"/>
                        </a:spcAft>
                        <a:buNone/>
                      </a:pPr>
                      <a:r>
                        <a:rPr lang="en-US" sz="1400" dirty="0"/>
                        <a:t>validate#248</a:t>
                      </a:r>
                    </a:p>
                  </a:txBody>
                  <a:tcPr marL="91450" marR="91450" marT="45700" marB="45700"/>
                </a:tc>
                <a:tc>
                  <a:txBody>
                    <a:bodyPr/>
                    <a:lstStyle/>
                    <a:p>
                      <a:pPr marL="0" marR="0" lvl="0" indent="0" algn="l" rtl="0">
                        <a:spcBef>
                          <a:spcPts val="0"/>
                        </a:spcBef>
                        <a:spcAft>
                          <a:spcPts val="0"/>
                        </a:spcAft>
                        <a:buNone/>
                      </a:pPr>
                      <a:r>
                        <a:rPr lang="en-US" sz="1400" dirty="0"/>
                        <a:t>Verify that only one label references a file</a:t>
                      </a:r>
                      <a:endParaRPr sz="14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dirty="0"/>
                        <a:t>Not implemented</a:t>
                      </a:r>
                    </a:p>
                  </a:txBody>
                  <a:tcPr marL="91450" marR="91450" marT="45700" marB="45700"/>
                </a:tc>
                <a:extLst>
                  <a:ext uri="{0D108BD9-81ED-4DB2-BD59-A6C34878D82A}">
                    <a16:rowId xmlns:a16="http://schemas.microsoft.com/office/drawing/2014/main" val="2464387731"/>
                  </a:ext>
                </a:extLst>
              </a:tr>
            </a:tbl>
          </a:graphicData>
        </a:graphic>
      </p:graphicFrame>
      <p:sp>
        <p:nvSpPr>
          <p:cNvPr id="146" name="Google Shape;146;p16"/>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13</a:t>
            </a:fld>
            <a:endParaRPr sz="1400">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7"/>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a:t>Unverified Improvements</a:t>
            </a:r>
            <a:endParaRPr/>
          </a:p>
        </p:txBody>
      </p:sp>
      <p:graphicFrame>
        <p:nvGraphicFramePr>
          <p:cNvPr id="152" name="Google Shape;152;p17"/>
          <p:cNvGraphicFramePr/>
          <p:nvPr>
            <p:extLst>
              <p:ext uri="{D42A27DB-BD31-4B8C-83A1-F6EECF244321}">
                <p14:modId xmlns:p14="http://schemas.microsoft.com/office/powerpoint/2010/main" val="772117304"/>
              </p:ext>
            </p:extLst>
          </p:nvPr>
        </p:nvGraphicFramePr>
        <p:xfrm>
          <a:off x="190500" y="1206500"/>
          <a:ext cx="8763000" cy="3291360"/>
        </p:xfrm>
        <a:graphic>
          <a:graphicData uri="http://schemas.openxmlformats.org/drawingml/2006/table">
            <a:tbl>
              <a:tblPr firstRow="1" bandRow="1">
                <a:noFill/>
                <a:tableStyleId>{85ABDF49-A648-4C8D-BCF8-8BDEC9073425}</a:tableStyleId>
              </a:tblPr>
              <a:tblGrid>
                <a:gridCol w="1663700">
                  <a:extLst>
                    <a:ext uri="{9D8B030D-6E8A-4147-A177-3AD203B41FA5}">
                      <a16:colId xmlns:a16="http://schemas.microsoft.com/office/drawing/2014/main" val="20000"/>
                    </a:ext>
                  </a:extLst>
                </a:gridCol>
                <a:gridCol w="4089400">
                  <a:extLst>
                    <a:ext uri="{9D8B030D-6E8A-4147-A177-3AD203B41FA5}">
                      <a16:colId xmlns:a16="http://schemas.microsoft.com/office/drawing/2014/main" val="20001"/>
                    </a:ext>
                  </a:extLst>
                </a:gridCol>
                <a:gridCol w="3009900">
                  <a:extLst>
                    <a:ext uri="{9D8B030D-6E8A-4147-A177-3AD203B41FA5}">
                      <a16:colId xmlns:a16="http://schemas.microsoft.com/office/drawing/2014/main" val="20002"/>
                    </a:ext>
                  </a:extLst>
                </a:gridCol>
              </a:tblGrid>
              <a:tr h="265813">
                <a:tc>
                  <a:txBody>
                    <a:bodyPr/>
                    <a:lstStyle/>
                    <a:p>
                      <a:pPr marL="0" marR="0" lvl="0" indent="0" algn="l" rtl="0">
                        <a:spcBef>
                          <a:spcPts val="0"/>
                        </a:spcBef>
                        <a:spcAft>
                          <a:spcPts val="0"/>
                        </a:spcAft>
                        <a:buNone/>
                      </a:pPr>
                      <a:r>
                        <a:rPr lang="en-US" sz="1200"/>
                        <a:t>Improvement ID</a:t>
                      </a:r>
                      <a:endParaRPr/>
                    </a:p>
                  </a:txBody>
                  <a:tcPr marL="91450" marR="91450" marT="45700" marB="45700"/>
                </a:tc>
                <a:tc>
                  <a:txBody>
                    <a:bodyPr/>
                    <a:lstStyle/>
                    <a:p>
                      <a:pPr marL="0" marR="0" lvl="0" indent="0" algn="l" rtl="0">
                        <a:spcBef>
                          <a:spcPts val="0"/>
                        </a:spcBef>
                        <a:spcAft>
                          <a:spcPts val="0"/>
                        </a:spcAft>
                        <a:buNone/>
                      </a:pPr>
                      <a:r>
                        <a:rPr lang="en-US" sz="1200"/>
                        <a:t>Improvement Statement</a:t>
                      </a:r>
                      <a:endParaRPr/>
                    </a:p>
                  </a:txBody>
                  <a:tcPr marL="91450" marR="91450" marT="45700" marB="45700"/>
                </a:tc>
                <a:tc>
                  <a:txBody>
                    <a:bodyPr/>
                    <a:lstStyle/>
                    <a:p>
                      <a:pPr marL="0" marR="0" lvl="0" indent="0" algn="l" rtl="0">
                        <a:spcBef>
                          <a:spcPts val="0"/>
                        </a:spcBef>
                        <a:spcAft>
                          <a:spcPts val="0"/>
                        </a:spcAft>
                        <a:buNone/>
                      </a:pPr>
                      <a:r>
                        <a:rPr lang="en-US" sz="1200" dirty="0"/>
                        <a:t>Rationale for not Verifying</a:t>
                      </a:r>
                      <a:endParaRPr sz="1200" dirty="0"/>
                    </a:p>
                  </a:txBody>
                  <a:tcPr marL="91450" marR="91450" marT="45700" marB="45700"/>
                </a:tc>
                <a:extLst>
                  <a:ext uri="{0D108BD9-81ED-4DB2-BD59-A6C34878D82A}">
                    <a16:rowId xmlns:a16="http://schemas.microsoft.com/office/drawing/2014/main" val="10000"/>
                  </a:ext>
                </a:extLst>
              </a:tr>
              <a:tr h="265813">
                <a:tc>
                  <a:txBody>
                    <a:bodyPr/>
                    <a:lstStyle/>
                    <a:p>
                      <a:pPr marL="0" marR="0" lvl="0" indent="0" algn="l" rtl="0">
                        <a:spcBef>
                          <a:spcPts val="0"/>
                        </a:spcBef>
                        <a:spcAft>
                          <a:spcPts val="0"/>
                        </a:spcAft>
                        <a:buNone/>
                      </a:pPr>
                      <a:r>
                        <a:rPr lang="en-US" sz="1200" dirty="0"/>
                        <a:t>pds-doi-service#1</a:t>
                      </a:r>
                    </a:p>
                  </a:txBody>
                  <a:tcPr marL="91450" marR="91450" marT="45700" marB="45700"/>
                </a:tc>
                <a:tc>
                  <a:txBody>
                    <a:bodyPr/>
                    <a:lstStyle/>
                    <a:p>
                      <a:pPr marL="0" marR="0" lvl="0" indent="0" algn="l" rtl="0">
                        <a:spcBef>
                          <a:spcPts val="0"/>
                        </a:spcBef>
                        <a:spcAft>
                          <a:spcPts val="0"/>
                        </a:spcAft>
                        <a:buNone/>
                      </a:pPr>
                      <a:r>
                        <a:rPr lang="en-US" sz="1200" dirty="0"/>
                        <a:t>Develop initial requirements and design</a:t>
                      </a:r>
                      <a:endParaRPr sz="1200" dirty="0"/>
                    </a:p>
                  </a:txBody>
                  <a:tcPr marL="91450" marR="91450" marT="45700" marB="45700"/>
                </a:tc>
                <a:tc>
                  <a:txBody>
                    <a:bodyPr/>
                    <a:lstStyle/>
                    <a:p>
                      <a:pPr marL="0" marR="0" lvl="0" indent="0" algn="l" rtl="0">
                        <a:spcBef>
                          <a:spcPts val="0"/>
                        </a:spcBef>
                        <a:spcAft>
                          <a:spcPts val="0"/>
                        </a:spcAft>
                        <a:buNone/>
                      </a:pPr>
                      <a:r>
                        <a:rPr lang="en-US" sz="1200" dirty="0"/>
                        <a:t>No external manifestation</a:t>
                      </a:r>
                      <a:endParaRPr sz="1200" dirty="0"/>
                    </a:p>
                  </a:txBody>
                  <a:tcPr marL="91450" marR="91450" marT="45700" marB="45700"/>
                </a:tc>
                <a:extLst>
                  <a:ext uri="{0D108BD9-81ED-4DB2-BD59-A6C34878D82A}">
                    <a16:rowId xmlns:a16="http://schemas.microsoft.com/office/drawing/2014/main" val="10001"/>
                  </a:ext>
                </a:extLst>
              </a:tr>
              <a:tr h="265813">
                <a:tc>
                  <a:txBody>
                    <a:bodyPr/>
                    <a:lstStyle/>
                    <a:p>
                      <a:pPr marL="0" marR="0" lvl="0" indent="0" algn="l" rtl="0">
                        <a:spcBef>
                          <a:spcPts val="0"/>
                        </a:spcBef>
                        <a:spcAft>
                          <a:spcPts val="0"/>
                        </a:spcAft>
                        <a:buNone/>
                      </a:pPr>
                      <a:r>
                        <a:rPr lang="en-US" sz="1200" dirty="0"/>
                        <a:t>pds-doi-service#2</a:t>
                      </a:r>
                    </a:p>
                  </a:txBody>
                  <a:tcPr marL="91450" marR="91450" marT="45700" marB="45700"/>
                </a:tc>
                <a:tc>
                  <a:txBody>
                    <a:bodyPr/>
                    <a:lstStyle/>
                    <a:p>
                      <a:pPr marL="0" marR="0" lvl="0" indent="0" algn="l" rtl="0">
                        <a:spcBef>
                          <a:spcPts val="0"/>
                        </a:spcBef>
                        <a:spcAft>
                          <a:spcPts val="0"/>
                        </a:spcAft>
                        <a:buNone/>
                      </a:pPr>
                      <a:r>
                        <a:rPr lang="en-US" sz="1200" dirty="0"/>
                        <a:t>Create/draft DOI object capability</a:t>
                      </a:r>
                      <a:endParaRPr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Arial"/>
                          <a:cs typeface="Arial"/>
                          <a:sym typeface="Arial"/>
                        </a:rPr>
                        <a:t>No external manifestation</a:t>
                      </a:r>
                      <a:endParaRPr kumimoji="0" lang="en-US" sz="1200" b="0" i="0" u="none" strike="noStrike" kern="0" cap="none" spc="0" normalizeH="0" baseline="0" noProof="0" dirty="0">
                        <a:ln>
                          <a:noFill/>
                        </a:ln>
                        <a:solidFill>
                          <a:srgbClr val="000000"/>
                        </a:solidFill>
                        <a:effectLst/>
                        <a:uLnTx/>
                        <a:uFillTx/>
                        <a:latin typeface="Arial"/>
                        <a:cs typeface="Arial"/>
                        <a:sym typeface="Arial"/>
                      </a:endParaRPr>
                    </a:p>
                  </a:txBody>
                  <a:tcPr marL="91450" marR="91450" marT="45700" marB="45700"/>
                </a:tc>
                <a:extLst>
                  <a:ext uri="{0D108BD9-81ED-4DB2-BD59-A6C34878D82A}">
                    <a16:rowId xmlns:a16="http://schemas.microsoft.com/office/drawing/2014/main" val="10002"/>
                  </a:ext>
                </a:extLst>
              </a:tr>
              <a:tr h="265813">
                <a:tc>
                  <a:txBody>
                    <a:bodyPr/>
                    <a:lstStyle/>
                    <a:p>
                      <a:pPr marL="0" marR="0" lvl="0" indent="0" algn="l" rtl="0">
                        <a:spcBef>
                          <a:spcPts val="0"/>
                        </a:spcBef>
                        <a:spcAft>
                          <a:spcPts val="0"/>
                        </a:spcAft>
                        <a:buNone/>
                      </a:pPr>
                      <a:r>
                        <a:rPr lang="en-US" sz="1200" dirty="0"/>
                        <a:t>pds-doi-service#19</a:t>
                      </a:r>
                    </a:p>
                  </a:txBody>
                  <a:tcPr marL="91450" marR="91450" marT="45700" marB="45700"/>
                </a:tc>
                <a:tc>
                  <a:txBody>
                    <a:bodyPr/>
                    <a:lstStyle/>
                    <a:p>
                      <a:pPr marL="0" marR="0" lvl="0" indent="0" algn="l" rtl="0">
                        <a:spcBef>
                          <a:spcPts val="0"/>
                        </a:spcBef>
                        <a:spcAft>
                          <a:spcPts val="0"/>
                        </a:spcAft>
                        <a:buNone/>
                      </a:pPr>
                      <a:r>
                        <a:rPr lang="en-US" sz="1200" dirty="0"/>
                        <a:t>Design REST API and JSON response</a:t>
                      </a:r>
                      <a:endParaRPr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Arial"/>
                          <a:cs typeface="Arial"/>
                          <a:sym typeface="Arial"/>
                        </a:rPr>
                        <a:t>No external manifestation</a:t>
                      </a:r>
                      <a:endParaRPr kumimoji="0" lang="en-US" sz="1200" b="0" i="0" u="none" strike="noStrike" kern="0" cap="none" spc="0" normalizeH="0" baseline="0" noProof="0" dirty="0">
                        <a:ln>
                          <a:noFill/>
                        </a:ln>
                        <a:solidFill>
                          <a:srgbClr val="000000"/>
                        </a:solidFill>
                        <a:effectLst/>
                        <a:uLnTx/>
                        <a:uFillTx/>
                        <a:latin typeface="Arial"/>
                        <a:cs typeface="Arial"/>
                        <a:sym typeface="Arial"/>
                      </a:endParaRPr>
                    </a:p>
                  </a:txBody>
                  <a:tcPr marL="91450" marR="91450" marT="45700" marB="45700"/>
                </a:tc>
                <a:extLst>
                  <a:ext uri="{0D108BD9-81ED-4DB2-BD59-A6C34878D82A}">
                    <a16:rowId xmlns:a16="http://schemas.microsoft.com/office/drawing/2014/main" val="10003"/>
                  </a:ext>
                </a:extLst>
              </a:tr>
              <a:tr h="265813">
                <a:tc>
                  <a:txBody>
                    <a:bodyPr/>
                    <a:lstStyle/>
                    <a:p>
                      <a:pPr marL="0" marR="0" lvl="0" indent="0" algn="l" rtl="0">
                        <a:spcBef>
                          <a:spcPts val="0"/>
                        </a:spcBef>
                        <a:spcAft>
                          <a:spcPts val="0"/>
                        </a:spcAft>
                        <a:buNone/>
                      </a:pPr>
                      <a:r>
                        <a:rPr lang="en-US" sz="1200" dirty="0"/>
                        <a:t>pds-doi-service#20</a:t>
                      </a:r>
                    </a:p>
                  </a:txBody>
                  <a:tcPr marL="91450" marR="91450" marT="45700" marB="45700"/>
                </a:tc>
                <a:tc>
                  <a:txBody>
                    <a:bodyPr/>
                    <a:lstStyle/>
                    <a:p>
                      <a:pPr marL="0" marR="0" lvl="0" indent="0" algn="l" rtl="0">
                        <a:spcBef>
                          <a:spcPts val="0"/>
                        </a:spcBef>
                        <a:spcAft>
                          <a:spcPts val="0"/>
                        </a:spcAft>
                        <a:buNone/>
                      </a:pPr>
                      <a:r>
                        <a:rPr lang="en-US" sz="1200" dirty="0"/>
                        <a:t>Develop draft PDS Policy for Assigning DOIs</a:t>
                      </a:r>
                      <a:endParaRPr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No external manifestation</a:t>
                      </a:r>
                    </a:p>
                  </a:txBody>
                  <a:tcPr marL="91450" marR="91450" marT="45700" marB="45700"/>
                </a:tc>
                <a:extLst>
                  <a:ext uri="{0D108BD9-81ED-4DB2-BD59-A6C34878D82A}">
                    <a16:rowId xmlns:a16="http://schemas.microsoft.com/office/drawing/2014/main" val="10004"/>
                  </a:ext>
                </a:extLst>
              </a:tr>
              <a:tr h="265813">
                <a:tc>
                  <a:txBody>
                    <a:bodyPr/>
                    <a:lstStyle/>
                    <a:p>
                      <a:pPr marL="0" marR="0" lvl="0" indent="0" algn="l" rtl="0">
                        <a:spcBef>
                          <a:spcPts val="0"/>
                        </a:spcBef>
                        <a:spcAft>
                          <a:spcPts val="0"/>
                        </a:spcAft>
                        <a:buNone/>
                      </a:pPr>
                      <a:r>
                        <a:rPr lang="en-US" sz="1200" dirty="0"/>
                        <a:t>pds-doi-service#28</a:t>
                      </a:r>
                    </a:p>
                  </a:txBody>
                  <a:tcPr marL="91450" marR="91450" marT="45700" marB="45700"/>
                </a:tc>
                <a:tc>
                  <a:txBody>
                    <a:bodyPr/>
                    <a:lstStyle/>
                    <a:p>
                      <a:pPr marL="0" marR="0" lvl="0" indent="0" algn="l" rtl="0">
                        <a:spcBef>
                          <a:spcPts val="0"/>
                        </a:spcBef>
                        <a:spcAft>
                          <a:spcPts val="0"/>
                        </a:spcAft>
                        <a:buNone/>
                      </a:pPr>
                      <a:r>
                        <a:rPr lang="en-US" sz="1200" dirty="0"/>
                        <a:t>Meet coding standards</a:t>
                      </a:r>
                      <a:endParaRPr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No external manifestation</a:t>
                      </a:r>
                    </a:p>
                  </a:txBody>
                  <a:tcPr marL="91450" marR="91450" marT="45700" marB="45700"/>
                </a:tc>
                <a:extLst>
                  <a:ext uri="{0D108BD9-81ED-4DB2-BD59-A6C34878D82A}">
                    <a16:rowId xmlns:a16="http://schemas.microsoft.com/office/drawing/2014/main" val="10005"/>
                  </a:ext>
                </a:extLst>
              </a:tr>
              <a:tr h="265813">
                <a:tc>
                  <a:txBody>
                    <a:bodyPr/>
                    <a:lstStyle/>
                    <a:p>
                      <a:pPr marL="0" marR="0" lvl="0" indent="0" algn="l" rtl="0">
                        <a:spcBef>
                          <a:spcPts val="0"/>
                        </a:spcBef>
                        <a:spcAft>
                          <a:spcPts val="0"/>
                        </a:spcAft>
                        <a:buNone/>
                      </a:pPr>
                      <a:r>
                        <a:rPr kumimoji="0" lang="en-US" sz="1200" b="0" i="0" u="none" strike="noStrike" kern="0" cap="none" spc="0" normalizeH="0" baseline="0" noProof="0" dirty="0">
                          <a:ln>
                            <a:noFill/>
                          </a:ln>
                          <a:solidFill>
                            <a:srgbClr val="000000"/>
                          </a:solidFill>
                          <a:effectLst/>
                          <a:uLnTx/>
                          <a:uFillTx/>
                          <a:latin typeface="Arial"/>
                          <a:cs typeface="Arial"/>
                          <a:sym typeface="Arial"/>
                        </a:rPr>
                        <a:t>pds-doi-service#40</a:t>
                      </a:r>
                      <a:endParaRPr sz="1200" dirty="0"/>
                    </a:p>
                  </a:txBody>
                  <a:tcPr marL="91450" marR="91450" marT="45700" marB="45700"/>
                </a:tc>
                <a:tc>
                  <a:txBody>
                    <a:bodyPr/>
                    <a:lstStyle/>
                    <a:p>
                      <a:pPr marL="0" marR="0" lvl="0" indent="0" algn="l" rtl="0">
                        <a:spcBef>
                          <a:spcPts val="0"/>
                        </a:spcBef>
                        <a:spcAft>
                          <a:spcPts val="0"/>
                        </a:spcAft>
                        <a:buNone/>
                      </a:pPr>
                      <a:r>
                        <a:rPr lang="en-US" sz="1200" dirty="0">
                          <a:solidFill>
                            <a:schemeClr val="dk1"/>
                          </a:solidFill>
                          <a:latin typeface="Arial"/>
                          <a:ea typeface="Arial"/>
                          <a:cs typeface="Arial"/>
                          <a:sym typeface="Arial"/>
                        </a:rPr>
                        <a:t>Develop operational documentation and test suite</a:t>
                      </a:r>
                      <a:endParaRPr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Arial"/>
                          <a:cs typeface="Arial"/>
                          <a:sym typeface="Arial"/>
                        </a:rPr>
                        <a:t>No external manifestation</a:t>
                      </a:r>
                      <a:endParaRPr kumimoji="0" lang="en-US" sz="1200" b="0" i="0" u="none" strike="noStrike" kern="0" cap="none" spc="0" normalizeH="0" baseline="0" noProof="0" dirty="0">
                        <a:ln>
                          <a:noFill/>
                        </a:ln>
                        <a:solidFill>
                          <a:srgbClr val="000000"/>
                        </a:solidFill>
                        <a:effectLst/>
                        <a:uLnTx/>
                        <a:uFillTx/>
                        <a:latin typeface="Arial"/>
                        <a:cs typeface="Arial"/>
                        <a:sym typeface="Arial"/>
                      </a:endParaRPr>
                    </a:p>
                  </a:txBody>
                  <a:tcPr marL="91450" marR="91450" marT="45700" marB="45700"/>
                </a:tc>
                <a:extLst>
                  <a:ext uri="{0D108BD9-81ED-4DB2-BD59-A6C34878D82A}">
                    <a16:rowId xmlns:a16="http://schemas.microsoft.com/office/drawing/2014/main" val="10006"/>
                  </a:ext>
                </a:extLst>
              </a:tr>
              <a:tr h="265813">
                <a:tc>
                  <a:txBody>
                    <a:bodyPr/>
                    <a:lstStyle/>
                    <a:p>
                      <a:pPr marL="0" marR="0" lvl="0" indent="0" algn="l" rtl="0">
                        <a:spcBef>
                          <a:spcPts val="0"/>
                        </a:spcBef>
                        <a:spcAft>
                          <a:spcPts val="0"/>
                        </a:spcAft>
                        <a:buNone/>
                      </a:pPr>
                      <a:r>
                        <a:rPr kumimoji="0" lang="en-US" sz="1200" b="0" i="0" u="none" strike="noStrike" kern="0" cap="none" spc="0" normalizeH="0" baseline="0" noProof="0" dirty="0">
                          <a:ln>
                            <a:noFill/>
                          </a:ln>
                          <a:solidFill>
                            <a:srgbClr val="000000"/>
                          </a:solidFill>
                          <a:effectLst/>
                          <a:uLnTx/>
                          <a:uFillTx/>
                          <a:latin typeface="Arial"/>
                          <a:cs typeface="Arial"/>
                          <a:sym typeface="Arial"/>
                        </a:rPr>
                        <a:t>pds-doi-service#41</a:t>
                      </a:r>
                      <a:endParaRPr lang="en-US" sz="1200" dirty="0"/>
                    </a:p>
                  </a:txBody>
                  <a:tcPr marL="91450" marR="91450" marT="45700" marB="45700"/>
                </a:tc>
                <a:tc>
                  <a:txBody>
                    <a:bodyPr/>
                    <a:lstStyle/>
                    <a:p>
                      <a:pPr marL="0" marR="0" lvl="0" indent="0" algn="l" rtl="0">
                        <a:spcBef>
                          <a:spcPts val="0"/>
                        </a:spcBef>
                        <a:spcAft>
                          <a:spcPts val="0"/>
                        </a:spcAft>
                        <a:buNone/>
                      </a:pPr>
                      <a:r>
                        <a:rPr lang="en-US" sz="1200" dirty="0">
                          <a:solidFill>
                            <a:schemeClr val="dk1"/>
                          </a:solidFill>
                          <a:latin typeface="Arial"/>
                          <a:ea typeface="Arial"/>
                          <a:cs typeface="Arial"/>
                          <a:sym typeface="Arial"/>
                        </a:rPr>
                        <a:t>Develop simple regression test suite for deployment</a:t>
                      </a:r>
                      <a:endParaRPr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Arial"/>
                          <a:cs typeface="Arial"/>
                          <a:sym typeface="Arial"/>
                        </a:rPr>
                        <a:t>No external manifestation</a:t>
                      </a:r>
                      <a:endParaRPr kumimoji="0" lang="en-US" sz="1200" b="0" i="0" u="none" strike="noStrike" kern="0" cap="none" spc="0" normalizeH="0" baseline="0" noProof="0" dirty="0">
                        <a:ln>
                          <a:noFill/>
                        </a:ln>
                        <a:solidFill>
                          <a:srgbClr val="000000"/>
                        </a:solidFill>
                        <a:effectLst/>
                        <a:uLnTx/>
                        <a:uFillTx/>
                        <a:latin typeface="Arial"/>
                        <a:cs typeface="Arial"/>
                        <a:sym typeface="Arial"/>
                      </a:endParaRPr>
                    </a:p>
                  </a:txBody>
                  <a:tcPr marL="91450" marR="91450" marT="45700" marB="45700"/>
                </a:tc>
                <a:extLst>
                  <a:ext uri="{0D108BD9-81ED-4DB2-BD59-A6C34878D82A}">
                    <a16:rowId xmlns:a16="http://schemas.microsoft.com/office/drawing/2014/main" val="10007"/>
                  </a:ext>
                </a:extLst>
              </a:tr>
              <a:tr h="265813">
                <a:tc>
                  <a:txBody>
                    <a:bodyPr/>
                    <a:lstStyle/>
                    <a:p>
                      <a:pPr marL="0" marR="0" lvl="0" indent="0" algn="l" rtl="0">
                        <a:spcBef>
                          <a:spcPts val="0"/>
                        </a:spcBef>
                        <a:spcAft>
                          <a:spcPts val="0"/>
                        </a:spcAft>
                        <a:buNone/>
                      </a:pPr>
                      <a:r>
                        <a:rPr kumimoji="0" lang="en-US" sz="1200" b="0" i="0" u="none" strike="noStrike" kern="0" cap="none" spc="0" normalizeH="0" baseline="0" noProof="0" dirty="0">
                          <a:ln>
                            <a:noFill/>
                          </a:ln>
                          <a:solidFill>
                            <a:srgbClr val="000000"/>
                          </a:solidFill>
                          <a:effectLst/>
                          <a:uLnTx/>
                          <a:uFillTx/>
                          <a:latin typeface="Arial"/>
                          <a:cs typeface="Arial"/>
                          <a:sym typeface="Arial"/>
                        </a:rPr>
                        <a:t>pds-doi-service#44</a:t>
                      </a:r>
                      <a:endParaRPr lang="en-US" sz="1200" dirty="0"/>
                    </a:p>
                  </a:txBody>
                  <a:tcPr marL="91450" marR="91450" marT="45700" marB="45700"/>
                </a:tc>
                <a:tc>
                  <a:txBody>
                    <a:bodyPr/>
                    <a:lstStyle/>
                    <a:p>
                      <a:pPr marL="0" marR="0" lvl="0" indent="0" algn="l" rtl="0">
                        <a:spcBef>
                          <a:spcPts val="0"/>
                        </a:spcBef>
                        <a:spcAft>
                          <a:spcPts val="0"/>
                        </a:spcAft>
                        <a:buNone/>
                      </a:pPr>
                      <a:r>
                        <a:rPr lang="en-US" sz="1200" dirty="0"/>
                        <a:t>Perform benchmark tests</a:t>
                      </a:r>
                      <a:endParaRPr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Arial"/>
                          <a:cs typeface="Arial"/>
                          <a:sym typeface="Arial"/>
                        </a:rPr>
                        <a:t>No external manifestation</a:t>
                      </a:r>
                      <a:endParaRPr kumimoji="0" lang="en-US" sz="1200" b="0" i="0" u="none" strike="noStrike" kern="0" cap="none" spc="0" normalizeH="0" baseline="0" noProof="0" dirty="0">
                        <a:ln>
                          <a:noFill/>
                        </a:ln>
                        <a:solidFill>
                          <a:srgbClr val="000000"/>
                        </a:solidFill>
                        <a:effectLst/>
                        <a:uLnTx/>
                        <a:uFillTx/>
                        <a:latin typeface="Arial"/>
                        <a:cs typeface="Arial"/>
                        <a:sym typeface="Arial"/>
                      </a:endParaRPr>
                    </a:p>
                  </a:txBody>
                  <a:tcPr marL="91450" marR="91450" marT="45700" marB="45700"/>
                </a:tc>
                <a:extLst>
                  <a:ext uri="{0D108BD9-81ED-4DB2-BD59-A6C34878D82A}">
                    <a16:rowId xmlns:a16="http://schemas.microsoft.com/office/drawing/2014/main" val="10008"/>
                  </a:ext>
                </a:extLst>
              </a:tr>
              <a:tr h="265813">
                <a:tc>
                  <a:txBody>
                    <a:bodyPr/>
                    <a:lstStyle/>
                    <a:p>
                      <a:pPr marL="0" marR="0" lvl="0" indent="0" algn="l" rtl="0">
                        <a:spcBef>
                          <a:spcPts val="0"/>
                        </a:spcBef>
                        <a:spcAft>
                          <a:spcPts val="0"/>
                        </a:spcAft>
                        <a:buNone/>
                      </a:pPr>
                      <a:r>
                        <a:rPr kumimoji="0" lang="en-US" sz="1200" b="0" i="0" u="none" strike="noStrike" kern="0" cap="none" spc="0" normalizeH="0" baseline="0" noProof="0" dirty="0">
                          <a:ln>
                            <a:noFill/>
                          </a:ln>
                          <a:solidFill>
                            <a:srgbClr val="000000"/>
                          </a:solidFill>
                          <a:effectLst/>
                          <a:uLnTx/>
                          <a:uFillTx/>
                          <a:latin typeface="Arial"/>
                          <a:cs typeface="Arial"/>
                          <a:sym typeface="Arial"/>
                        </a:rPr>
                        <a:t>pds-doi-service#65</a:t>
                      </a:r>
                      <a:endParaRPr sz="1200" dirty="0"/>
                    </a:p>
                  </a:txBody>
                  <a:tcPr marL="91450" marR="91450" marT="45700" marB="45700"/>
                </a:tc>
                <a:tc>
                  <a:txBody>
                    <a:bodyPr/>
                    <a:lstStyle/>
                    <a:p>
                      <a:pPr marL="0" marR="0" lvl="0" indent="0" algn="l" rtl="0">
                        <a:spcBef>
                          <a:spcPts val="0"/>
                        </a:spcBef>
                        <a:spcAft>
                          <a:spcPts val="0"/>
                        </a:spcAft>
                        <a:buNone/>
                      </a:pPr>
                      <a:r>
                        <a:rPr lang="en-US" sz="1200" dirty="0">
                          <a:solidFill>
                            <a:schemeClr val="dk1"/>
                          </a:solidFill>
                          <a:latin typeface="Arial"/>
                          <a:ea typeface="Arial"/>
                          <a:cs typeface="Arial"/>
                          <a:sym typeface="Arial"/>
                        </a:rPr>
                        <a:t>Revise DOI Service Requirements</a:t>
                      </a:r>
                      <a:endParaRPr lang="en-US"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Arial"/>
                          <a:cs typeface="Arial"/>
                          <a:sym typeface="Arial"/>
                        </a:rPr>
                        <a:t>No external manifestation</a:t>
                      </a:r>
                      <a:endParaRPr kumimoji="0" lang="en-US" sz="1200" b="0" i="0" u="none" strike="noStrike" kern="0" cap="none" spc="0" normalizeH="0" baseline="0" noProof="0" dirty="0">
                        <a:ln>
                          <a:noFill/>
                        </a:ln>
                        <a:solidFill>
                          <a:srgbClr val="000000"/>
                        </a:solidFill>
                        <a:effectLst/>
                        <a:uLnTx/>
                        <a:uFillTx/>
                        <a:latin typeface="Arial"/>
                        <a:cs typeface="Arial"/>
                        <a:sym typeface="Arial"/>
                      </a:endParaRPr>
                    </a:p>
                  </a:txBody>
                  <a:tcPr marL="91450" marR="91450" marT="45700" marB="45700"/>
                </a:tc>
                <a:extLst>
                  <a:ext uri="{0D108BD9-81ED-4DB2-BD59-A6C34878D82A}">
                    <a16:rowId xmlns:a16="http://schemas.microsoft.com/office/drawing/2014/main" val="10009"/>
                  </a:ext>
                </a:extLst>
              </a:tr>
              <a:tr h="265813">
                <a:tc>
                  <a:txBody>
                    <a:bodyPr/>
                    <a:lstStyle/>
                    <a:p>
                      <a:pPr marL="0" marR="0" lvl="0" indent="0" algn="l" rtl="0">
                        <a:spcBef>
                          <a:spcPts val="0"/>
                        </a:spcBef>
                        <a:spcAft>
                          <a:spcPts val="0"/>
                        </a:spcAft>
                        <a:buNone/>
                      </a:pPr>
                      <a:r>
                        <a:rPr kumimoji="0" lang="en-US" sz="1200" b="0" i="0" u="none" strike="noStrike" kern="0" cap="none" spc="0" normalizeH="0" baseline="0" noProof="0" dirty="0">
                          <a:ln>
                            <a:noFill/>
                          </a:ln>
                          <a:solidFill>
                            <a:srgbClr val="000000"/>
                          </a:solidFill>
                          <a:effectLst/>
                          <a:uLnTx/>
                          <a:uFillTx/>
                          <a:latin typeface="Arial"/>
                          <a:cs typeface="Arial"/>
                          <a:sym typeface="Arial"/>
                        </a:rPr>
                        <a:t>pds-doi-service#71</a:t>
                      </a:r>
                      <a:endParaRPr sz="1200" dirty="0"/>
                    </a:p>
                  </a:txBody>
                  <a:tcPr marL="91450" marR="91450" marT="45700" marB="45700"/>
                </a:tc>
                <a:tc>
                  <a:txBody>
                    <a:bodyPr/>
                    <a:lstStyle/>
                    <a:p>
                      <a:pPr marL="0" marR="0" lvl="0" indent="0" algn="l" rtl="0">
                        <a:spcBef>
                          <a:spcPts val="0"/>
                        </a:spcBef>
                        <a:spcAft>
                          <a:spcPts val="0"/>
                        </a:spcAft>
                        <a:buNone/>
                      </a:pPr>
                      <a:r>
                        <a:rPr lang="en-US" sz="1200" dirty="0">
                          <a:solidFill>
                            <a:schemeClr val="dk1"/>
                          </a:solidFill>
                          <a:latin typeface="Arial"/>
                          <a:ea typeface="Arial"/>
                          <a:cs typeface="Arial"/>
                          <a:sym typeface="Arial"/>
                        </a:rPr>
                        <a:t>Initialize production deployment with pre-existing DOIs</a:t>
                      </a:r>
                      <a:endParaRPr lang="en-US"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Arial"/>
                          <a:cs typeface="Arial"/>
                          <a:sym typeface="Arial"/>
                        </a:rPr>
                        <a:t>No external manifestation</a:t>
                      </a:r>
                      <a:endParaRPr kumimoji="0" lang="en-US" sz="1200" b="0" i="0" u="none" strike="noStrike" kern="0" cap="none" spc="0" normalizeH="0" baseline="0" noProof="0" dirty="0">
                        <a:ln>
                          <a:noFill/>
                        </a:ln>
                        <a:solidFill>
                          <a:srgbClr val="000000"/>
                        </a:solidFill>
                        <a:effectLst/>
                        <a:uLnTx/>
                        <a:uFillTx/>
                        <a:latin typeface="Arial"/>
                        <a:cs typeface="Arial"/>
                        <a:sym typeface="Arial"/>
                      </a:endParaRPr>
                    </a:p>
                  </a:txBody>
                  <a:tcPr marL="91450" marR="91450" marT="45700" marB="45700"/>
                </a:tc>
                <a:extLst>
                  <a:ext uri="{0D108BD9-81ED-4DB2-BD59-A6C34878D82A}">
                    <a16:rowId xmlns:a16="http://schemas.microsoft.com/office/drawing/2014/main" val="10010"/>
                  </a:ext>
                </a:extLst>
              </a:tr>
              <a:tr h="265813">
                <a:tc>
                  <a:txBody>
                    <a:bodyPr/>
                    <a:lstStyle/>
                    <a:p>
                      <a:pPr marL="0" marR="0" lvl="0" indent="0" algn="l" rtl="0">
                        <a:spcBef>
                          <a:spcPts val="0"/>
                        </a:spcBef>
                        <a:spcAft>
                          <a:spcPts val="0"/>
                        </a:spcAft>
                        <a:buNone/>
                      </a:pPr>
                      <a:r>
                        <a:rPr kumimoji="0" lang="en-US" sz="1200" b="0" i="0" u="none" strike="noStrike" kern="0" cap="none" spc="0" normalizeH="0" baseline="0" noProof="0" dirty="0">
                          <a:ln>
                            <a:noFill/>
                          </a:ln>
                          <a:solidFill>
                            <a:srgbClr val="000000"/>
                          </a:solidFill>
                          <a:effectLst/>
                          <a:uLnTx/>
                          <a:uFillTx/>
                          <a:latin typeface="Arial"/>
                          <a:cs typeface="Arial"/>
                          <a:sym typeface="Arial"/>
                        </a:rPr>
                        <a:t>pds-doi-service#82</a:t>
                      </a:r>
                      <a:endParaRPr lang="en-US" sz="1200" dirty="0"/>
                    </a:p>
                  </a:txBody>
                  <a:tcPr marL="91450" marR="91450" marT="45700" marB="45700"/>
                </a:tc>
                <a:tc>
                  <a:txBody>
                    <a:bodyPr/>
                    <a:lstStyle/>
                    <a:p>
                      <a:pPr marL="0" marR="0" lvl="0" indent="0" algn="l" rtl="0">
                        <a:spcBef>
                          <a:spcPts val="0"/>
                        </a:spcBef>
                        <a:spcAft>
                          <a:spcPts val="0"/>
                        </a:spcAft>
                        <a:buNone/>
                      </a:pPr>
                      <a:r>
                        <a:rPr lang="en-US" sz="1200" dirty="0"/>
                        <a:t>End to end behave test</a:t>
                      </a:r>
                      <a:endParaRPr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No external manifestation</a:t>
                      </a:r>
                    </a:p>
                  </a:txBody>
                  <a:tcPr marL="91450" marR="91450" marT="45700" marB="45700"/>
                </a:tc>
                <a:extLst>
                  <a:ext uri="{0D108BD9-81ED-4DB2-BD59-A6C34878D82A}">
                    <a16:rowId xmlns:a16="http://schemas.microsoft.com/office/drawing/2014/main" val="10011"/>
                  </a:ext>
                </a:extLst>
              </a:tr>
            </a:tbl>
          </a:graphicData>
        </a:graphic>
      </p:graphicFrame>
      <p:sp>
        <p:nvSpPr>
          <p:cNvPr id="154" name="Google Shape;154;p17"/>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14</a:t>
            </a:fld>
            <a:endParaRPr sz="1400">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7"/>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a:t>Unverified Improvements</a:t>
            </a:r>
            <a:endParaRPr/>
          </a:p>
        </p:txBody>
      </p:sp>
      <p:graphicFrame>
        <p:nvGraphicFramePr>
          <p:cNvPr id="152" name="Google Shape;152;p17"/>
          <p:cNvGraphicFramePr/>
          <p:nvPr>
            <p:extLst>
              <p:ext uri="{D42A27DB-BD31-4B8C-83A1-F6EECF244321}">
                <p14:modId xmlns:p14="http://schemas.microsoft.com/office/powerpoint/2010/main" val="2078988340"/>
              </p:ext>
            </p:extLst>
          </p:nvPr>
        </p:nvGraphicFramePr>
        <p:xfrm>
          <a:off x="190500" y="1206500"/>
          <a:ext cx="8747463" cy="3017080"/>
        </p:xfrm>
        <a:graphic>
          <a:graphicData uri="http://schemas.openxmlformats.org/drawingml/2006/table">
            <a:tbl>
              <a:tblPr firstRow="1" bandRow="1">
                <a:noFill/>
                <a:tableStyleId>{85ABDF49-A648-4C8D-BCF8-8BDEC9073425}</a:tableStyleId>
              </a:tblPr>
              <a:tblGrid>
                <a:gridCol w="2156163">
                  <a:extLst>
                    <a:ext uri="{9D8B030D-6E8A-4147-A177-3AD203B41FA5}">
                      <a16:colId xmlns:a16="http://schemas.microsoft.com/office/drawing/2014/main" val="20000"/>
                    </a:ext>
                  </a:extLst>
                </a:gridCol>
                <a:gridCol w="3469937">
                  <a:extLst>
                    <a:ext uri="{9D8B030D-6E8A-4147-A177-3AD203B41FA5}">
                      <a16:colId xmlns:a16="http://schemas.microsoft.com/office/drawing/2014/main" val="20001"/>
                    </a:ext>
                  </a:extLst>
                </a:gridCol>
                <a:gridCol w="3121363">
                  <a:extLst>
                    <a:ext uri="{9D8B030D-6E8A-4147-A177-3AD203B41FA5}">
                      <a16:colId xmlns:a16="http://schemas.microsoft.com/office/drawing/2014/main" val="20002"/>
                    </a:ext>
                  </a:extLst>
                </a:gridCol>
              </a:tblGrid>
              <a:tr h="265813">
                <a:tc>
                  <a:txBody>
                    <a:bodyPr/>
                    <a:lstStyle/>
                    <a:p>
                      <a:pPr marL="0" marR="0" lvl="0" indent="0" algn="l" rtl="0">
                        <a:spcBef>
                          <a:spcPts val="0"/>
                        </a:spcBef>
                        <a:spcAft>
                          <a:spcPts val="0"/>
                        </a:spcAft>
                        <a:buNone/>
                      </a:pPr>
                      <a:r>
                        <a:rPr lang="en-US" sz="1200"/>
                        <a:t>Improvement ID</a:t>
                      </a:r>
                      <a:endParaRPr/>
                    </a:p>
                  </a:txBody>
                  <a:tcPr marL="91450" marR="91450" marT="45700" marB="45700"/>
                </a:tc>
                <a:tc>
                  <a:txBody>
                    <a:bodyPr/>
                    <a:lstStyle/>
                    <a:p>
                      <a:pPr marL="0" marR="0" lvl="0" indent="0" algn="l" rtl="0">
                        <a:spcBef>
                          <a:spcPts val="0"/>
                        </a:spcBef>
                        <a:spcAft>
                          <a:spcPts val="0"/>
                        </a:spcAft>
                        <a:buNone/>
                      </a:pPr>
                      <a:r>
                        <a:rPr lang="en-US" sz="1200" dirty="0"/>
                        <a:t>Improvement Statement</a:t>
                      </a:r>
                      <a:endParaRPr dirty="0"/>
                    </a:p>
                  </a:txBody>
                  <a:tcPr marL="91450" marR="91450" marT="45700" marB="45700"/>
                </a:tc>
                <a:tc>
                  <a:txBody>
                    <a:bodyPr/>
                    <a:lstStyle/>
                    <a:p>
                      <a:pPr marL="0" marR="0" lvl="0" indent="0" algn="l" rtl="0">
                        <a:spcBef>
                          <a:spcPts val="0"/>
                        </a:spcBef>
                        <a:spcAft>
                          <a:spcPts val="0"/>
                        </a:spcAft>
                        <a:buNone/>
                      </a:pPr>
                      <a:r>
                        <a:rPr lang="en-US" sz="1200" dirty="0"/>
                        <a:t>Rationale for not Verifying</a:t>
                      </a:r>
                      <a:endParaRPr sz="1200" dirty="0"/>
                    </a:p>
                  </a:txBody>
                  <a:tcPr marL="91450" marR="91450" marT="45700" marB="45700"/>
                </a:tc>
                <a:extLst>
                  <a:ext uri="{0D108BD9-81ED-4DB2-BD59-A6C34878D82A}">
                    <a16:rowId xmlns:a16="http://schemas.microsoft.com/office/drawing/2014/main" val="10000"/>
                  </a:ext>
                </a:extLst>
              </a:tr>
              <a:tr h="265813">
                <a:tc>
                  <a:txBody>
                    <a:bodyPr/>
                    <a:lstStyle/>
                    <a:p>
                      <a:pPr marL="0" marR="0" lvl="0" indent="0" algn="l" rtl="0">
                        <a:spcBef>
                          <a:spcPts val="0"/>
                        </a:spcBef>
                        <a:spcAft>
                          <a:spcPts val="0"/>
                        </a:spcAft>
                        <a:buNone/>
                      </a:pPr>
                      <a:r>
                        <a:rPr lang="en-US" sz="1200" dirty="0"/>
                        <a:t>pds-registry-mgr-elastic#3</a:t>
                      </a:r>
                      <a:endParaRPr sz="1200" dirty="0"/>
                    </a:p>
                  </a:txBody>
                  <a:tcPr marL="91450" marR="91450" marT="45700" marB="45700"/>
                </a:tc>
                <a:tc>
                  <a:txBody>
                    <a:bodyPr/>
                    <a:lstStyle/>
                    <a:p>
                      <a:pPr marL="0" marR="0" lvl="0" indent="0" algn="l" rtl="0">
                        <a:spcBef>
                          <a:spcPts val="0"/>
                        </a:spcBef>
                        <a:spcAft>
                          <a:spcPts val="0"/>
                        </a:spcAft>
                        <a:buNone/>
                      </a:pPr>
                      <a:r>
                        <a:rPr lang="en-US" sz="1200" dirty="0">
                          <a:solidFill>
                            <a:schemeClr val="dk1"/>
                          </a:solidFill>
                          <a:latin typeface="Arial"/>
                          <a:ea typeface="Arial"/>
                          <a:cs typeface="Arial"/>
                          <a:sym typeface="Arial"/>
                        </a:rPr>
                        <a:t>Implement Authentication</a:t>
                      </a:r>
                      <a:endParaRPr lang="en-US"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Not worth overcoming difficulty with </a:t>
                      </a:r>
                      <a:r>
                        <a:rPr kumimoji="0" lang="en-US" sz="1200" b="0" i="0" u="none" strike="noStrike" kern="0" cap="none" spc="0" normalizeH="0" baseline="0" noProof="0" dirty="0" err="1">
                          <a:ln>
                            <a:noFill/>
                          </a:ln>
                          <a:solidFill>
                            <a:srgbClr val="000000"/>
                          </a:solidFill>
                          <a:effectLst/>
                          <a:uLnTx/>
                          <a:uFillTx/>
                          <a:latin typeface="Arial"/>
                          <a:cs typeface="Arial"/>
                          <a:sym typeface="Arial"/>
                        </a:rPr>
                        <a:t>pds</a:t>
                      </a:r>
                      <a:r>
                        <a:rPr kumimoji="0" lang="en-US" sz="1200" b="0" i="0" u="none" strike="noStrike" kern="0" cap="none" spc="0" normalizeH="0" baseline="0" noProof="0" dirty="0">
                          <a:ln>
                            <a:noFill/>
                          </a:ln>
                          <a:solidFill>
                            <a:srgbClr val="000000"/>
                          </a:solidFill>
                          <a:effectLst/>
                          <a:uLnTx/>
                          <a:uFillTx/>
                          <a:latin typeface="Arial"/>
                          <a:cs typeface="Arial"/>
                          <a:sym typeface="Arial"/>
                        </a:rPr>
                        <a:t>-int</a:t>
                      </a:r>
                    </a:p>
                  </a:txBody>
                  <a:tcPr marL="91450" marR="91450" marT="45700" marB="45700"/>
                </a:tc>
                <a:extLst>
                  <a:ext uri="{0D108BD9-81ED-4DB2-BD59-A6C34878D82A}">
                    <a16:rowId xmlns:a16="http://schemas.microsoft.com/office/drawing/2014/main" val="10001"/>
                  </a:ext>
                </a:extLst>
              </a:tr>
              <a:tr h="265813">
                <a:tc>
                  <a:txBody>
                    <a:bodyPr/>
                    <a:lstStyle/>
                    <a:p>
                      <a:pPr marL="0" marR="0" lvl="0" indent="0" algn="l" rtl="0">
                        <a:spcBef>
                          <a:spcPts val="0"/>
                        </a:spcBef>
                        <a:spcAft>
                          <a:spcPts val="0"/>
                        </a:spcAft>
                        <a:buNone/>
                      </a:pPr>
                      <a:r>
                        <a:rPr lang="en-US" sz="1200" dirty="0"/>
                        <a:t>pds4-information-model#87</a:t>
                      </a:r>
                      <a:endParaRPr sz="1200" dirty="0"/>
                    </a:p>
                  </a:txBody>
                  <a:tcPr marL="91450" marR="91450" marT="45700" marB="45700"/>
                </a:tc>
                <a:tc>
                  <a:txBody>
                    <a:bodyPr/>
                    <a:lstStyle/>
                    <a:p>
                      <a:pPr marL="0" marR="0" lvl="0" indent="0" algn="l" rtl="0">
                        <a:spcBef>
                          <a:spcPts val="0"/>
                        </a:spcBef>
                        <a:spcAft>
                          <a:spcPts val="0"/>
                        </a:spcAft>
                        <a:buNone/>
                      </a:pPr>
                      <a:r>
                        <a:rPr lang="en-US" sz="1200" dirty="0">
                          <a:solidFill>
                            <a:schemeClr val="dk1"/>
                          </a:solidFill>
                          <a:latin typeface="Arial"/>
                          <a:ea typeface="Arial"/>
                          <a:cs typeface="Arial"/>
                          <a:sym typeface="Arial"/>
                        </a:rPr>
                        <a:t>Enhance software error handling</a:t>
                      </a:r>
                      <a:endParaRPr lang="en-US"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Arial"/>
                          <a:cs typeface="Arial"/>
                          <a:sym typeface="Arial"/>
                        </a:rPr>
                        <a:t>No external manifestation</a:t>
                      </a:r>
                      <a:endParaRPr kumimoji="0" lang="en-US" sz="1200" b="0" i="0" u="none" strike="noStrike" kern="0" cap="none" spc="0" normalizeH="0" baseline="0" noProof="0" dirty="0">
                        <a:ln>
                          <a:noFill/>
                        </a:ln>
                        <a:solidFill>
                          <a:srgbClr val="000000"/>
                        </a:solidFill>
                        <a:effectLst/>
                        <a:uLnTx/>
                        <a:uFillTx/>
                        <a:latin typeface="Arial"/>
                        <a:cs typeface="Arial"/>
                        <a:sym typeface="Arial"/>
                      </a:endParaRPr>
                    </a:p>
                  </a:txBody>
                  <a:tcPr marL="91450" marR="91450" marT="45700" marB="45700"/>
                </a:tc>
                <a:extLst>
                  <a:ext uri="{0D108BD9-81ED-4DB2-BD59-A6C34878D82A}">
                    <a16:rowId xmlns:a16="http://schemas.microsoft.com/office/drawing/2014/main" val="10002"/>
                  </a:ext>
                </a:extLst>
              </a:tr>
              <a:tr h="265813">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pds4-information-model#158</a:t>
                      </a:r>
                    </a:p>
                  </a:txBody>
                  <a:tcPr marL="91450" marR="91450" marT="45700" marB="45700"/>
                </a:tc>
                <a:tc>
                  <a:txBody>
                    <a:bodyPr/>
                    <a:lstStyle/>
                    <a:p>
                      <a:pPr marL="0" marR="0" lvl="0" indent="0" algn="l" rtl="0">
                        <a:spcBef>
                          <a:spcPts val="0"/>
                        </a:spcBef>
                        <a:spcAft>
                          <a:spcPts val="0"/>
                        </a:spcAft>
                        <a:buNone/>
                      </a:pPr>
                      <a:r>
                        <a:rPr lang="en-US" sz="1200" dirty="0"/>
                        <a:t>Set up CI/CD and nightly builds</a:t>
                      </a:r>
                      <a:endParaRPr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No external manifestation</a:t>
                      </a:r>
                    </a:p>
                  </a:txBody>
                  <a:tcPr marL="91450" marR="91450" marT="45700" marB="45700"/>
                </a:tc>
                <a:extLst>
                  <a:ext uri="{0D108BD9-81ED-4DB2-BD59-A6C34878D82A}">
                    <a16:rowId xmlns:a16="http://schemas.microsoft.com/office/drawing/2014/main" val="10003"/>
                  </a:ext>
                </a:extLst>
              </a:tr>
              <a:tr h="265813">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pds4-information-model#165</a:t>
                      </a:r>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Streamline process for changing legal values</a:t>
                      </a:r>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Arial"/>
                          <a:cs typeface="Arial"/>
                          <a:sym typeface="Arial"/>
                        </a:rPr>
                        <a:t>No external manifestation</a:t>
                      </a:r>
                      <a:endParaRPr kumimoji="0" lang="en-US" sz="1200" b="0" i="0" u="none" strike="noStrike" kern="0" cap="none" spc="0" normalizeH="0" baseline="0" noProof="0" dirty="0">
                        <a:ln>
                          <a:noFill/>
                        </a:ln>
                        <a:solidFill>
                          <a:srgbClr val="000000"/>
                        </a:solidFill>
                        <a:effectLst/>
                        <a:uLnTx/>
                        <a:uFillTx/>
                        <a:latin typeface="Arial"/>
                        <a:cs typeface="Arial"/>
                        <a:sym typeface="Arial"/>
                      </a:endParaRPr>
                    </a:p>
                  </a:txBody>
                  <a:tcPr marL="91450" marR="91450" marT="45700" marB="45700"/>
                </a:tc>
                <a:extLst>
                  <a:ext uri="{0D108BD9-81ED-4DB2-BD59-A6C34878D82A}">
                    <a16:rowId xmlns:a16="http://schemas.microsoft.com/office/drawing/2014/main" val="10004"/>
                  </a:ext>
                </a:extLst>
              </a:tr>
              <a:tr h="265813">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pds4-information-model#166</a:t>
                      </a:r>
                    </a:p>
                  </a:txBody>
                  <a:tcPr marL="91450" marR="91450" marT="45700" marB="45700"/>
                </a:tc>
                <a:tc>
                  <a:txBody>
                    <a:bodyPr/>
                    <a:lstStyle/>
                    <a:p>
                      <a:pPr marL="0" marR="0" lvl="0" indent="0" algn="l" rtl="0">
                        <a:spcBef>
                          <a:spcPts val="0"/>
                        </a:spcBef>
                        <a:spcAft>
                          <a:spcPts val="0"/>
                        </a:spcAft>
                        <a:buNone/>
                      </a:pPr>
                      <a:r>
                        <a:rPr lang="en-US" sz="1200" dirty="0" err="1"/>
                        <a:t>GeoTIFF</a:t>
                      </a:r>
                      <a:r>
                        <a:rPr lang="en-US" sz="1200" dirty="0"/>
                        <a:t> format as operational PDS4 image</a:t>
                      </a:r>
                      <a:endParaRPr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Not implemented</a:t>
                      </a:r>
                    </a:p>
                  </a:txBody>
                  <a:tcPr marL="91450" marR="91450" marT="45700" marB="45700"/>
                </a:tc>
                <a:extLst>
                  <a:ext uri="{0D108BD9-81ED-4DB2-BD59-A6C34878D82A}">
                    <a16:rowId xmlns:a16="http://schemas.microsoft.com/office/drawing/2014/main" val="10005"/>
                  </a:ext>
                </a:extLst>
              </a:tr>
              <a:tr h="265813">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pds-registry-app#8</a:t>
                      </a:r>
                    </a:p>
                  </a:txBody>
                  <a:tcPr marL="91450" marR="91450" marT="45700" marB="45700"/>
                </a:tc>
                <a:tc>
                  <a:txBody>
                    <a:bodyPr/>
                    <a:lstStyle/>
                    <a:p>
                      <a:pPr marL="0" marR="0" lvl="0" indent="0" algn="l" rtl="0">
                        <a:spcBef>
                          <a:spcPts val="0"/>
                        </a:spcBef>
                        <a:spcAft>
                          <a:spcPts val="0"/>
                        </a:spcAft>
                        <a:buNone/>
                      </a:pPr>
                      <a:r>
                        <a:rPr lang="en-US" sz="1200" dirty="0"/>
                        <a:t>Design &amp; implement Multi-Node deployment</a:t>
                      </a:r>
                      <a:endParaRPr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Not worth overcoming difficulty with </a:t>
                      </a:r>
                      <a:r>
                        <a:rPr kumimoji="0" lang="en-US" sz="1200" b="0" i="0" u="none" strike="noStrike" kern="0" cap="none" spc="0" normalizeH="0" baseline="0" noProof="0" dirty="0" err="1">
                          <a:ln>
                            <a:noFill/>
                          </a:ln>
                          <a:solidFill>
                            <a:srgbClr val="000000"/>
                          </a:solidFill>
                          <a:effectLst/>
                          <a:uLnTx/>
                          <a:uFillTx/>
                          <a:latin typeface="Arial"/>
                          <a:cs typeface="Arial"/>
                          <a:sym typeface="Arial"/>
                        </a:rPr>
                        <a:t>pds</a:t>
                      </a:r>
                      <a:r>
                        <a:rPr kumimoji="0" lang="en-US" sz="1200" b="0" i="0" u="none" strike="noStrike" kern="0" cap="none" spc="0" normalizeH="0" baseline="0" noProof="0" dirty="0">
                          <a:ln>
                            <a:noFill/>
                          </a:ln>
                          <a:solidFill>
                            <a:srgbClr val="000000"/>
                          </a:solidFill>
                          <a:effectLst/>
                          <a:uLnTx/>
                          <a:uFillTx/>
                          <a:latin typeface="Arial"/>
                          <a:cs typeface="Arial"/>
                          <a:sym typeface="Arial"/>
                        </a:rPr>
                        <a:t>-int</a:t>
                      </a:r>
                    </a:p>
                  </a:txBody>
                  <a:tcPr marL="91450" marR="91450" marT="45700" marB="45700"/>
                </a:tc>
                <a:extLst>
                  <a:ext uri="{0D108BD9-81ED-4DB2-BD59-A6C34878D82A}">
                    <a16:rowId xmlns:a16="http://schemas.microsoft.com/office/drawing/2014/main" val="10006"/>
                  </a:ext>
                </a:extLst>
              </a:tr>
              <a:tr h="265813">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pds-registry-app#9</a:t>
                      </a:r>
                    </a:p>
                  </a:txBody>
                  <a:tcPr marL="91450" marR="91450" marT="45700" marB="45700"/>
                </a:tc>
                <a:tc>
                  <a:txBody>
                    <a:bodyPr/>
                    <a:lstStyle/>
                    <a:p>
                      <a:pPr marL="0" marR="0" lvl="0" indent="0" algn="l" rtl="0">
                        <a:spcBef>
                          <a:spcPts val="0"/>
                        </a:spcBef>
                        <a:spcAft>
                          <a:spcPts val="0"/>
                        </a:spcAft>
                        <a:buNone/>
                      </a:pPr>
                      <a:r>
                        <a:rPr lang="en-US" sz="1200" dirty="0"/>
                        <a:t>Design &amp; implement Security and Authorization</a:t>
                      </a:r>
                      <a:endParaRPr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Not worth overcoming difficulty with </a:t>
                      </a:r>
                      <a:r>
                        <a:rPr kumimoji="0" lang="en-US" sz="1200" b="0" i="0" u="none" strike="noStrike" kern="0" cap="none" spc="0" normalizeH="0" baseline="0" noProof="0" dirty="0" err="1">
                          <a:ln>
                            <a:noFill/>
                          </a:ln>
                          <a:solidFill>
                            <a:srgbClr val="000000"/>
                          </a:solidFill>
                          <a:effectLst/>
                          <a:uLnTx/>
                          <a:uFillTx/>
                          <a:latin typeface="Arial"/>
                          <a:cs typeface="Arial"/>
                          <a:sym typeface="Arial"/>
                        </a:rPr>
                        <a:t>pds</a:t>
                      </a:r>
                      <a:r>
                        <a:rPr kumimoji="0" lang="en-US" sz="1200" b="0" i="0" u="none" strike="noStrike" kern="0" cap="none" spc="0" normalizeH="0" baseline="0" noProof="0" dirty="0">
                          <a:ln>
                            <a:noFill/>
                          </a:ln>
                          <a:solidFill>
                            <a:srgbClr val="000000"/>
                          </a:solidFill>
                          <a:effectLst/>
                          <a:uLnTx/>
                          <a:uFillTx/>
                          <a:latin typeface="Arial"/>
                          <a:cs typeface="Arial"/>
                          <a:sym typeface="Arial"/>
                        </a:rPr>
                        <a:t>-int</a:t>
                      </a:r>
                    </a:p>
                  </a:txBody>
                  <a:tcPr marL="91450" marR="91450" marT="45700" marB="45700"/>
                </a:tc>
                <a:extLst>
                  <a:ext uri="{0D108BD9-81ED-4DB2-BD59-A6C34878D82A}">
                    <a16:rowId xmlns:a16="http://schemas.microsoft.com/office/drawing/2014/main" val="10007"/>
                  </a:ext>
                </a:extLst>
              </a:tr>
              <a:tr h="265813">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pds-registry-app#11</a:t>
                      </a:r>
                    </a:p>
                  </a:txBody>
                  <a:tcPr marL="91450" marR="91450" marT="45700" marB="45700"/>
                </a:tc>
                <a:tc>
                  <a:txBody>
                    <a:bodyPr/>
                    <a:lstStyle/>
                    <a:p>
                      <a:pPr marL="0" marR="0" lvl="0" indent="0" algn="l" rtl="0">
                        <a:spcBef>
                          <a:spcPts val="0"/>
                        </a:spcBef>
                        <a:spcAft>
                          <a:spcPts val="0"/>
                        </a:spcAft>
                        <a:buNone/>
                      </a:pPr>
                      <a:r>
                        <a:rPr lang="en-US" sz="1200" dirty="0"/>
                        <a:t>Develop Registry reporting/visualization</a:t>
                      </a:r>
                      <a:endParaRPr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Not implemented</a:t>
                      </a:r>
                    </a:p>
                  </a:txBody>
                  <a:tcPr marL="91450" marR="91450" marT="45700" marB="45700"/>
                </a:tc>
                <a:extLst>
                  <a:ext uri="{0D108BD9-81ED-4DB2-BD59-A6C34878D82A}">
                    <a16:rowId xmlns:a16="http://schemas.microsoft.com/office/drawing/2014/main" val="10008"/>
                  </a:ext>
                </a:extLst>
              </a:tr>
              <a:tr h="265813">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pds-registry-app#20</a:t>
                      </a:r>
                    </a:p>
                  </a:txBody>
                  <a:tcPr marL="91450" marR="91450" marT="45700" marB="45700"/>
                </a:tc>
                <a:tc>
                  <a:txBody>
                    <a:bodyPr/>
                    <a:lstStyle/>
                    <a:p>
                      <a:pPr marL="0" marR="0" lvl="0" indent="0" algn="l" rtl="0">
                        <a:spcBef>
                          <a:spcPts val="0"/>
                        </a:spcBef>
                        <a:spcAft>
                          <a:spcPts val="0"/>
                        </a:spcAft>
                        <a:buNone/>
                      </a:pPr>
                      <a:r>
                        <a:rPr lang="en-US" sz="1200" dirty="0"/>
                        <a:t>Update Schema Generator for special cases</a:t>
                      </a:r>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a:ln>
                            <a:noFill/>
                          </a:ln>
                          <a:solidFill>
                            <a:srgbClr val="000000"/>
                          </a:solidFill>
                          <a:effectLst/>
                          <a:uLnTx/>
                          <a:uFillTx/>
                          <a:latin typeface="Arial"/>
                          <a:cs typeface="Arial"/>
                          <a:sym typeface="Arial"/>
                        </a:rPr>
                        <a:t>No external manifestation</a:t>
                      </a:r>
                      <a:endParaRPr kumimoji="0" lang="en-US" sz="1200" b="0" i="0" u="none" strike="noStrike" kern="0" cap="none" spc="0" normalizeH="0" baseline="0" noProof="0" dirty="0">
                        <a:ln>
                          <a:noFill/>
                        </a:ln>
                        <a:solidFill>
                          <a:srgbClr val="000000"/>
                        </a:solidFill>
                        <a:effectLst/>
                        <a:uLnTx/>
                        <a:uFillTx/>
                        <a:latin typeface="Arial"/>
                        <a:cs typeface="Arial"/>
                        <a:sym typeface="Arial"/>
                      </a:endParaRPr>
                    </a:p>
                  </a:txBody>
                  <a:tcPr marL="91450" marR="91450" marT="45700" marB="45700"/>
                </a:tc>
                <a:extLst>
                  <a:ext uri="{0D108BD9-81ED-4DB2-BD59-A6C34878D82A}">
                    <a16:rowId xmlns:a16="http://schemas.microsoft.com/office/drawing/2014/main" val="10009"/>
                  </a:ext>
                </a:extLst>
              </a:tr>
              <a:tr h="265813">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pds-registry-app#38</a:t>
                      </a:r>
                    </a:p>
                  </a:txBody>
                  <a:tcPr marL="91450" marR="91450" marT="45700" marB="45700"/>
                </a:tc>
                <a:tc>
                  <a:txBody>
                    <a:bodyPr/>
                    <a:lstStyle/>
                    <a:p>
                      <a:pPr marL="0" marR="0" lvl="0" indent="0" algn="l" rtl="0">
                        <a:spcBef>
                          <a:spcPts val="0"/>
                        </a:spcBef>
                        <a:spcAft>
                          <a:spcPts val="0"/>
                        </a:spcAft>
                        <a:buNone/>
                      </a:pPr>
                      <a:r>
                        <a:rPr lang="en-US" sz="1200" dirty="0"/>
                        <a:t>Study </a:t>
                      </a:r>
                      <a:r>
                        <a:rPr lang="en-US" sz="1200" dirty="0" err="1"/>
                        <a:t>Solr</a:t>
                      </a:r>
                      <a:r>
                        <a:rPr lang="en-US" sz="1200" dirty="0"/>
                        <a:t> vs </a:t>
                      </a:r>
                      <a:r>
                        <a:rPr lang="en-US" sz="1200" dirty="0" err="1"/>
                        <a:t>ElasticSearch</a:t>
                      </a:r>
                      <a:endParaRPr lang="en-US" sz="12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Arial"/>
                          <a:cs typeface="Arial"/>
                          <a:sym typeface="Arial"/>
                        </a:rPr>
                        <a:t>No manifestation. Or all tests demo latter</a:t>
                      </a:r>
                    </a:p>
                  </a:txBody>
                  <a:tcPr marL="91450" marR="91450" marT="45700" marB="45700"/>
                </a:tc>
                <a:extLst>
                  <a:ext uri="{0D108BD9-81ED-4DB2-BD59-A6C34878D82A}">
                    <a16:rowId xmlns:a16="http://schemas.microsoft.com/office/drawing/2014/main" val="10010"/>
                  </a:ext>
                </a:extLst>
              </a:tr>
            </a:tbl>
          </a:graphicData>
        </a:graphic>
      </p:graphicFrame>
      <p:sp>
        <p:nvSpPr>
          <p:cNvPr id="154" name="Google Shape;154;p17"/>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15</a:t>
            </a:fld>
            <a:endParaRPr sz="1400">
              <a:solidFill>
                <a:schemeClr val="dk1"/>
              </a:solidFill>
              <a:latin typeface="Arial"/>
              <a:ea typeface="Arial"/>
              <a:cs typeface="Arial"/>
              <a:sym typeface="Arial"/>
            </a:endParaRPr>
          </a:p>
        </p:txBody>
      </p:sp>
    </p:spTree>
    <p:extLst>
      <p:ext uri="{BB962C8B-B14F-4D97-AF65-F5344CB8AC3E}">
        <p14:creationId xmlns:p14="http://schemas.microsoft.com/office/powerpoint/2010/main" val="40962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8"/>
          <p:cNvSpPr txBox="1">
            <a:spLocks noGrp="1"/>
          </p:cNvSpPr>
          <p:nvPr>
            <p:ph type="title"/>
          </p:nvPr>
        </p:nvSpPr>
        <p:spPr>
          <a:xfrm>
            <a:off x="2362200" y="274638"/>
            <a:ext cx="54102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000"/>
              <a:t>Unverified Defect Corrections</a:t>
            </a:r>
            <a:endParaRPr/>
          </a:p>
        </p:txBody>
      </p:sp>
      <p:graphicFrame>
        <p:nvGraphicFramePr>
          <p:cNvPr id="160" name="Google Shape;160;p18"/>
          <p:cNvGraphicFramePr/>
          <p:nvPr>
            <p:extLst>
              <p:ext uri="{D42A27DB-BD31-4B8C-83A1-F6EECF244321}">
                <p14:modId xmlns:p14="http://schemas.microsoft.com/office/powerpoint/2010/main" val="1225520503"/>
              </p:ext>
            </p:extLst>
          </p:nvPr>
        </p:nvGraphicFramePr>
        <p:xfrm>
          <a:off x="228600" y="1219200"/>
          <a:ext cx="8614113" cy="3260290"/>
        </p:xfrm>
        <a:graphic>
          <a:graphicData uri="http://schemas.openxmlformats.org/drawingml/2006/table">
            <a:tbl>
              <a:tblPr firstRow="1" bandRow="1">
                <a:noFill/>
                <a:tableStyleId>{85ABDF49-A648-4C8D-BCF8-8BDEC9073425}</a:tableStyleId>
              </a:tblPr>
              <a:tblGrid>
                <a:gridCol w="1895813">
                  <a:extLst>
                    <a:ext uri="{9D8B030D-6E8A-4147-A177-3AD203B41FA5}">
                      <a16:colId xmlns:a16="http://schemas.microsoft.com/office/drawing/2014/main" val="20000"/>
                    </a:ext>
                  </a:extLst>
                </a:gridCol>
                <a:gridCol w="3530600">
                  <a:extLst>
                    <a:ext uri="{9D8B030D-6E8A-4147-A177-3AD203B41FA5}">
                      <a16:colId xmlns:a16="http://schemas.microsoft.com/office/drawing/2014/main" val="20001"/>
                    </a:ext>
                  </a:extLst>
                </a:gridCol>
                <a:gridCol w="3187700">
                  <a:extLst>
                    <a:ext uri="{9D8B030D-6E8A-4147-A177-3AD203B41FA5}">
                      <a16:colId xmlns:a16="http://schemas.microsoft.com/office/drawing/2014/main" val="20002"/>
                    </a:ext>
                  </a:extLst>
                </a:gridCol>
              </a:tblGrid>
              <a:tr h="370675">
                <a:tc>
                  <a:txBody>
                    <a:bodyPr/>
                    <a:lstStyle/>
                    <a:p>
                      <a:pPr marL="0" marR="0" lvl="0" indent="0" algn="l" rtl="0">
                        <a:spcBef>
                          <a:spcPts val="0"/>
                        </a:spcBef>
                        <a:spcAft>
                          <a:spcPts val="0"/>
                        </a:spcAft>
                        <a:buNone/>
                      </a:pPr>
                      <a:r>
                        <a:rPr lang="en-US" sz="1800"/>
                        <a:t>Defect ID</a:t>
                      </a:r>
                      <a:endParaRPr/>
                    </a:p>
                  </a:txBody>
                  <a:tcPr marL="91450" marR="91450" marT="45700" marB="45700"/>
                </a:tc>
                <a:tc>
                  <a:txBody>
                    <a:bodyPr/>
                    <a:lstStyle/>
                    <a:p>
                      <a:pPr marL="0" marR="0" lvl="0" indent="0" algn="l" rtl="0">
                        <a:spcBef>
                          <a:spcPts val="0"/>
                        </a:spcBef>
                        <a:spcAft>
                          <a:spcPts val="0"/>
                        </a:spcAft>
                        <a:buNone/>
                      </a:pPr>
                      <a:r>
                        <a:rPr lang="en-US" sz="1800"/>
                        <a:t>Defect Summary</a:t>
                      </a:r>
                      <a:endParaRPr/>
                    </a:p>
                  </a:txBody>
                  <a:tcPr marL="91450" marR="91450" marT="45700" marB="45700"/>
                </a:tc>
                <a:tc>
                  <a:txBody>
                    <a:bodyPr/>
                    <a:lstStyle/>
                    <a:p>
                      <a:pPr marL="0" marR="0" lvl="0" indent="0" algn="l" rtl="0">
                        <a:spcBef>
                          <a:spcPts val="0"/>
                        </a:spcBef>
                        <a:spcAft>
                          <a:spcPts val="0"/>
                        </a:spcAft>
                        <a:buNone/>
                      </a:pPr>
                      <a:r>
                        <a:rPr lang="en-US" sz="1800" dirty="0"/>
                        <a:t>Rationale for not verifying</a:t>
                      </a:r>
                      <a:endParaRPr dirty="0"/>
                    </a:p>
                  </a:txBody>
                  <a:tcPr marL="91450" marR="91450" marT="45700" marB="45700"/>
                </a:tc>
                <a:extLst>
                  <a:ext uri="{0D108BD9-81ED-4DB2-BD59-A6C34878D82A}">
                    <a16:rowId xmlns:a16="http://schemas.microsoft.com/office/drawing/2014/main" val="10000"/>
                  </a:ext>
                </a:extLst>
              </a:tr>
              <a:tr h="370675">
                <a:tc>
                  <a:txBody>
                    <a:bodyPr/>
                    <a:lstStyle/>
                    <a:p>
                      <a:pPr marL="0" marR="0" lvl="0" indent="0" algn="l" rtl="0">
                        <a:spcBef>
                          <a:spcPts val="0"/>
                        </a:spcBef>
                        <a:spcAft>
                          <a:spcPts val="0"/>
                        </a:spcAft>
                        <a:buNone/>
                      </a:pPr>
                      <a:r>
                        <a:rPr lang="en-US" sz="1400" dirty="0"/>
                        <a:t>pds-deep-archive#82</a:t>
                      </a:r>
                      <a:endParaRPr sz="1400" dirty="0"/>
                    </a:p>
                  </a:txBody>
                  <a:tcPr marL="91450" marR="91450" marT="45700" marB="45700"/>
                </a:tc>
                <a:tc>
                  <a:txBody>
                    <a:bodyPr/>
                    <a:lstStyle/>
                    <a:p>
                      <a:pPr marL="0" marR="0" lvl="0" indent="0" algn="l" rtl="0">
                        <a:spcBef>
                          <a:spcPts val="0"/>
                        </a:spcBef>
                        <a:spcAft>
                          <a:spcPts val="0"/>
                        </a:spcAft>
                        <a:buNone/>
                      </a:pPr>
                      <a:r>
                        <a:rPr lang="en-US" sz="1400" dirty="0">
                          <a:solidFill>
                            <a:schemeClr val="dk1"/>
                          </a:solidFill>
                          <a:latin typeface="Arial"/>
                          <a:ea typeface="Arial"/>
                          <a:cs typeface="Arial"/>
                          <a:sym typeface="Arial"/>
                        </a:rPr>
                        <a:t>Output SIP has backslashes on Windows</a:t>
                      </a:r>
                      <a:endParaRPr lang="en-US" sz="1400" dirty="0"/>
                    </a:p>
                  </a:txBody>
                  <a:tcPr marL="91450" marR="91450" marT="45700" marB="45700"/>
                </a:tc>
                <a:tc>
                  <a:txBody>
                    <a:bodyPr/>
                    <a:lstStyle/>
                    <a:p>
                      <a:pPr marL="0" marR="0" lvl="0" indent="0" algn="l" rtl="0">
                        <a:spcBef>
                          <a:spcPts val="0"/>
                        </a:spcBef>
                        <a:spcAft>
                          <a:spcPts val="0"/>
                        </a:spcAft>
                        <a:buNone/>
                      </a:pPr>
                      <a:r>
                        <a:rPr lang="en-US" sz="1400" dirty="0"/>
                        <a:t>No good access to PC</a:t>
                      </a:r>
                      <a:endParaRPr sz="1400" dirty="0"/>
                    </a:p>
                  </a:txBody>
                  <a:tcPr marL="91450" marR="91450" marT="45700" marB="45700"/>
                </a:tc>
                <a:extLst>
                  <a:ext uri="{0D108BD9-81ED-4DB2-BD59-A6C34878D82A}">
                    <a16:rowId xmlns:a16="http://schemas.microsoft.com/office/drawing/2014/main" val="10001"/>
                  </a:ext>
                </a:extLst>
              </a:tr>
              <a:tr h="370675">
                <a:tc>
                  <a:txBody>
                    <a:bodyPr/>
                    <a:lstStyle/>
                    <a:p>
                      <a:pPr marL="0" marR="0" lvl="0" indent="0" algn="l" rtl="0">
                        <a:spcBef>
                          <a:spcPts val="0"/>
                        </a:spcBef>
                        <a:spcAft>
                          <a:spcPts val="0"/>
                        </a:spcAft>
                        <a:buNone/>
                      </a:pPr>
                      <a:r>
                        <a:rPr lang="en-US" sz="1400" dirty="0"/>
                        <a:t>pds-registry-mgr-elastic#7</a:t>
                      </a:r>
                    </a:p>
                  </a:txBody>
                  <a:tcPr marL="91450" marR="91450" marT="45700" marB="45700"/>
                </a:tc>
                <a:tc>
                  <a:txBody>
                    <a:bodyPr/>
                    <a:lstStyle/>
                    <a:p>
                      <a:pPr marL="0" marR="0" lvl="0" indent="0" algn="l" rtl="0">
                        <a:spcBef>
                          <a:spcPts val="0"/>
                        </a:spcBef>
                        <a:spcAft>
                          <a:spcPts val="0"/>
                        </a:spcAft>
                        <a:buNone/>
                      </a:pPr>
                      <a:r>
                        <a:rPr lang="en-US" sz="1400" dirty="0"/>
                        <a:t>Update-schema command fails</a:t>
                      </a:r>
                      <a:endParaRPr sz="14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000000"/>
                          </a:solidFill>
                          <a:effectLst/>
                          <a:uLnTx/>
                          <a:uFillTx/>
                          <a:latin typeface="Arial"/>
                          <a:cs typeface="Arial"/>
                          <a:sym typeface="Arial"/>
                        </a:rPr>
                        <a:t>No external manifestation</a:t>
                      </a:r>
                    </a:p>
                  </a:txBody>
                  <a:tcPr marL="91450" marR="91450" marT="45700" marB="45700"/>
                </a:tc>
                <a:extLst>
                  <a:ext uri="{0D108BD9-81ED-4DB2-BD59-A6C34878D82A}">
                    <a16:rowId xmlns:a16="http://schemas.microsoft.com/office/drawing/2014/main" val="2684535037"/>
                  </a:ext>
                </a:extLst>
              </a:tr>
              <a:tr h="370675">
                <a:tc>
                  <a:txBody>
                    <a:bodyPr/>
                    <a:lstStyle/>
                    <a:p>
                      <a:pPr marL="0" marR="0" lvl="0" indent="0" algn="l" rtl="0">
                        <a:spcBef>
                          <a:spcPts val="0"/>
                        </a:spcBef>
                        <a:spcAft>
                          <a:spcPts val="0"/>
                        </a:spcAft>
                        <a:buNone/>
                      </a:pPr>
                      <a:r>
                        <a:rPr kumimoji="0" lang="en-US" sz="1400" b="0" i="0" u="none" strike="noStrike" kern="0" cap="none" spc="0" normalizeH="0" baseline="0" noProof="0" dirty="0">
                          <a:ln>
                            <a:noFill/>
                          </a:ln>
                          <a:solidFill>
                            <a:srgbClr val="000000"/>
                          </a:solidFill>
                          <a:effectLst/>
                          <a:uLnTx/>
                          <a:uFillTx/>
                          <a:latin typeface="Arial"/>
                          <a:cs typeface="Arial"/>
                          <a:sym typeface="Arial"/>
                        </a:rPr>
                        <a:t>pds-registry-app#3</a:t>
                      </a:r>
                      <a:endParaRPr lang="en-US" sz="1400" dirty="0"/>
                    </a:p>
                  </a:txBody>
                  <a:tcPr marL="91450" marR="91450" marT="45700" marB="45700"/>
                </a:tc>
                <a:tc>
                  <a:txBody>
                    <a:bodyPr/>
                    <a:lstStyle/>
                    <a:p>
                      <a:pPr marL="0" marR="0" lvl="0" indent="0" algn="l" rtl="0">
                        <a:spcBef>
                          <a:spcPts val="0"/>
                        </a:spcBef>
                        <a:spcAft>
                          <a:spcPts val="0"/>
                        </a:spcAft>
                        <a:buNone/>
                      </a:pPr>
                      <a:r>
                        <a:rPr lang="en-US" sz="1400" dirty="0"/>
                        <a:t>Doesn’t build on Windows</a:t>
                      </a:r>
                    </a:p>
                  </a:txBody>
                  <a:tcPr marL="91450" marR="91450" marT="45700" marB="45700"/>
                </a:tc>
                <a:tc>
                  <a:txBody>
                    <a:bodyPr/>
                    <a:lstStyle/>
                    <a:p>
                      <a:pPr marL="0" marR="0" lvl="0" indent="0" algn="l" rtl="0">
                        <a:spcBef>
                          <a:spcPts val="0"/>
                        </a:spcBef>
                        <a:spcAft>
                          <a:spcPts val="0"/>
                        </a:spcAft>
                        <a:buNone/>
                      </a:pPr>
                      <a:r>
                        <a:rPr lang="en-US" sz="1400" dirty="0"/>
                        <a:t>No good access to PC</a:t>
                      </a:r>
                      <a:endParaRPr sz="1400" dirty="0"/>
                    </a:p>
                  </a:txBody>
                  <a:tcPr marL="91450" marR="91450" marT="45700" marB="45700"/>
                </a:tc>
                <a:extLst>
                  <a:ext uri="{0D108BD9-81ED-4DB2-BD59-A6C34878D82A}">
                    <a16:rowId xmlns:a16="http://schemas.microsoft.com/office/drawing/2014/main" val="1471122742"/>
                  </a:ext>
                </a:extLst>
              </a:tr>
              <a:tr h="370675">
                <a:tc>
                  <a:txBody>
                    <a:bodyPr/>
                    <a:lstStyle/>
                    <a:p>
                      <a:pPr marL="0" marR="0" lvl="0" indent="0" algn="l" rtl="0">
                        <a:spcBef>
                          <a:spcPts val="0"/>
                        </a:spcBef>
                        <a:spcAft>
                          <a:spcPts val="0"/>
                        </a:spcAft>
                        <a:buNone/>
                      </a:pPr>
                      <a:r>
                        <a:rPr kumimoji="0" lang="en-US" sz="1400" b="0" i="0" u="none" strike="noStrike" kern="0" cap="none" spc="0" normalizeH="0" baseline="0" noProof="0" dirty="0">
                          <a:ln>
                            <a:noFill/>
                          </a:ln>
                          <a:solidFill>
                            <a:srgbClr val="000000"/>
                          </a:solidFill>
                          <a:effectLst/>
                          <a:uLnTx/>
                          <a:uFillTx/>
                          <a:latin typeface="Arial"/>
                          <a:cs typeface="Arial"/>
                          <a:sym typeface="Arial"/>
                        </a:rPr>
                        <a:t>pds-registry-app#5</a:t>
                      </a:r>
                      <a:endParaRPr lang="en-US" sz="1400" dirty="0"/>
                    </a:p>
                  </a:txBody>
                  <a:tcPr marL="91450" marR="91450" marT="45700" marB="45700"/>
                </a:tc>
                <a:tc>
                  <a:txBody>
                    <a:bodyPr/>
                    <a:lstStyle/>
                    <a:p>
                      <a:pPr marL="0" marR="0" lvl="0" indent="0" algn="l" rtl="0">
                        <a:spcBef>
                          <a:spcPts val="0"/>
                        </a:spcBef>
                        <a:spcAft>
                          <a:spcPts val="0"/>
                        </a:spcAft>
                        <a:buNone/>
                      </a:pPr>
                      <a:r>
                        <a:rPr lang="en-US" sz="1400" dirty="0"/>
                        <a:t>Installation documentation insufficient</a:t>
                      </a:r>
                      <a:endParaRPr sz="14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000000"/>
                          </a:solidFill>
                          <a:effectLst/>
                          <a:uLnTx/>
                          <a:uFillTx/>
                          <a:latin typeface="Arial"/>
                          <a:cs typeface="Arial"/>
                          <a:sym typeface="Arial"/>
                        </a:rPr>
                        <a:t>No external manifestation</a:t>
                      </a:r>
                    </a:p>
                  </a:txBody>
                  <a:tcPr marL="91450" marR="91450" marT="45700" marB="45700"/>
                </a:tc>
                <a:extLst>
                  <a:ext uri="{0D108BD9-81ED-4DB2-BD59-A6C34878D82A}">
                    <a16:rowId xmlns:a16="http://schemas.microsoft.com/office/drawing/2014/main" val="2473064330"/>
                  </a:ext>
                </a:extLst>
              </a:tr>
              <a:tr h="370675">
                <a:tc>
                  <a:txBody>
                    <a:bodyPr/>
                    <a:lstStyle/>
                    <a:p>
                      <a:pPr marL="0" marR="0" lvl="0" indent="0" algn="l" rtl="0">
                        <a:spcBef>
                          <a:spcPts val="0"/>
                        </a:spcBef>
                        <a:spcAft>
                          <a:spcPts val="0"/>
                        </a:spcAft>
                        <a:buNone/>
                      </a:pPr>
                      <a:r>
                        <a:rPr lang="en-US" sz="1400" dirty="0"/>
                        <a:t>pds-registry-app#21</a:t>
                      </a:r>
                      <a:endParaRPr sz="1400" dirty="0"/>
                    </a:p>
                  </a:txBody>
                  <a:tcPr marL="91450" marR="91450" marT="45700" marB="45700"/>
                </a:tc>
                <a:tc>
                  <a:txBody>
                    <a:bodyPr/>
                    <a:lstStyle/>
                    <a:p>
                      <a:pPr marL="0" marR="0" lvl="0" indent="0" algn="l" rtl="0">
                        <a:spcBef>
                          <a:spcPts val="0"/>
                        </a:spcBef>
                        <a:spcAft>
                          <a:spcPts val="0"/>
                        </a:spcAft>
                        <a:buNone/>
                      </a:pPr>
                      <a:r>
                        <a:rPr lang="en-US" sz="1400" dirty="0">
                          <a:solidFill>
                            <a:schemeClr val="dk1"/>
                          </a:solidFill>
                          <a:latin typeface="Arial"/>
                          <a:ea typeface="Arial"/>
                          <a:cs typeface="Arial"/>
                          <a:sym typeface="Arial"/>
                        </a:rPr>
                        <a:t>Can’t build application due to file size limit</a:t>
                      </a:r>
                      <a:endParaRPr sz="14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000000"/>
                          </a:solidFill>
                          <a:effectLst/>
                          <a:uLnTx/>
                          <a:uFillTx/>
                          <a:latin typeface="Arial"/>
                          <a:cs typeface="Arial"/>
                          <a:sym typeface="Arial"/>
                        </a:rPr>
                        <a:t>No external manifestation</a:t>
                      </a:r>
                    </a:p>
                  </a:txBody>
                  <a:tcPr marL="91450" marR="91450" marT="45700" marB="45700"/>
                </a:tc>
                <a:extLst>
                  <a:ext uri="{0D108BD9-81ED-4DB2-BD59-A6C34878D82A}">
                    <a16:rowId xmlns:a16="http://schemas.microsoft.com/office/drawing/2014/main" val="3189825714"/>
                  </a:ext>
                </a:extLst>
              </a:tr>
              <a:tr h="370675">
                <a:tc>
                  <a:txBody>
                    <a:bodyPr/>
                    <a:lstStyle/>
                    <a:p>
                      <a:pPr marL="0" marR="0" lvl="0" indent="0" algn="l" rtl="0">
                        <a:spcBef>
                          <a:spcPts val="0"/>
                        </a:spcBef>
                        <a:spcAft>
                          <a:spcPts val="0"/>
                        </a:spcAft>
                        <a:buNone/>
                      </a:pPr>
                      <a:r>
                        <a:rPr lang="en-US" sz="1400" dirty="0"/>
                        <a:t>validate#203</a:t>
                      </a:r>
                    </a:p>
                  </a:txBody>
                  <a:tcPr marL="91450" marR="91450" marT="45700" marB="45700"/>
                </a:tc>
                <a:tc>
                  <a:txBody>
                    <a:bodyPr/>
                    <a:lstStyle/>
                    <a:p>
                      <a:pPr marL="0" marR="0" lvl="0" indent="0" algn="l" rtl="0">
                        <a:spcBef>
                          <a:spcPts val="0"/>
                        </a:spcBef>
                        <a:spcAft>
                          <a:spcPts val="0"/>
                        </a:spcAft>
                        <a:buNone/>
                      </a:pPr>
                      <a:r>
                        <a:rPr lang="en-US" sz="1400" dirty="0">
                          <a:solidFill>
                            <a:schemeClr val="dk1"/>
                          </a:solidFill>
                          <a:latin typeface="Arial"/>
                          <a:ea typeface="Arial"/>
                          <a:cs typeface="Arial"/>
                          <a:sym typeface="Arial"/>
                        </a:rPr>
                        <a:t>Assembly plugin non-fatal errors on Windows</a:t>
                      </a:r>
                      <a:endParaRPr sz="1400" dirty="0"/>
                    </a:p>
                  </a:txBody>
                  <a:tcPr marL="91450" marR="91450" marT="45700" marB="45700"/>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000000"/>
                          </a:solidFill>
                          <a:effectLst/>
                          <a:uLnTx/>
                          <a:uFillTx/>
                          <a:latin typeface="Arial"/>
                          <a:cs typeface="Arial"/>
                          <a:sym typeface="Arial"/>
                        </a:rPr>
                        <a:t>No external manifestation</a:t>
                      </a:r>
                    </a:p>
                  </a:txBody>
                  <a:tcPr marL="91450" marR="91450" marT="45700" marB="45700"/>
                </a:tc>
                <a:extLst>
                  <a:ext uri="{0D108BD9-81ED-4DB2-BD59-A6C34878D82A}">
                    <a16:rowId xmlns:a16="http://schemas.microsoft.com/office/drawing/2014/main" val="10002"/>
                  </a:ext>
                </a:extLst>
              </a:tr>
              <a:tr h="370675">
                <a:tc>
                  <a:txBody>
                    <a:bodyPr/>
                    <a:lstStyle/>
                    <a:p>
                      <a:pPr marL="0" marR="0" lvl="0" indent="0" algn="l" rtl="0">
                        <a:spcBef>
                          <a:spcPts val="0"/>
                        </a:spcBef>
                        <a:spcAft>
                          <a:spcPts val="0"/>
                        </a:spcAft>
                        <a:buNone/>
                      </a:pPr>
                      <a:r>
                        <a:rPr lang="en-US" sz="1400" dirty="0"/>
                        <a:t>validate#219</a:t>
                      </a:r>
                    </a:p>
                  </a:txBody>
                  <a:tcPr marL="91450" marR="91450" marT="45700" marB="45700"/>
                </a:tc>
                <a:tc>
                  <a:txBody>
                    <a:bodyPr/>
                    <a:lstStyle/>
                    <a:p>
                      <a:pPr marL="0" marR="0" lvl="0" indent="0" algn="l" rtl="0">
                        <a:spcBef>
                          <a:spcPts val="0"/>
                        </a:spcBef>
                        <a:spcAft>
                          <a:spcPts val="0"/>
                        </a:spcAft>
                        <a:buNone/>
                      </a:pPr>
                      <a:r>
                        <a:rPr lang="en-US" sz="1400" dirty="0"/>
                        <a:t>performance degradation if many tables</a:t>
                      </a:r>
                      <a:endParaRPr sz="1400" dirty="0"/>
                    </a:p>
                  </a:txBody>
                  <a:tcPr marL="91450" marR="91450" marT="45700" marB="45700"/>
                </a:tc>
                <a:tc>
                  <a:txBody>
                    <a:bodyPr/>
                    <a:lstStyle/>
                    <a:p>
                      <a:pPr marL="0" marR="0" lvl="0" indent="0" algn="l" rtl="0">
                        <a:spcBef>
                          <a:spcPts val="0"/>
                        </a:spcBef>
                        <a:spcAft>
                          <a:spcPts val="0"/>
                        </a:spcAft>
                        <a:buNone/>
                      </a:pPr>
                      <a:r>
                        <a:rPr lang="en-US" sz="1400" dirty="0"/>
                        <a:t>Hard test to create</a:t>
                      </a:r>
                      <a:endParaRPr sz="1400" dirty="0"/>
                    </a:p>
                  </a:txBody>
                  <a:tcPr marL="91450" marR="91450" marT="45700" marB="45700"/>
                </a:tc>
                <a:extLst>
                  <a:ext uri="{0D108BD9-81ED-4DB2-BD59-A6C34878D82A}">
                    <a16:rowId xmlns:a16="http://schemas.microsoft.com/office/drawing/2014/main" val="10003"/>
                  </a:ext>
                </a:extLst>
              </a:tr>
            </a:tbl>
          </a:graphicData>
        </a:graphic>
      </p:graphicFrame>
      <p:sp>
        <p:nvSpPr>
          <p:cNvPr id="162" name="Google Shape;162;p18"/>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16</a:t>
            </a:fld>
            <a:endParaRPr sz="1400">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9"/>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a:t>Software Status</a:t>
            </a:r>
            <a:endParaRPr/>
          </a:p>
        </p:txBody>
      </p:sp>
      <p:sp>
        <p:nvSpPr>
          <p:cNvPr id="169" name="Google Shape;169;p19"/>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17</a:t>
            </a:fld>
            <a:endParaRPr sz="1400">
              <a:solidFill>
                <a:schemeClr val="dk1"/>
              </a:solidFill>
              <a:latin typeface="Arial"/>
              <a:ea typeface="Arial"/>
              <a:cs typeface="Arial"/>
              <a:sym typeface="Arial"/>
            </a:endParaRPr>
          </a:p>
        </p:txBody>
      </p:sp>
      <p:sp>
        <p:nvSpPr>
          <p:cNvPr id="170" name="Google Shape;170;p19"/>
          <p:cNvSpPr txBox="1">
            <a:spLocks noGrp="1"/>
          </p:cNvSpPr>
          <p:nvPr>
            <p:ph type="body" idx="1"/>
          </p:nvPr>
        </p:nvSpPr>
        <p:spPr>
          <a:xfrm>
            <a:off x="457200" y="1219200"/>
            <a:ext cx="8229600" cy="4906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3200"/>
              <a:buFont typeface="Arial"/>
              <a:buChar char="•"/>
            </a:pPr>
            <a:r>
              <a:rPr lang="en-US" dirty="0"/>
              <a:t>SLOC and Code Coverage not currently generated by PDS CI/CD</a:t>
            </a:r>
            <a:endParaRPr dirty="0"/>
          </a:p>
          <a:p>
            <a:pPr marL="342900" lvl="0" indent="-342900" algn="l" rtl="0">
              <a:spcBef>
                <a:spcPts val="640"/>
              </a:spcBef>
              <a:spcAft>
                <a:spcPts val="0"/>
              </a:spcAft>
              <a:buClr>
                <a:schemeClr val="dk1"/>
              </a:buClr>
              <a:buSzPts val="3200"/>
              <a:buFont typeface="Arial"/>
              <a:buChar char="•"/>
            </a:pPr>
            <a:r>
              <a:rPr lang="en-US" dirty="0"/>
              <a:t>Tentatively planned for FY21</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EE8DBA-49FB-3549-892D-F4DEB39D5C7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18</a:t>
            </a:fld>
            <a:endParaRPr lang="en-US"/>
          </a:p>
        </p:txBody>
      </p:sp>
      <p:graphicFrame>
        <p:nvGraphicFramePr>
          <p:cNvPr id="5" name="Content Placeholder 1">
            <a:extLst>
              <a:ext uri="{FF2B5EF4-FFF2-40B4-BE49-F238E27FC236}">
                <a16:creationId xmlns:a16="http://schemas.microsoft.com/office/drawing/2014/main" id="{55CE6635-ABC1-1542-AEA9-EC212B09C883}"/>
              </a:ext>
            </a:extLst>
          </p:cNvPr>
          <p:cNvGraphicFramePr>
            <a:graphicFrameLocks/>
          </p:cNvGraphicFramePr>
          <p:nvPr>
            <p:extLst>
              <p:ext uri="{D42A27DB-BD31-4B8C-83A1-F6EECF244321}">
                <p14:modId xmlns:p14="http://schemas.microsoft.com/office/powerpoint/2010/main" val="701768999"/>
              </p:ext>
            </p:extLst>
          </p:nvPr>
        </p:nvGraphicFramePr>
        <p:xfrm>
          <a:off x="457200" y="1219200"/>
          <a:ext cx="8229600" cy="2966720"/>
        </p:xfrm>
        <a:graphic>
          <a:graphicData uri="http://schemas.openxmlformats.org/drawingml/2006/table">
            <a:tbl>
              <a:tblPr firstRow="1" bandRow="1">
                <a:tableStyleId>{073A0DAA-6AF3-43AB-8588-CEC1D06C72B9}</a:tableStyleId>
              </a:tblPr>
              <a:tblGrid>
                <a:gridCol w="4114800">
                  <a:extLst>
                    <a:ext uri="{9D8B030D-6E8A-4147-A177-3AD203B41FA5}">
                      <a16:colId xmlns:a16="http://schemas.microsoft.com/office/drawing/2014/main" val="4142849798"/>
                    </a:ext>
                  </a:extLst>
                </a:gridCol>
                <a:gridCol w="2057400">
                  <a:extLst>
                    <a:ext uri="{9D8B030D-6E8A-4147-A177-3AD203B41FA5}">
                      <a16:colId xmlns:a16="http://schemas.microsoft.com/office/drawing/2014/main" val="1903342091"/>
                    </a:ext>
                  </a:extLst>
                </a:gridCol>
                <a:gridCol w="2057400">
                  <a:extLst>
                    <a:ext uri="{9D8B030D-6E8A-4147-A177-3AD203B41FA5}">
                      <a16:colId xmlns:a16="http://schemas.microsoft.com/office/drawing/2014/main" val="1231728644"/>
                    </a:ext>
                  </a:extLst>
                </a:gridCol>
              </a:tblGrid>
              <a:tr h="370840">
                <a:tc>
                  <a:txBody>
                    <a:bodyPr/>
                    <a:lstStyle/>
                    <a:p>
                      <a:r>
                        <a:rPr lang="en-US" dirty="0"/>
                        <a:t>Metric</a:t>
                      </a:r>
                    </a:p>
                  </a:txBody>
                  <a:tcPr/>
                </a:tc>
                <a:tc>
                  <a:txBody>
                    <a:bodyPr/>
                    <a:lstStyle/>
                    <a:p>
                      <a:r>
                        <a:rPr lang="en-US" dirty="0"/>
                        <a:t>Prior DDR</a:t>
                      </a:r>
                    </a:p>
                  </a:txBody>
                  <a:tcPr/>
                </a:tc>
                <a:tc>
                  <a:txBody>
                    <a:bodyPr/>
                    <a:lstStyle/>
                    <a:p>
                      <a:r>
                        <a:rPr lang="en-US" dirty="0"/>
                        <a:t>This DDR</a:t>
                      </a:r>
                    </a:p>
                  </a:txBody>
                  <a:tcPr/>
                </a:tc>
                <a:extLst>
                  <a:ext uri="{0D108BD9-81ED-4DB2-BD59-A6C34878D82A}">
                    <a16:rowId xmlns:a16="http://schemas.microsoft.com/office/drawing/2014/main" val="2204073927"/>
                  </a:ext>
                </a:extLst>
              </a:tr>
              <a:tr h="370840">
                <a:tc>
                  <a:txBody>
                    <a:bodyPr/>
                    <a:lstStyle/>
                    <a:p>
                      <a:r>
                        <a:rPr lang="en-US" dirty="0"/>
                        <a:t>Defects Opened in Cycle</a:t>
                      </a:r>
                    </a:p>
                  </a:txBody>
                  <a:tcPr/>
                </a:tc>
                <a:tc>
                  <a:txBody>
                    <a:bodyPr/>
                    <a:lstStyle/>
                    <a:p>
                      <a:r>
                        <a:rPr lang="en-US" dirty="0">
                          <a:solidFill>
                            <a:srgbClr val="0070C0"/>
                          </a:solidFill>
                        </a:rPr>
                        <a:t>34</a:t>
                      </a:r>
                    </a:p>
                  </a:txBody>
                  <a:tcPr/>
                </a:tc>
                <a:tc>
                  <a:txBody>
                    <a:bodyPr/>
                    <a:lstStyle/>
                    <a:p>
                      <a:r>
                        <a:rPr lang="en-US" dirty="0">
                          <a:solidFill>
                            <a:srgbClr val="0070C0"/>
                          </a:solidFill>
                        </a:rPr>
                        <a:t>11</a:t>
                      </a:r>
                    </a:p>
                  </a:txBody>
                  <a:tcPr/>
                </a:tc>
                <a:extLst>
                  <a:ext uri="{0D108BD9-81ED-4DB2-BD59-A6C34878D82A}">
                    <a16:rowId xmlns:a16="http://schemas.microsoft.com/office/drawing/2014/main" val="73071736"/>
                  </a:ext>
                </a:extLst>
              </a:tr>
              <a:tr h="370840">
                <a:tc>
                  <a:txBody>
                    <a:bodyPr/>
                    <a:lstStyle/>
                    <a:p>
                      <a:r>
                        <a:rPr lang="en-US" dirty="0"/>
                        <a:t>Defects Closed in Cycle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44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59</a:t>
                      </a:r>
                    </a:p>
                  </a:txBody>
                  <a:tcPr/>
                </a:tc>
                <a:extLst>
                  <a:ext uri="{0D108BD9-81ED-4DB2-BD59-A6C34878D82A}">
                    <a16:rowId xmlns:a16="http://schemas.microsoft.com/office/drawing/2014/main" val="2605866685"/>
                  </a:ext>
                </a:extLst>
              </a:tr>
              <a:tr h="370840">
                <a:tc>
                  <a:txBody>
                    <a:bodyPr/>
                    <a:lstStyle/>
                    <a:p>
                      <a:r>
                        <a:rPr lang="en-US" dirty="0"/>
                        <a:t>Open Criticality 1 Defects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UNK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0</a:t>
                      </a:r>
                    </a:p>
                  </a:txBody>
                  <a:tcPr/>
                </a:tc>
                <a:extLst>
                  <a:ext uri="{0D108BD9-81ED-4DB2-BD59-A6C34878D82A}">
                    <a16:rowId xmlns:a16="http://schemas.microsoft.com/office/drawing/2014/main" val="2032306062"/>
                  </a:ext>
                </a:extLst>
              </a:tr>
              <a:tr h="370840">
                <a:tc>
                  <a:txBody>
                    <a:bodyPr/>
                    <a:lstStyle/>
                    <a:p>
                      <a:r>
                        <a:rPr lang="en-US" dirty="0"/>
                        <a:t>Open Criticality</a:t>
                      </a:r>
                      <a:r>
                        <a:rPr lang="en-US" baseline="0" dirty="0"/>
                        <a:t> 2 </a:t>
                      </a:r>
                      <a:r>
                        <a:rPr lang="en-US" dirty="0"/>
                        <a:t>Defects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UNK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0</a:t>
                      </a:r>
                    </a:p>
                  </a:txBody>
                  <a:tcPr/>
                </a:tc>
                <a:extLst>
                  <a:ext uri="{0D108BD9-81ED-4DB2-BD59-A6C34878D82A}">
                    <a16:rowId xmlns:a16="http://schemas.microsoft.com/office/drawing/2014/main" val="871745583"/>
                  </a:ext>
                </a:extLst>
              </a:tr>
              <a:tr h="370840">
                <a:tc>
                  <a:txBody>
                    <a:bodyPr/>
                    <a:lstStyle/>
                    <a:p>
                      <a:r>
                        <a:rPr lang="en-US" dirty="0"/>
                        <a:t>Open Criticality 3 Defects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UNK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18</a:t>
                      </a:r>
                    </a:p>
                  </a:txBody>
                  <a:tcPr/>
                </a:tc>
                <a:extLst>
                  <a:ext uri="{0D108BD9-81ED-4DB2-BD59-A6C34878D82A}">
                    <a16:rowId xmlns:a16="http://schemas.microsoft.com/office/drawing/2014/main" val="4073887485"/>
                  </a:ext>
                </a:extLst>
              </a:tr>
              <a:tr h="370840">
                <a:tc>
                  <a:txBody>
                    <a:bodyPr/>
                    <a:lstStyle/>
                    <a:p>
                      <a:r>
                        <a:rPr lang="en-US" dirty="0"/>
                        <a:t>Open Criticality 4 Defects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UNK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42</a:t>
                      </a:r>
                    </a:p>
                  </a:txBody>
                  <a:tcPr/>
                </a:tc>
                <a:extLst>
                  <a:ext uri="{0D108BD9-81ED-4DB2-BD59-A6C34878D82A}">
                    <a16:rowId xmlns:a16="http://schemas.microsoft.com/office/drawing/2014/main" val="1689196026"/>
                  </a:ext>
                </a:extLst>
              </a:tr>
              <a:tr h="370840">
                <a:tc>
                  <a:txBody>
                    <a:bodyPr/>
                    <a:lstStyle/>
                    <a:p>
                      <a:r>
                        <a:rPr lang="en-US" dirty="0"/>
                        <a:t>Open Unassigned Criticality Defects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UNK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0C0"/>
                          </a:solidFill>
                        </a:rPr>
                        <a:t>0</a:t>
                      </a:r>
                    </a:p>
                  </a:txBody>
                  <a:tcPr/>
                </a:tc>
                <a:extLst>
                  <a:ext uri="{0D108BD9-81ED-4DB2-BD59-A6C34878D82A}">
                    <a16:rowId xmlns:a16="http://schemas.microsoft.com/office/drawing/2014/main" val="3691844118"/>
                  </a:ext>
                </a:extLst>
              </a:tr>
            </a:tbl>
          </a:graphicData>
        </a:graphic>
      </p:graphicFrame>
      <p:sp>
        <p:nvSpPr>
          <p:cNvPr id="6" name="Title 1">
            <a:extLst>
              <a:ext uri="{FF2B5EF4-FFF2-40B4-BE49-F238E27FC236}">
                <a16:creationId xmlns:a16="http://schemas.microsoft.com/office/drawing/2014/main" id="{1FA67728-BD05-C340-B746-5151C4273815}"/>
              </a:ext>
            </a:extLst>
          </p:cNvPr>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dirty="0">
                <a:solidFill>
                  <a:schemeClr val="tx1"/>
                </a:solidFill>
                <a:latin typeface="Arial" charset="0"/>
                <a:ea typeface="MS PGothic" charset="0"/>
              </a:rPr>
              <a:t>Open Defect Summary</a:t>
            </a:r>
          </a:p>
        </p:txBody>
      </p:sp>
    </p:spTree>
    <p:extLst>
      <p:ext uri="{BB962C8B-B14F-4D97-AF65-F5344CB8AC3E}">
        <p14:creationId xmlns:p14="http://schemas.microsoft.com/office/powerpoint/2010/main" val="3071922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1"/>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a:t>Open CRIT 1 &amp; 2 Defects</a:t>
            </a:r>
            <a:endParaRPr/>
          </a:p>
        </p:txBody>
      </p:sp>
      <p:sp>
        <p:nvSpPr>
          <p:cNvPr id="186" name="Google Shape;186;p21"/>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19</a:t>
            </a:fld>
            <a:endParaRPr/>
          </a:p>
        </p:txBody>
      </p:sp>
      <p:graphicFrame>
        <p:nvGraphicFramePr>
          <p:cNvPr id="3" name="Table 3">
            <a:extLst>
              <a:ext uri="{FF2B5EF4-FFF2-40B4-BE49-F238E27FC236}">
                <a16:creationId xmlns:a16="http://schemas.microsoft.com/office/drawing/2014/main" id="{630E9A9C-C2A4-D34F-9D8B-8D4C14F3A8A3}"/>
              </a:ext>
            </a:extLst>
          </p:cNvPr>
          <p:cNvGraphicFramePr>
            <a:graphicFrameLocks noGrp="1"/>
          </p:cNvGraphicFramePr>
          <p:nvPr>
            <p:extLst>
              <p:ext uri="{D42A27DB-BD31-4B8C-83A1-F6EECF244321}">
                <p14:modId xmlns:p14="http://schemas.microsoft.com/office/powerpoint/2010/main" val="3936000298"/>
              </p:ext>
            </p:extLst>
          </p:nvPr>
        </p:nvGraphicFramePr>
        <p:xfrm>
          <a:off x="34290" y="1294130"/>
          <a:ext cx="9052560" cy="1084253"/>
        </p:xfrm>
        <a:graphic>
          <a:graphicData uri="http://schemas.openxmlformats.org/drawingml/2006/table">
            <a:tbl>
              <a:tblPr firstRow="1" bandRow="1">
                <a:tableStyleId>{85ABDF49-A648-4C8D-BCF8-8BDEC9073425}</a:tableStyleId>
              </a:tblPr>
              <a:tblGrid>
                <a:gridCol w="3874770">
                  <a:extLst>
                    <a:ext uri="{9D8B030D-6E8A-4147-A177-3AD203B41FA5}">
                      <a16:colId xmlns:a16="http://schemas.microsoft.com/office/drawing/2014/main" val="337423053"/>
                    </a:ext>
                  </a:extLst>
                </a:gridCol>
                <a:gridCol w="2160270">
                  <a:extLst>
                    <a:ext uri="{9D8B030D-6E8A-4147-A177-3AD203B41FA5}">
                      <a16:colId xmlns:a16="http://schemas.microsoft.com/office/drawing/2014/main" val="3187739151"/>
                    </a:ext>
                  </a:extLst>
                </a:gridCol>
                <a:gridCol w="3017520">
                  <a:extLst>
                    <a:ext uri="{9D8B030D-6E8A-4147-A177-3AD203B41FA5}">
                      <a16:colId xmlns:a16="http://schemas.microsoft.com/office/drawing/2014/main" val="753394840"/>
                    </a:ext>
                  </a:extLst>
                </a:gridCol>
              </a:tblGrid>
              <a:tr h="443230">
                <a:tc>
                  <a:txBody>
                    <a:bodyPr/>
                    <a:lstStyle/>
                    <a:p>
                      <a:pPr algn="ctr"/>
                      <a:r>
                        <a:rPr lang="en-US" dirty="0">
                          <a:solidFill>
                            <a:schemeClr val="bg1"/>
                          </a:solidFill>
                        </a:rPr>
                        <a:t>Issue</a:t>
                      </a:r>
                    </a:p>
                  </a:txBody>
                  <a:tcPr anchor="ctr"/>
                </a:tc>
                <a:tc>
                  <a:txBody>
                    <a:bodyPr/>
                    <a:lstStyle/>
                    <a:p>
                      <a:pPr algn="ctr"/>
                      <a:r>
                        <a:rPr lang="en-US" dirty="0">
                          <a:solidFill>
                            <a:schemeClr val="bg1"/>
                          </a:solidFill>
                        </a:rPr>
                        <a:t>Criticality</a:t>
                      </a:r>
                    </a:p>
                  </a:txBody>
                  <a:tcPr anchor="ctr"/>
                </a:tc>
                <a:tc>
                  <a:txBody>
                    <a:bodyPr/>
                    <a:lstStyle/>
                    <a:p>
                      <a:pPr algn="ctr"/>
                      <a:r>
                        <a:rPr lang="en-US" dirty="0">
                          <a:solidFill>
                            <a:schemeClr val="bg1"/>
                          </a:solidFill>
                        </a:rPr>
                        <a:t>Workaround</a:t>
                      </a:r>
                    </a:p>
                  </a:txBody>
                  <a:tcPr anchor="ctr"/>
                </a:tc>
                <a:extLst>
                  <a:ext uri="{0D108BD9-81ED-4DB2-BD59-A6C34878D82A}">
                    <a16:rowId xmlns:a16="http://schemas.microsoft.com/office/drawing/2014/main" val="2819267163"/>
                  </a:ext>
                </a:extLst>
              </a:tr>
              <a:tr h="641023">
                <a:tc>
                  <a:txBody>
                    <a:bodyPr/>
                    <a:lstStyle/>
                    <a:p>
                      <a:r>
                        <a:rPr lang="en-US" dirty="0"/>
                        <a:t>None</a:t>
                      </a:r>
                    </a:p>
                  </a:txBody>
                  <a:tcPr/>
                </a:tc>
                <a:tc>
                  <a:txBody>
                    <a:bodyPr/>
                    <a:lstStyle/>
                    <a:p>
                      <a:pPr algn="ctr"/>
                      <a:endParaRPr lang="en-US" dirty="0"/>
                    </a:p>
                  </a:txBody>
                  <a:tcPr/>
                </a:tc>
                <a:tc>
                  <a:txBody>
                    <a:bodyPr/>
                    <a:lstStyle/>
                    <a:p>
                      <a:endParaRPr lang="en-US" dirty="0"/>
                    </a:p>
                  </a:txBody>
                  <a:tcPr/>
                </a:tc>
                <a:extLst>
                  <a:ext uri="{0D108BD9-81ED-4DB2-BD59-A6C34878D82A}">
                    <a16:rowId xmlns:a16="http://schemas.microsoft.com/office/drawing/2014/main" val="3320908697"/>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5"/>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a:t>Agenda</a:t>
            </a:r>
            <a:endParaRPr/>
          </a:p>
        </p:txBody>
      </p:sp>
      <p:sp>
        <p:nvSpPr>
          <p:cNvPr id="46" name="Google Shape;46;p5"/>
          <p:cNvSpPr txBox="1">
            <a:spLocks noGrp="1"/>
          </p:cNvSpPr>
          <p:nvPr>
            <p:ph type="body" idx="1"/>
          </p:nvPr>
        </p:nvSpPr>
        <p:spPr>
          <a:xfrm>
            <a:off x="468745" y="1250300"/>
            <a:ext cx="3886200" cy="50292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n-US" sz="2200"/>
              <a:t>Review Board</a:t>
            </a:r>
            <a:endParaRPr/>
          </a:p>
          <a:p>
            <a:pPr marL="342900" lvl="0" indent="-342900" algn="l" rtl="0">
              <a:spcBef>
                <a:spcPts val="440"/>
              </a:spcBef>
              <a:spcAft>
                <a:spcPts val="0"/>
              </a:spcAft>
              <a:buClr>
                <a:schemeClr val="dk1"/>
              </a:buClr>
              <a:buSzPts val="2200"/>
              <a:buFont typeface="Arial"/>
              <a:buChar char="•"/>
            </a:pPr>
            <a:r>
              <a:rPr lang="en-US" sz="2200"/>
              <a:t>Software Overview</a:t>
            </a:r>
            <a:endParaRPr/>
          </a:p>
          <a:p>
            <a:pPr marL="342900" lvl="0" indent="-342900" algn="l" rtl="0">
              <a:spcBef>
                <a:spcPts val="440"/>
              </a:spcBef>
              <a:spcAft>
                <a:spcPts val="0"/>
              </a:spcAft>
              <a:buClr>
                <a:schemeClr val="dk1"/>
              </a:buClr>
              <a:buSzPts val="2200"/>
              <a:buFont typeface="Arial"/>
              <a:buChar char="•"/>
            </a:pPr>
            <a:r>
              <a:rPr lang="en-US" sz="2200"/>
              <a:t>Work Product Status</a:t>
            </a:r>
            <a:endParaRPr/>
          </a:p>
          <a:p>
            <a:pPr marL="342900" lvl="0" indent="-342900" algn="l" rtl="0">
              <a:spcBef>
                <a:spcPts val="440"/>
              </a:spcBef>
              <a:spcAft>
                <a:spcPts val="0"/>
              </a:spcAft>
              <a:buClr>
                <a:schemeClr val="dk1"/>
              </a:buClr>
              <a:buSzPts val="2200"/>
              <a:buFont typeface="Arial"/>
              <a:buChar char="•"/>
            </a:pPr>
            <a:r>
              <a:rPr lang="en-US" sz="2200"/>
              <a:t>Requirements</a:t>
            </a:r>
            <a:endParaRPr/>
          </a:p>
          <a:p>
            <a:pPr marL="342900" lvl="0" indent="-342900" algn="l" rtl="0">
              <a:spcBef>
                <a:spcPts val="440"/>
              </a:spcBef>
              <a:spcAft>
                <a:spcPts val="0"/>
              </a:spcAft>
              <a:buClr>
                <a:schemeClr val="dk1"/>
              </a:buClr>
              <a:buSzPts val="2200"/>
              <a:buFont typeface="Arial"/>
              <a:buChar char="•"/>
            </a:pPr>
            <a:r>
              <a:rPr lang="en-US" sz="2200"/>
              <a:t>Improvements</a:t>
            </a:r>
            <a:endParaRPr/>
          </a:p>
          <a:p>
            <a:pPr marL="342900" lvl="0" indent="-342900" algn="l" rtl="0">
              <a:spcBef>
                <a:spcPts val="440"/>
              </a:spcBef>
              <a:spcAft>
                <a:spcPts val="0"/>
              </a:spcAft>
              <a:buClr>
                <a:schemeClr val="dk1"/>
              </a:buClr>
              <a:buSzPts val="2200"/>
              <a:buFont typeface="Arial"/>
              <a:buChar char="•"/>
            </a:pPr>
            <a:r>
              <a:rPr lang="en-US" sz="2200"/>
              <a:t>Defect Corrections</a:t>
            </a:r>
            <a:endParaRPr/>
          </a:p>
          <a:p>
            <a:pPr marL="342900" lvl="0" indent="-342900" algn="l" rtl="0">
              <a:spcBef>
                <a:spcPts val="440"/>
              </a:spcBef>
              <a:spcAft>
                <a:spcPts val="0"/>
              </a:spcAft>
              <a:buClr>
                <a:schemeClr val="dk1"/>
              </a:buClr>
              <a:buSzPts val="2200"/>
              <a:buFont typeface="Arial"/>
              <a:buChar char="•"/>
            </a:pPr>
            <a:r>
              <a:rPr lang="en-US" sz="2200"/>
              <a:t>Test Status Summary</a:t>
            </a:r>
            <a:endParaRPr/>
          </a:p>
          <a:p>
            <a:pPr marL="342900" lvl="0" indent="-342900" algn="l" rtl="0">
              <a:spcBef>
                <a:spcPts val="440"/>
              </a:spcBef>
              <a:spcAft>
                <a:spcPts val="0"/>
              </a:spcAft>
              <a:buClr>
                <a:schemeClr val="dk1"/>
              </a:buClr>
              <a:buSzPts val="2200"/>
              <a:buFont typeface="Arial"/>
              <a:buChar char="•"/>
            </a:pPr>
            <a:r>
              <a:rPr lang="en-US" sz="2200"/>
              <a:t>Test Case Explanation(s)</a:t>
            </a:r>
            <a:endParaRPr/>
          </a:p>
          <a:p>
            <a:pPr marL="342900" lvl="0" indent="-342900" algn="l" rtl="0">
              <a:spcBef>
                <a:spcPts val="440"/>
              </a:spcBef>
              <a:spcAft>
                <a:spcPts val="0"/>
              </a:spcAft>
              <a:buClr>
                <a:schemeClr val="dk1"/>
              </a:buClr>
              <a:buSzPts val="2200"/>
              <a:buFont typeface="Arial"/>
              <a:buChar char="•"/>
            </a:pPr>
            <a:r>
              <a:rPr lang="en-US" sz="2200"/>
              <a:t>Unverified Requirements</a:t>
            </a:r>
            <a:endParaRPr/>
          </a:p>
          <a:p>
            <a:pPr marL="342900" lvl="0" indent="-342900" algn="l" rtl="0">
              <a:spcBef>
                <a:spcPts val="440"/>
              </a:spcBef>
              <a:spcAft>
                <a:spcPts val="0"/>
              </a:spcAft>
              <a:buClr>
                <a:schemeClr val="dk1"/>
              </a:buClr>
              <a:buSzPts val="2200"/>
              <a:buFont typeface="Arial"/>
              <a:buChar char="•"/>
            </a:pPr>
            <a:r>
              <a:rPr lang="en-US" sz="2200"/>
              <a:t>Unverified Improvements</a:t>
            </a:r>
            <a:endParaRPr/>
          </a:p>
          <a:p>
            <a:pPr marL="342900" lvl="0" indent="-342900" algn="l" rtl="0">
              <a:spcBef>
                <a:spcPts val="440"/>
              </a:spcBef>
              <a:spcAft>
                <a:spcPts val="0"/>
              </a:spcAft>
              <a:buClr>
                <a:schemeClr val="dk1"/>
              </a:buClr>
              <a:buSzPts val="2200"/>
              <a:buFont typeface="Arial"/>
              <a:buChar char="•"/>
            </a:pPr>
            <a:r>
              <a:rPr lang="en-US" sz="2200"/>
              <a:t>Unverified Defect Corrections</a:t>
            </a:r>
            <a:endParaRPr/>
          </a:p>
        </p:txBody>
      </p:sp>
      <p:sp>
        <p:nvSpPr>
          <p:cNvPr id="48" name="Google Shape;48;p5"/>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b="0" i="0" u="none" strike="noStrike" cap="none">
                <a:solidFill>
                  <a:schemeClr val="dk1"/>
                </a:solidFill>
                <a:latin typeface="Arial"/>
                <a:ea typeface="Arial"/>
                <a:cs typeface="Arial"/>
                <a:sym typeface="Arial"/>
              </a:rPr>
              <a:t>2</a:t>
            </a:fld>
            <a:endParaRPr sz="1400" b="0" i="0" u="none" strike="noStrike" cap="none">
              <a:solidFill>
                <a:schemeClr val="dk1"/>
              </a:solidFill>
              <a:latin typeface="Arial"/>
              <a:ea typeface="Arial"/>
              <a:cs typeface="Arial"/>
              <a:sym typeface="Arial"/>
            </a:endParaRPr>
          </a:p>
        </p:txBody>
      </p:sp>
      <p:sp>
        <p:nvSpPr>
          <p:cNvPr id="49" name="Google Shape;49;p5"/>
          <p:cNvSpPr txBox="1"/>
          <p:nvPr/>
        </p:nvSpPr>
        <p:spPr>
          <a:xfrm>
            <a:off x="4762500" y="1250300"/>
            <a:ext cx="3886200" cy="50292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200"/>
              <a:buFont typeface="Arial"/>
              <a:buChar char="•"/>
            </a:pPr>
            <a:r>
              <a:rPr lang="en-US" sz="2200" b="0" i="0" u="none" strike="noStrike" cap="none">
                <a:solidFill>
                  <a:schemeClr val="dk1"/>
                </a:solidFill>
                <a:latin typeface="Arial"/>
                <a:ea typeface="Arial"/>
                <a:cs typeface="Arial"/>
                <a:sym typeface="Arial"/>
              </a:rPr>
              <a:t>Software Status</a:t>
            </a:r>
            <a:endParaRPr/>
          </a:p>
          <a:p>
            <a:pPr marL="342900" marR="0" lvl="0" indent="-342900" algn="l" rtl="0">
              <a:spcBef>
                <a:spcPts val="440"/>
              </a:spcBef>
              <a:spcAft>
                <a:spcPts val="0"/>
              </a:spcAft>
              <a:buClr>
                <a:schemeClr val="dk1"/>
              </a:buClr>
              <a:buSzPts val="2200"/>
              <a:buFont typeface="Arial"/>
              <a:buChar char="•"/>
            </a:pPr>
            <a:r>
              <a:rPr lang="en-US" sz="2200" b="0" i="0" u="none" strike="noStrike" cap="none">
                <a:solidFill>
                  <a:schemeClr val="dk1"/>
                </a:solidFill>
                <a:latin typeface="Arial"/>
                <a:ea typeface="Arial"/>
                <a:cs typeface="Arial"/>
                <a:sym typeface="Arial"/>
              </a:rPr>
              <a:t>Open Defect Summary</a:t>
            </a:r>
            <a:endParaRPr/>
          </a:p>
          <a:p>
            <a:pPr marL="342900" marR="0" lvl="0" indent="-342900" algn="l" rtl="0">
              <a:spcBef>
                <a:spcPts val="440"/>
              </a:spcBef>
              <a:spcAft>
                <a:spcPts val="0"/>
              </a:spcAft>
              <a:buClr>
                <a:schemeClr val="dk1"/>
              </a:buClr>
              <a:buSzPts val="2200"/>
              <a:buFont typeface="Arial"/>
              <a:buChar char="•"/>
            </a:pPr>
            <a:r>
              <a:rPr lang="en-US" sz="2200" b="0" i="0" u="none" strike="noStrike" cap="none">
                <a:solidFill>
                  <a:schemeClr val="dk1"/>
                </a:solidFill>
                <a:latin typeface="Arial"/>
                <a:ea typeface="Arial"/>
                <a:cs typeface="Arial"/>
                <a:sym typeface="Arial"/>
              </a:rPr>
              <a:t>Open CRIT 1 &amp; 2 Defects</a:t>
            </a:r>
            <a:endParaRPr/>
          </a:p>
          <a:p>
            <a:pPr marL="342900" marR="0" lvl="0" indent="-342900" algn="l" rtl="0">
              <a:spcBef>
                <a:spcPts val="440"/>
              </a:spcBef>
              <a:spcAft>
                <a:spcPts val="0"/>
              </a:spcAft>
              <a:buClr>
                <a:schemeClr val="dk1"/>
              </a:buClr>
              <a:buSzPts val="2200"/>
              <a:buFont typeface="Arial"/>
              <a:buChar char="•"/>
            </a:pPr>
            <a:r>
              <a:rPr lang="en-US" sz="2200" b="0" i="0" u="none" strike="noStrike" cap="none">
                <a:solidFill>
                  <a:schemeClr val="dk1"/>
                </a:solidFill>
                <a:latin typeface="Arial"/>
                <a:ea typeface="Arial"/>
                <a:cs typeface="Arial"/>
                <a:sym typeface="Arial"/>
              </a:rPr>
              <a:t>Action Item Status</a:t>
            </a:r>
            <a:endParaRPr/>
          </a:p>
          <a:p>
            <a:pPr marL="342900" marR="0" lvl="0" indent="-342900" algn="l" rtl="0">
              <a:spcBef>
                <a:spcPts val="440"/>
              </a:spcBef>
              <a:spcAft>
                <a:spcPts val="0"/>
              </a:spcAft>
              <a:buClr>
                <a:schemeClr val="dk1"/>
              </a:buClr>
              <a:buSzPts val="2200"/>
              <a:buFont typeface="Arial"/>
              <a:buChar char="•"/>
            </a:pPr>
            <a:r>
              <a:rPr lang="en-US" sz="2200" b="0" i="0" u="none" strike="noStrike" cap="none">
                <a:solidFill>
                  <a:schemeClr val="dk1"/>
                </a:solidFill>
                <a:latin typeface="Arial"/>
                <a:ea typeface="Arial"/>
                <a:cs typeface="Arial"/>
                <a:sym typeface="Arial"/>
              </a:rPr>
              <a:t>Deviation Summary</a:t>
            </a:r>
            <a:endParaRPr/>
          </a:p>
          <a:p>
            <a:pPr marL="342900" marR="0" lvl="0" indent="-342900" algn="l" rtl="0">
              <a:spcBef>
                <a:spcPts val="440"/>
              </a:spcBef>
              <a:spcAft>
                <a:spcPts val="0"/>
              </a:spcAft>
              <a:buClr>
                <a:schemeClr val="dk1"/>
              </a:buClr>
              <a:buSzPts val="2200"/>
              <a:buFont typeface="Arial"/>
              <a:buChar char="•"/>
            </a:pPr>
            <a:r>
              <a:rPr lang="en-US" sz="2200" b="0" i="0" u="none" strike="noStrike" cap="none">
                <a:solidFill>
                  <a:schemeClr val="dk1"/>
                </a:solidFill>
                <a:latin typeface="Arial"/>
                <a:ea typeface="Arial"/>
                <a:cs typeface="Arial"/>
                <a:sym typeface="Arial"/>
              </a:rPr>
              <a:t>Deviations</a:t>
            </a:r>
            <a:endParaRPr/>
          </a:p>
          <a:p>
            <a:pPr marL="742950" marR="0" lvl="1" indent="-285750" algn="l" rtl="0">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Waivers &amp; Liens</a:t>
            </a:r>
            <a:endParaRPr/>
          </a:p>
          <a:p>
            <a:pPr marL="742950" marR="0" lvl="1" indent="-285750" algn="l" rtl="0">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ECRs</a:t>
            </a:r>
            <a:endParaRPr/>
          </a:p>
          <a:p>
            <a:pPr marL="742950" marR="0" lvl="1" indent="-285750" algn="l" rtl="0">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Other</a:t>
            </a:r>
            <a:endParaRPr/>
          </a:p>
          <a:p>
            <a:pPr marL="342900" marR="0" lvl="0" indent="-342900" algn="l" rtl="0">
              <a:spcBef>
                <a:spcPts val="440"/>
              </a:spcBef>
              <a:spcAft>
                <a:spcPts val="0"/>
              </a:spcAft>
              <a:buClr>
                <a:schemeClr val="dk1"/>
              </a:buClr>
              <a:buSzPts val="2200"/>
              <a:buFont typeface="Arial"/>
              <a:buChar char="•"/>
            </a:pPr>
            <a:r>
              <a:rPr lang="en-US" sz="2200" b="0" i="0" u="none" strike="noStrike" cap="none">
                <a:solidFill>
                  <a:schemeClr val="dk1"/>
                </a:solidFill>
                <a:latin typeface="Arial"/>
                <a:ea typeface="Arial"/>
                <a:cs typeface="Arial"/>
                <a:sym typeface="Arial"/>
              </a:rPr>
              <a:t>Backup</a:t>
            </a:r>
            <a:endParaRPr/>
          </a:p>
          <a:p>
            <a:pPr marL="742950" marR="0" lvl="1" indent="-285750" algn="l" rtl="0">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Test Objectives</a:t>
            </a:r>
            <a:endParaRPr/>
          </a:p>
          <a:p>
            <a:pPr marL="742950" marR="0" lvl="1" indent="-285750" algn="l" rtl="0">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Test Environment</a:t>
            </a:r>
            <a:endParaRPr/>
          </a:p>
          <a:p>
            <a:pPr marL="742950" marR="0" lvl="1" indent="-285750" algn="l" rtl="0">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Key Test Cases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2"/>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a:t>Action Item Status</a:t>
            </a:r>
            <a:endParaRPr/>
          </a:p>
        </p:txBody>
      </p:sp>
      <p:sp>
        <p:nvSpPr>
          <p:cNvPr id="192" name="Google Shape;192;p22"/>
          <p:cNvSpPr txBox="1">
            <a:spLocks noGrp="1"/>
          </p:cNvSpPr>
          <p:nvPr>
            <p:ph type="body" idx="1"/>
          </p:nvPr>
        </p:nvSpPr>
        <p:spPr>
          <a:xfrm>
            <a:off x="457200" y="1219200"/>
            <a:ext cx="8229600" cy="4906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latin typeface="Arial"/>
                <a:ea typeface="Arial"/>
                <a:cs typeface="Arial"/>
                <a:sym typeface="Arial"/>
              </a:rPr>
              <a:t>No formal Request for Actions from TRR</a:t>
            </a:r>
            <a:endParaRPr sz="2000"/>
          </a:p>
        </p:txBody>
      </p:sp>
      <p:sp>
        <p:nvSpPr>
          <p:cNvPr id="194" name="Google Shape;194;p22"/>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20</a:t>
            </a:fld>
            <a:endParaRPr sz="1400">
              <a:solidFill>
                <a:schemeClr val="dk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19ED2B-5AFF-EC4C-B04C-DE1433E3AF0F}"/>
              </a:ext>
            </a:extLst>
          </p:cNvPr>
          <p:cNvSpPr>
            <a:spLocks noGrp="1"/>
          </p:cNvSpPr>
          <p:nvPr>
            <p:ph idx="1"/>
          </p:nvPr>
        </p:nvSpPr>
        <p:spPr/>
        <p:txBody>
          <a:bodyPr/>
          <a:lstStyle/>
          <a:p>
            <a:pPr marL="0" indent="0">
              <a:buNone/>
            </a:pPr>
            <a:r>
              <a:rPr lang="en-US" sz="2000" i="1" dirty="0"/>
              <a:t>New “CCB” process defined with PDS Software Working Group</a:t>
            </a:r>
          </a:p>
          <a:p>
            <a:pPr lvl="1"/>
            <a:r>
              <a:rPr lang="en-US" sz="1600" i="1" dirty="0"/>
              <a:t>Build 11.0 Deviations: </a:t>
            </a:r>
            <a:r>
              <a:rPr lang="en-US" sz="1600" i="1" dirty="0">
                <a:hlinkClick r:id="rId2"/>
              </a:rPr>
              <a:t>https://github.com/NASA-PDS/pds-swg/issues?q=is%3Aissue+label%3AB11.0</a:t>
            </a:r>
            <a:r>
              <a:rPr lang="en-US" sz="1600" i="1" dirty="0"/>
              <a:t> </a:t>
            </a:r>
          </a:p>
          <a:p>
            <a:pPr marL="457200" lvl="1" indent="0">
              <a:buNone/>
            </a:pPr>
            <a:endParaRPr lang="en-US" sz="1600" dirty="0"/>
          </a:p>
          <a:p>
            <a:pPr marL="0" indent="0">
              <a:buNone/>
            </a:pPr>
            <a:r>
              <a:rPr lang="en-US" sz="2000" b="1" dirty="0"/>
              <a:t>Deviations</a:t>
            </a:r>
          </a:p>
          <a:p>
            <a:r>
              <a:rPr lang="en-US" sz="2000" dirty="0"/>
              <a:t>New PDS User Experience Tasks</a:t>
            </a:r>
          </a:p>
          <a:p>
            <a:pPr lvl="1"/>
            <a:r>
              <a:rPr lang="en-US" sz="1600" dirty="0">
                <a:hlinkClick r:id="rId3"/>
              </a:rPr>
              <a:t>https://github.com/NASA-PDS/pds-swg/issues/1</a:t>
            </a:r>
            <a:r>
              <a:rPr lang="en-US" sz="1600" dirty="0"/>
              <a:t> </a:t>
            </a:r>
          </a:p>
          <a:p>
            <a:r>
              <a:rPr lang="en-US" sz="2000" dirty="0"/>
              <a:t>Validate improvements deferred to build 11.1</a:t>
            </a:r>
          </a:p>
          <a:p>
            <a:pPr lvl="1"/>
            <a:r>
              <a:rPr lang="en-US" sz="1600" dirty="0">
                <a:hlinkClick r:id="rId4"/>
              </a:rPr>
              <a:t>https://github.com/NASA-PDS/pds-swg/issues/2</a:t>
            </a:r>
            <a:endParaRPr lang="en-US" sz="1600" dirty="0"/>
          </a:p>
          <a:p>
            <a:r>
              <a:rPr lang="en-US" sz="2000" dirty="0"/>
              <a:t>PDS4 SCRs not received from DDWG</a:t>
            </a:r>
          </a:p>
          <a:p>
            <a:pPr lvl="1"/>
            <a:r>
              <a:rPr lang="en-US" sz="1600" i="1" dirty="0"/>
              <a:t>Note: Working towards improved automated tracking of these for future builds</a:t>
            </a:r>
          </a:p>
          <a:p>
            <a:endParaRPr lang="en-US" sz="2000" dirty="0"/>
          </a:p>
          <a:p>
            <a:endParaRPr lang="en-US" sz="2000" dirty="0"/>
          </a:p>
          <a:p>
            <a:endParaRPr lang="en-US" sz="2000" dirty="0"/>
          </a:p>
          <a:p>
            <a:endParaRPr lang="en-US" sz="2000" dirty="0"/>
          </a:p>
        </p:txBody>
      </p:sp>
      <p:sp>
        <p:nvSpPr>
          <p:cNvPr id="2150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200" dirty="0"/>
              <a:t>Deviations</a:t>
            </a:r>
          </a:p>
        </p:txBody>
      </p:sp>
      <p:sp>
        <p:nvSpPr>
          <p:cNvPr id="215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245AEB6-0808-46A9-9DA6-373C5DD2B5B7}" type="slidenum">
              <a:rPr lang="en-US" altLang="en-US" smtClean="0"/>
              <a:pPr/>
              <a:t>21</a:t>
            </a:fld>
            <a:endParaRPr lang="en-US" altLang="en-US"/>
          </a:p>
        </p:txBody>
      </p:sp>
      <p:pic>
        <p:nvPicPr>
          <p:cNvPr id="2" name="Picture 1">
            <a:extLst>
              <a:ext uri="{FF2B5EF4-FFF2-40B4-BE49-F238E27FC236}">
                <a16:creationId xmlns:a16="http://schemas.microsoft.com/office/drawing/2014/main" id="{190A6C46-34D3-164C-A312-6C89F21446A8}"/>
              </a:ext>
            </a:extLst>
          </p:cNvPr>
          <p:cNvPicPr>
            <a:picLocks noChangeAspect="1"/>
          </p:cNvPicPr>
          <p:nvPr/>
        </p:nvPicPr>
        <p:blipFill>
          <a:blip r:embed="rId5"/>
          <a:stretch>
            <a:fillRect/>
          </a:stretch>
        </p:blipFill>
        <p:spPr>
          <a:xfrm>
            <a:off x="0" y="4800600"/>
            <a:ext cx="9144000" cy="1561171"/>
          </a:xfrm>
          <a:prstGeom prst="rect">
            <a:avLst/>
          </a:prstGeom>
        </p:spPr>
      </p:pic>
    </p:spTree>
    <p:extLst>
      <p:ext uri="{BB962C8B-B14F-4D97-AF65-F5344CB8AC3E}">
        <p14:creationId xmlns:p14="http://schemas.microsoft.com/office/powerpoint/2010/main" val="2294156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4C282-3638-CD4E-AA1D-AB08073C9B1B}"/>
              </a:ext>
            </a:extLst>
          </p:cNvPr>
          <p:cNvSpPr>
            <a:spLocks noGrp="1"/>
          </p:cNvSpPr>
          <p:nvPr>
            <p:ph type="title"/>
          </p:nvPr>
        </p:nvSpPr>
        <p:spPr/>
        <p:txBody>
          <a:bodyPr/>
          <a:lstStyle/>
          <a:p>
            <a:r>
              <a:rPr lang="en-US" sz="3200" dirty="0"/>
              <a:t>Deviation Summary</a:t>
            </a:r>
          </a:p>
        </p:txBody>
      </p:sp>
      <p:sp>
        <p:nvSpPr>
          <p:cNvPr id="5" name="Slide Number Placeholder 4">
            <a:extLst>
              <a:ext uri="{FF2B5EF4-FFF2-40B4-BE49-F238E27FC236}">
                <a16:creationId xmlns:a16="http://schemas.microsoft.com/office/drawing/2014/main" id="{7623C8C8-473B-FB4A-91D7-A465D7FCAA0F}"/>
              </a:ext>
            </a:extLst>
          </p:cNvPr>
          <p:cNvSpPr>
            <a:spLocks noGrp="1"/>
          </p:cNvSpPr>
          <p:nvPr>
            <p:ph type="sldNum" sz="quarter" idx="12"/>
          </p:nvPr>
        </p:nvSpPr>
        <p:spPr/>
        <p:txBody>
          <a:bodyPr/>
          <a:lstStyle/>
          <a:p>
            <a:pPr>
              <a:defRPr/>
            </a:pPr>
            <a:fld id="{59C1B557-4257-457E-AC33-BE7BE3904EF5}" type="slidenum">
              <a:rPr lang="en-US" altLang="en-US" smtClean="0"/>
              <a:pPr>
                <a:defRPr/>
              </a:pPr>
              <a:t>22</a:t>
            </a:fld>
            <a:endParaRPr lang="en-US" altLang="en-US"/>
          </a:p>
        </p:txBody>
      </p:sp>
      <p:graphicFrame>
        <p:nvGraphicFramePr>
          <p:cNvPr id="6" name="Table 6">
            <a:extLst>
              <a:ext uri="{FF2B5EF4-FFF2-40B4-BE49-F238E27FC236}">
                <a16:creationId xmlns:a16="http://schemas.microsoft.com/office/drawing/2014/main" id="{73BFB1B3-60CF-1B45-B359-036159B3F718}"/>
              </a:ext>
            </a:extLst>
          </p:cNvPr>
          <p:cNvGraphicFramePr>
            <a:graphicFrameLocks noGrp="1"/>
          </p:cNvGraphicFramePr>
          <p:nvPr>
            <p:extLst>
              <p:ext uri="{D42A27DB-BD31-4B8C-83A1-F6EECF244321}">
                <p14:modId xmlns:p14="http://schemas.microsoft.com/office/powerpoint/2010/main" val="777628794"/>
              </p:ext>
            </p:extLst>
          </p:nvPr>
        </p:nvGraphicFramePr>
        <p:xfrm>
          <a:off x="125730" y="1219200"/>
          <a:ext cx="8858250" cy="4632960"/>
        </p:xfrm>
        <a:graphic>
          <a:graphicData uri="http://schemas.openxmlformats.org/drawingml/2006/table">
            <a:tbl>
              <a:tblPr firstRow="1" bandRow="1">
                <a:tableStyleId>{5C22544A-7EE6-4342-B048-85BDC9FD1C3A}</a:tableStyleId>
              </a:tblPr>
              <a:tblGrid>
                <a:gridCol w="1703070">
                  <a:extLst>
                    <a:ext uri="{9D8B030D-6E8A-4147-A177-3AD203B41FA5}">
                      <a16:colId xmlns:a16="http://schemas.microsoft.com/office/drawing/2014/main" val="2973291904"/>
                    </a:ext>
                  </a:extLst>
                </a:gridCol>
                <a:gridCol w="1095790">
                  <a:extLst>
                    <a:ext uri="{9D8B030D-6E8A-4147-A177-3AD203B41FA5}">
                      <a16:colId xmlns:a16="http://schemas.microsoft.com/office/drawing/2014/main" val="2972459523"/>
                    </a:ext>
                  </a:extLst>
                </a:gridCol>
                <a:gridCol w="1399430">
                  <a:extLst>
                    <a:ext uri="{9D8B030D-6E8A-4147-A177-3AD203B41FA5}">
                      <a16:colId xmlns:a16="http://schemas.microsoft.com/office/drawing/2014/main" val="1313613350"/>
                    </a:ext>
                  </a:extLst>
                </a:gridCol>
                <a:gridCol w="995472">
                  <a:extLst>
                    <a:ext uri="{9D8B030D-6E8A-4147-A177-3AD203B41FA5}">
                      <a16:colId xmlns:a16="http://schemas.microsoft.com/office/drawing/2014/main" val="475105761"/>
                    </a:ext>
                  </a:extLst>
                </a:gridCol>
                <a:gridCol w="1469928">
                  <a:extLst>
                    <a:ext uri="{9D8B030D-6E8A-4147-A177-3AD203B41FA5}">
                      <a16:colId xmlns:a16="http://schemas.microsoft.com/office/drawing/2014/main" val="1659226756"/>
                    </a:ext>
                  </a:extLst>
                </a:gridCol>
                <a:gridCol w="2194560">
                  <a:extLst>
                    <a:ext uri="{9D8B030D-6E8A-4147-A177-3AD203B41FA5}">
                      <a16:colId xmlns:a16="http://schemas.microsoft.com/office/drawing/2014/main" val="967422798"/>
                    </a:ext>
                  </a:extLst>
                </a:gridCol>
              </a:tblGrid>
              <a:tr h="370840">
                <a:tc>
                  <a:txBody>
                    <a:bodyPr/>
                    <a:lstStyle/>
                    <a:p>
                      <a:r>
                        <a:rPr lang="en-US" sz="1400" dirty="0"/>
                        <a:t>Component</a:t>
                      </a:r>
                    </a:p>
                  </a:txBody>
                  <a:tcPr>
                    <a:solidFill>
                      <a:srgbClr val="0070C0"/>
                    </a:solidFill>
                  </a:tcPr>
                </a:tc>
                <a:tc>
                  <a:txBody>
                    <a:bodyPr/>
                    <a:lstStyle/>
                    <a:p>
                      <a:r>
                        <a:rPr lang="en-US" sz="1400" dirty="0"/>
                        <a:t>Planned</a:t>
                      </a:r>
                    </a:p>
                  </a:txBody>
                  <a:tcPr>
                    <a:solidFill>
                      <a:srgbClr val="0070C0"/>
                    </a:solidFill>
                  </a:tcPr>
                </a:tc>
                <a:tc>
                  <a:txBody>
                    <a:bodyPr/>
                    <a:lstStyle/>
                    <a:p>
                      <a:r>
                        <a:rPr lang="en-US" sz="1400" dirty="0"/>
                        <a:t>Planned + Realized</a:t>
                      </a:r>
                    </a:p>
                  </a:txBody>
                  <a:tcPr>
                    <a:solidFill>
                      <a:srgbClr val="0070C0"/>
                    </a:solidFill>
                  </a:tcPr>
                </a:tc>
                <a:tc>
                  <a:txBody>
                    <a:bodyPr/>
                    <a:lstStyle/>
                    <a:p>
                      <a:r>
                        <a:rPr lang="en-US" sz="1400" dirty="0"/>
                        <a:t>Added</a:t>
                      </a:r>
                    </a:p>
                  </a:txBody>
                  <a:tcPr>
                    <a:solidFill>
                      <a:srgbClr val="0070C0"/>
                    </a:solidFill>
                  </a:tcPr>
                </a:tc>
                <a:tc>
                  <a:txBody>
                    <a:bodyPr/>
                    <a:lstStyle/>
                    <a:p>
                      <a:r>
                        <a:rPr lang="en-US" sz="1400" dirty="0"/>
                        <a:t>Total Tasks realized</a:t>
                      </a:r>
                    </a:p>
                  </a:txBody>
                  <a:tcPr>
                    <a:solidFill>
                      <a:srgbClr val="0070C0"/>
                    </a:solidFill>
                  </a:tcPr>
                </a:tc>
                <a:tc>
                  <a:txBody>
                    <a:bodyPr/>
                    <a:lstStyle/>
                    <a:p>
                      <a:r>
                        <a:rPr lang="en-US" sz="1400" dirty="0"/>
                        <a:t>Comment</a:t>
                      </a:r>
                    </a:p>
                  </a:txBody>
                  <a:tcPr>
                    <a:solidFill>
                      <a:srgbClr val="0070C0"/>
                    </a:solidFill>
                  </a:tcPr>
                </a:tc>
                <a:extLst>
                  <a:ext uri="{0D108BD9-81ED-4DB2-BD59-A6C34878D82A}">
                    <a16:rowId xmlns:a16="http://schemas.microsoft.com/office/drawing/2014/main" val="2194970253"/>
                  </a:ext>
                </a:extLst>
              </a:tr>
              <a:tr h="370840">
                <a:tc>
                  <a:txBody>
                    <a:bodyPr/>
                    <a:lstStyle/>
                    <a:p>
                      <a:r>
                        <a:rPr lang="en-US" sz="1400" dirty="0"/>
                        <a:t>PDS4 Information Model (</a:t>
                      </a:r>
                      <a:r>
                        <a:rPr lang="en-US" sz="1400" dirty="0" err="1"/>
                        <a:t>LDDTool</a:t>
                      </a:r>
                      <a:r>
                        <a:rPr lang="en-US" sz="1400" dirty="0"/>
                        <a:t>)</a:t>
                      </a:r>
                    </a:p>
                  </a:txBody>
                  <a:tcPr>
                    <a:solidFill>
                      <a:srgbClr val="FFFF00"/>
                    </a:solidFill>
                  </a:tcPr>
                </a:tc>
                <a:tc>
                  <a:txBody>
                    <a:bodyPr/>
                    <a:lstStyle/>
                    <a:p>
                      <a:r>
                        <a:rPr lang="en-US" sz="1400" dirty="0"/>
                        <a:t>13</a:t>
                      </a:r>
                    </a:p>
                  </a:txBody>
                  <a:tcPr>
                    <a:solidFill>
                      <a:srgbClr val="FFFF00"/>
                    </a:solidFill>
                  </a:tcPr>
                </a:tc>
                <a:tc>
                  <a:txBody>
                    <a:bodyPr/>
                    <a:lstStyle/>
                    <a:p>
                      <a:r>
                        <a:rPr lang="en-US" sz="1400" dirty="0"/>
                        <a:t>6</a:t>
                      </a:r>
                    </a:p>
                  </a:txBody>
                  <a:tcPr>
                    <a:solidFill>
                      <a:srgbClr val="FFFF00"/>
                    </a:solidFill>
                  </a:tcPr>
                </a:tc>
                <a:tc>
                  <a:txBody>
                    <a:bodyPr/>
                    <a:lstStyle/>
                    <a:p>
                      <a:r>
                        <a:rPr lang="en-US" sz="1400" dirty="0"/>
                        <a:t>14</a:t>
                      </a:r>
                    </a:p>
                  </a:txBody>
                  <a:tcPr>
                    <a:solidFill>
                      <a:srgbClr val="FFFF00"/>
                    </a:solidFill>
                  </a:tcPr>
                </a:tc>
                <a:tc>
                  <a:txBody>
                    <a:bodyPr/>
                    <a:lstStyle/>
                    <a:p>
                      <a:r>
                        <a:rPr lang="en-US" sz="1400" dirty="0"/>
                        <a:t>20</a:t>
                      </a:r>
                    </a:p>
                  </a:txBody>
                  <a:tcPr>
                    <a:solidFill>
                      <a:srgbClr val="FFFF00"/>
                    </a:solidFill>
                  </a:tcPr>
                </a:tc>
                <a:tc>
                  <a:txBody>
                    <a:bodyPr/>
                    <a:lstStyle/>
                    <a:p>
                      <a:r>
                        <a:rPr lang="en-US" sz="1200" dirty="0"/>
                        <a:t>Work dependent on receivables from DDWG*</a:t>
                      </a:r>
                    </a:p>
                  </a:txBody>
                  <a:tcPr/>
                </a:tc>
                <a:extLst>
                  <a:ext uri="{0D108BD9-81ED-4DB2-BD59-A6C34878D82A}">
                    <a16:rowId xmlns:a16="http://schemas.microsoft.com/office/drawing/2014/main" val="1536426355"/>
                  </a:ext>
                </a:extLst>
              </a:tr>
              <a:tr h="370840">
                <a:tc>
                  <a:txBody>
                    <a:bodyPr/>
                    <a:lstStyle/>
                    <a:p>
                      <a:r>
                        <a:rPr lang="en-US" sz="1400" dirty="0"/>
                        <a:t>LDD Management</a:t>
                      </a:r>
                    </a:p>
                  </a:txBody>
                  <a:tcPr>
                    <a:solidFill>
                      <a:srgbClr val="92D050"/>
                    </a:solidFill>
                  </a:tcPr>
                </a:tc>
                <a:tc>
                  <a:txBody>
                    <a:bodyPr/>
                    <a:lstStyle/>
                    <a:p>
                      <a:r>
                        <a:rPr lang="en-US" sz="1400" dirty="0"/>
                        <a:t>4</a:t>
                      </a:r>
                    </a:p>
                  </a:txBody>
                  <a:tcPr>
                    <a:solidFill>
                      <a:srgbClr val="92D050"/>
                    </a:solidFill>
                  </a:tcPr>
                </a:tc>
                <a:tc>
                  <a:txBody>
                    <a:bodyPr/>
                    <a:lstStyle/>
                    <a:p>
                      <a:r>
                        <a:rPr lang="en-US" sz="1400" dirty="0"/>
                        <a:t>4</a:t>
                      </a:r>
                    </a:p>
                  </a:txBody>
                  <a:tcPr>
                    <a:solidFill>
                      <a:srgbClr val="92D050"/>
                    </a:solidFill>
                  </a:tcPr>
                </a:tc>
                <a:tc>
                  <a:txBody>
                    <a:bodyPr/>
                    <a:lstStyle/>
                    <a:p>
                      <a:r>
                        <a:rPr lang="en-US" sz="1400" dirty="0"/>
                        <a:t>0</a:t>
                      </a:r>
                    </a:p>
                  </a:txBody>
                  <a:tcPr>
                    <a:solidFill>
                      <a:srgbClr val="92D050"/>
                    </a:solidFill>
                  </a:tcPr>
                </a:tc>
                <a:tc>
                  <a:txBody>
                    <a:bodyPr/>
                    <a:lstStyle/>
                    <a:p>
                      <a:r>
                        <a:rPr lang="en-US" sz="1400" dirty="0"/>
                        <a:t>4</a:t>
                      </a:r>
                    </a:p>
                  </a:txBody>
                  <a:tcPr>
                    <a:solidFill>
                      <a:srgbClr val="92D050"/>
                    </a:solidFill>
                  </a:tcPr>
                </a:tc>
                <a:tc>
                  <a:txBody>
                    <a:bodyPr/>
                    <a:lstStyle/>
                    <a:p>
                      <a:endParaRPr lang="en-US" sz="1200" dirty="0"/>
                    </a:p>
                  </a:txBody>
                  <a:tcPr/>
                </a:tc>
                <a:extLst>
                  <a:ext uri="{0D108BD9-81ED-4DB2-BD59-A6C34878D82A}">
                    <a16:rowId xmlns:a16="http://schemas.microsoft.com/office/drawing/2014/main" val="4154388372"/>
                  </a:ext>
                </a:extLst>
              </a:tr>
              <a:tr h="370840">
                <a:tc>
                  <a:txBody>
                    <a:bodyPr/>
                    <a:lstStyle/>
                    <a:p>
                      <a:r>
                        <a:rPr lang="en-US" sz="1400" dirty="0"/>
                        <a:t>Validate</a:t>
                      </a:r>
                    </a:p>
                  </a:txBody>
                  <a:tcPr>
                    <a:solidFill>
                      <a:srgbClr val="FFFF00"/>
                    </a:solidFill>
                  </a:tcPr>
                </a:tc>
                <a:tc>
                  <a:txBody>
                    <a:bodyPr/>
                    <a:lstStyle/>
                    <a:p>
                      <a:r>
                        <a:rPr lang="en-US" sz="1400" dirty="0"/>
                        <a:t>7</a:t>
                      </a:r>
                    </a:p>
                  </a:txBody>
                  <a:tcPr>
                    <a:solidFill>
                      <a:srgbClr val="FFFF00"/>
                    </a:solidFill>
                  </a:tcPr>
                </a:tc>
                <a:tc>
                  <a:txBody>
                    <a:bodyPr/>
                    <a:lstStyle/>
                    <a:p>
                      <a:r>
                        <a:rPr lang="en-US" sz="1400" dirty="0"/>
                        <a:t>3</a:t>
                      </a:r>
                    </a:p>
                  </a:txBody>
                  <a:tcPr>
                    <a:solidFill>
                      <a:srgbClr val="FFFF00"/>
                    </a:solidFill>
                  </a:tcPr>
                </a:tc>
                <a:tc>
                  <a:txBody>
                    <a:bodyPr/>
                    <a:lstStyle/>
                    <a:p>
                      <a:r>
                        <a:rPr lang="en-US" sz="1400" dirty="0"/>
                        <a:t>11</a:t>
                      </a:r>
                    </a:p>
                  </a:txBody>
                  <a:tcPr>
                    <a:solidFill>
                      <a:srgbClr val="FFFF00"/>
                    </a:solidFill>
                  </a:tcPr>
                </a:tc>
                <a:tc>
                  <a:txBody>
                    <a:bodyPr/>
                    <a:lstStyle/>
                    <a:p>
                      <a:r>
                        <a:rPr lang="en-US" sz="1400" dirty="0"/>
                        <a:t>14</a:t>
                      </a:r>
                    </a:p>
                  </a:txBody>
                  <a:tcPr>
                    <a:solidFill>
                      <a:srgbClr val="FFFF00"/>
                    </a:solidFill>
                  </a:tcPr>
                </a:tc>
                <a:tc>
                  <a:txBody>
                    <a:bodyPr/>
                    <a:lstStyle/>
                    <a:p>
                      <a:r>
                        <a:rPr lang="en-US" sz="1200" dirty="0"/>
                        <a:t>Deferred incomplete tasks</a:t>
                      </a:r>
                    </a:p>
                  </a:txBody>
                  <a:tcPr/>
                </a:tc>
                <a:extLst>
                  <a:ext uri="{0D108BD9-81ED-4DB2-BD59-A6C34878D82A}">
                    <a16:rowId xmlns:a16="http://schemas.microsoft.com/office/drawing/2014/main" val="3676436502"/>
                  </a:ext>
                </a:extLst>
              </a:tr>
              <a:tr h="370840">
                <a:tc>
                  <a:txBody>
                    <a:bodyPr/>
                    <a:lstStyle/>
                    <a:p>
                      <a:r>
                        <a:rPr lang="en-US" sz="1400" dirty="0"/>
                        <a:t>PDS4 </a:t>
                      </a:r>
                      <a:r>
                        <a:rPr lang="en-US" sz="1400" dirty="0" err="1"/>
                        <a:t>JParser</a:t>
                      </a:r>
                      <a:endParaRPr lang="en-US" sz="1400" dirty="0"/>
                    </a:p>
                  </a:txBody>
                  <a:tcPr>
                    <a:solidFill>
                      <a:srgbClr val="FFFF00"/>
                    </a:solidFill>
                  </a:tcPr>
                </a:tc>
                <a:tc>
                  <a:txBody>
                    <a:bodyPr/>
                    <a:lstStyle/>
                    <a:p>
                      <a:r>
                        <a:rPr lang="en-US" sz="1400" dirty="0"/>
                        <a:t>1</a:t>
                      </a:r>
                    </a:p>
                  </a:txBody>
                  <a:tcPr>
                    <a:solidFill>
                      <a:srgbClr val="FFFF00"/>
                    </a:solidFill>
                  </a:tcPr>
                </a:tc>
                <a:tc>
                  <a:txBody>
                    <a:bodyPr/>
                    <a:lstStyle/>
                    <a:p>
                      <a:r>
                        <a:rPr lang="en-US" sz="1400" dirty="0"/>
                        <a:t>0</a:t>
                      </a:r>
                    </a:p>
                  </a:txBody>
                  <a:tcPr>
                    <a:solidFill>
                      <a:srgbClr val="FFFF00"/>
                    </a:solidFill>
                  </a:tcPr>
                </a:tc>
                <a:tc>
                  <a:txBody>
                    <a:bodyPr/>
                    <a:lstStyle/>
                    <a:p>
                      <a:r>
                        <a:rPr lang="en-US" sz="1400" dirty="0"/>
                        <a:t>0</a:t>
                      </a:r>
                    </a:p>
                  </a:txBody>
                  <a:tcPr>
                    <a:solidFill>
                      <a:srgbClr val="FFFF00"/>
                    </a:solidFill>
                  </a:tcPr>
                </a:tc>
                <a:tc>
                  <a:txBody>
                    <a:bodyPr/>
                    <a:lstStyle/>
                    <a:p>
                      <a:r>
                        <a:rPr lang="en-US" sz="1400" dirty="0"/>
                        <a:t>0</a:t>
                      </a:r>
                    </a:p>
                  </a:txBody>
                  <a:tcPr>
                    <a:solidFill>
                      <a:srgbClr val="FFFF00"/>
                    </a:solidFill>
                  </a:tcPr>
                </a:tc>
                <a:tc>
                  <a:txBody>
                    <a:bodyPr/>
                    <a:lstStyle/>
                    <a:p>
                      <a:r>
                        <a:rPr lang="en-US" sz="1200" dirty="0"/>
                        <a:t>Deferred</a:t>
                      </a:r>
                    </a:p>
                  </a:txBody>
                  <a:tcPr/>
                </a:tc>
                <a:extLst>
                  <a:ext uri="{0D108BD9-81ED-4DB2-BD59-A6C34878D82A}">
                    <a16:rowId xmlns:a16="http://schemas.microsoft.com/office/drawing/2014/main" val="2389430045"/>
                  </a:ext>
                </a:extLst>
              </a:tr>
              <a:tr h="370840">
                <a:tc>
                  <a:txBody>
                    <a:bodyPr/>
                    <a:lstStyle/>
                    <a:p>
                      <a:r>
                        <a:rPr lang="en-US" sz="1400" dirty="0"/>
                        <a:t>Registry</a:t>
                      </a:r>
                    </a:p>
                  </a:txBody>
                  <a:tcPr>
                    <a:solidFill>
                      <a:srgbClr val="92D050"/>
                    </a:solidFill>
                  </a:tcPr>
                </a:tc>
                <a:tc>
                  <a:txBody>
                    <a:bodyPr/>
                    <a:lstStyle/>
                    <a:p>
                      <a:r>
                        <a:rPr lang="en-US" sz="1400" dirty="0"/>
                        <a:t>13</a:t>
                      </a:r>
                    </a:p>
                  </a:txBody>
                  <a:tcPr>
                    <a:solidFill>
                      <a:srgbClr val="92D050"/>
                    </a:solidFill>
                  </a:tcPr>
                </a:tc>
                <a:tc>
                  <a:txBody>
                    <a:bodyPr/>
                    <a:lstStyle/>
                    <a:p>
                      <a:r>
                        <a:rPr lang="en-US" sz="1400" dirty="0"/>
                        <a:t>10</a:t>
                      </a:r>
                    </a:p>
                  </a:txBody>
                  <a:tcPr>
                    <a:solidFill>
                      <a:srgbClr val="92D050"/>
                    </a:solidFill>
                  </a:tcPr>
                </a:tc>
                <a:tc>
                  <a:txBody>
                    <a:bodyPr/>
                    <a:lstStyle/>
                    <a:p>
                      <a:r>
                        <a:rPr lang="en-US" sz="1400" dirty="0"/>
                        <a:t>6</a:t>
                      </a:r>
                    </a:p>
                  </a:txBody>
                  <a:tcPr>
                    <a:solidFill>
                      <a:srgbClr val="92D050"/>
                    </a:solidFill>
                  </a:tcPr>
                </a:tc>
                <a:tc>
                  <a:txBody>
                    <a:bodyPr/>
                    <a:lstStyle/>
                    <a:p>
                      <a:r>
                        <a:rPr lang="en-US" sz="1400" dirty="0"/>
                        <a:t>16</a:t>
                      </a:r>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Added tasks were extensions of planned tasks</a:t>
                      </a:r>
                    </a:p>
                  </a:txBody>
                  <a:tcPr/>
                </a:tc>
                <a:extLst>
                  <a:ext uri="{0D108BD9-81ED-4DB2-BD59-A6C34878D82A}">
                    <a16:rowId xmlns:a16="http://schemas.microsoft.com/office/drawing/2014/main" val="1787360920"/>
                  </a:ext>
                </a:extLst>
              </a:tr>
              <a:tr h="370840">
                <a:tc>
                  <a:txBody>
                    <a:bodyPr/>
                    <a:lstStyle/>
                    <a:p>
                      <a:r>
                        <a:rPr lang="en-US" sz="1400" dirty="0"/>
                        <a:t>PDS Deep Archive</a:t>
                      </a:r>
                    </a:p>
                  </a:txBody>
                  <a:tcPr>
                    <a:solidFill>
                      <a:srgbClr val="92D050"/>
                    </a:solidFill>
                  </a:tcPr>
                </a:tc>
                <a:tc>
                  <a:txBody>
                    <a:bodyPr/>
                    <a:lstStyle/>
                    <a:p>
                      <a:r>
                        <a:rPr lang="en-US" sz="1400" dirty="0"/>
                        <a:t>2</a:t>
                      </a:r>
                    </a:p>
                  </a:txBody>
                  <a:tcPr>
                    <a:solidFill>
                      <a:srgbClr val="92D050"/>
                    </a:solidFill>
                  </a:tcPr>
                </a:tc>
                <a:tc>
                  <a:txBody>
                    <a:bodyPr/>
                    <a:lstStyle/>
                    <a:p>
                      <a:r>
                        <a:rPr lang="en-US" sz="1400" dirty="0"/>
                        <a:t>2</a:t>
                      </a:r>
                    </a:p>
                  </a:txBody>
                  <a:tcPr>
                    <a:solidFill>
                      <a:srgbClr val="92D050"/>
                    </a:solidFill>
                  </a:tcPr>
                </a:tc>
                <a:tc>
                  <a:txBody>
                    <a:bodyPr/>
                    <a:lstStyle/>
                    <a:p>
                      <a:r>
                        <a:rPr lang="en-US" sz="1400" dirty="0"/>
                        <a:t>17</a:t>
                      </a:r>
                    </a:p>
                  </a:txBody>
                  <a:tcPr>
                    <a:solidFill>
                      <a:srgbClr val="92D050"/>
                    </a:solidFill>
                  </a:tcPr>
                </a:tc>
                <a:tc>
                  <a:txBody>
                    <a:bodyPr/>
                    <a:lstStyle/>
                    <a:p>
                      <a:r>
                        <a:rPr lang="en-US" sz="1400" dirty="0"/>
                        <a:t>19</a:t>
                      </a:r>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Added tasks were extensions of planned tasks</a:t>
                      </a:r>
                    </a:p>
                  </a:txBody>
                  <a:tcPr/>
                </a:tc>
                <a:extLst>
                  <a:ext uri="{0D108BD9-81ED-4DB2-BD59-A6C34878D82A}">
                    <a16:rowId xmlns:a16="http://schemas.microsoft.com/office/drawing/2014/main" val="504682227"/>
                  </a:ext>
                </a:extLst>
              </a:tr>
              <a:tr h="370840">
                <a:tc>
                  <a:txBody>
                    <a:bodyPr/>
                    <a:lstStyle/>
                    <a:p>
                      <a:r>
                        <a:rPr lang="en-US" sz="1400" dirty="0"/>
                        <a:t>DOI Service</a:t>
                      </a:r>
                    </a:p>
                  </a:txBody>
                  <a:tcPr>
                    <a:solidFill>
                      <a:srgbClr val="92D050"/>
                    </a:solidFill>
                  </a:tcPr>
                </a:tc>
                <a:tc>
                  <a:txBody>
                    <a:bodyPr/>
                    <a:lstStyle/>
                    <a:p>
                      <a:r>
                        <a:rPr lang="en-US" sz="1400" dirty="0"/>
                        <a:t>11</a:t>
                      </a:r>
                    </a:p>
                  </a:txBody>
                  <a:tcPr>
                    <a:solidFill>
                      <a:srgbClr val="92D050"/>
                    </a:solidFill>
                  </a:tcPr>
                </a:tc>
                <a:tc>
                  <a:txBody>
                    <a:bodyPr/>
                    <a:lstStyle/>
                    <a:p>
                      <a:r>
                        <a:rPr lang="en-US" sz="1400" dirty="0"/>
                        <a:t>10</a:t>
                      </a:r>
                    </a:p>
                  </a:txBody>
                  <a:tcPr>
                    <a:solidFill>
                      <a:srgbClr val="92D050"/>
                    </a:solidFill>
                  </a:tcPr>
                </a:tc>
                <a:tc>
                  <a:txBody>
                    <a:bodyPr/>
                    <a:lstStyle/>
                    <a:p>
                      <a:r>
                        <a:rPr lang="en-US" sz="1400" dirty="0"/>
                        <a:t>18</a:t>
                      </a:r>
                    </a:p>
                  </a:txBody>
                  <a:tcPr>
                    <a:solidFill>
                      <a:srgbClr val="92D050"/>
                    </a:solidFill>
                  </a:tcPr>
                </a:tc>
                <a:tc>
                  <a:txBody>
                    <a:bodyPr/>
                    <a:lstStyle/>
                    <a:p>
                      <a:r>
                        <a:rPr lang="en-US" sz="1400" dirty="0"/>
                        <a:t>28</a:t>
                      </a:r>
                    </a:p>
                  </a:txBody>
                  <a:tcPr>
                    <a:solidFill>
                      <a:srgbClr val="92D050"/>
                    </a:solidFill>
                  </a:tcPr>
                </a:tc>
                <a:tc>
                  <a:txBody>
                    <a:bodyPr/>
                    <a:lstStyle/>
                    <a:p>
                      <a:r>
                        <a:rPr lang="en-US" sz="1200" dirty="0"/>
                        <a:t>Added tasks were extensions of planned tasks</a:t>
                      </a:r>
                    </a:p>
                  </a:txBody>
                  <a:tcPr/>
                </a:tc>
                <a:extLst>
                  <a:ext uri="{0D108BD9-81ED-4DB2-BD59-A6C34878D82A}">
                    <a16:rowId xmlns:a16="http://schemas.microsoft.com/office/drawing/2014/main" val="1975399808"/>
                  </a:ext>
                </a:extLst>
              </a:tr>
              <a:tr h="370840">
                <a:tc>
                  <a:txBody>
                    <a:bodyPr/>
                    <a:lstStyle/>
                    <a:p>
                      <a:r>
                        <a:rPr lang="en-US" sz="1400" dirty="0"/>
                        <a:t>Search</a:t>
                      </a:r>
                    </a:p>
                  </a:txBody>
                  <a:tcPr>
                    <a:solidFill>
                      <a:srgbClr val="92D050"/>
                    </a:solidFill>
                  </a:tcPr>
                </a:tc>
                <a:tc>
                  <a:txBody>
                    <a:bodyPr/>
                    <a:lstStyle/>
                    <a:p>
                      <a:r>
                        <a:rPr lang="en-US" sz="1400" dirty="0"/>
                        <a:t>2</a:t>
                      </a:r>
                    </a:p>
                  </a:txBody>
                  <a:tcPr>
                    <a:solidFill>
                      <a:srgbClr val="92D050"/>
                    </a:solidFill>
                  </a:tcPr>
                </a:tc>
                <a:tc>
                  <a:txBody>
                    <a:bodyPr/>
                    <a:lstStyle/>
                    <a:p>
                      <a:r>
                        <a:rPr lang="en-US" sz="1400" dirty="0"/>
                        <a:t>2</a:t>
                      </a:r>
                    </a:p>
                  </a:txBody>
                  <a:tcPr>
                    <a:solidFill>
                      <a:srgbClr val="92D050"/>
                    </a:solidFill>
                  </a:tcPr>
                </a:tc>
                <a:tc>
                  <a:txBody>
                    <a:bodyPr/>
                    <a:lstStyle/>
                    <a:p>
                      <a:r>
                        <a:rPr lang="en-US" sz="1400" dirty="0"/>
                        <a:t>0</a:t>
                      </a:r>
                    </a:p>
                  </a:txBody>
                  <a:tcPr>
                    <a:solidFill>
                      <a:srgbClr val="92D050"/>
                    </a:solidFill>
                  </a:tcPr>
                </a:tc>
                <a:tc>
                  <a:txBody>
                    <a:bodyPr/>
                    <a:lstStyle/>
                    <a:p>
                      <a:r>
                        <a:rPr lang="en-US" sz="1400" dirty="0"/>
                        <a:t>2</a:t>
                      </a:r>
                    </a:p>
                  </a:txBody>
                  <a:tcPr>
                    <a:solidFill>
                      <a:srgbClr val="92D050"/>
                    </a:solidFill>
                  </a:tcPr>
                </a:tc>
                <a:tc>
                  <a:txBody>
                    <a:bodyPr/>
                    <a:lstStyle/>
                    <a:p>
                      <a:endParaRPr lang="en-US" sz="1200" dirty="0"/>
                    </a:p>
                  </a:txBody>
                  <a:tcPr/>
                </a:tc>
                <a:extLst>
                  <a:ext uri="{0D108BD9-81ED-4DB2-BD59-A6C34878D82A}">
                    <a16:rowId xmlns:a16="http://schemas.microsoft.com/office/drawing/2014/main" val="1825906596"/>
                  </a:ext>
                </a:extLst>
              </a:tr>
              <a:tr h="370840">
                <a:tc>
                  <a:txBody>
                    <a:bodyPr/>
                    <a:lstStyle/>
                    <a:p>
                      <a:r>
                        <a:rPr lang="en-US" sz="1400" dirty="0"/>
                        <a:t>PDS API</a:t>
                      </a:r>
                    </a:p>
                  </a:txBody>
                  <a:tcPr>
                    <a:solidFill>
                      <a:srgbClr val="92D050"/>
                    </a:solidFill>
                  </a:tcPr>
                </a:tc>
                <a:tc>
                  <a:txBody>
                    <a:bodyPr/>
                    <a:lstStyle/>
                    <a:p>
                      <a:r>
                        <a:rPr lang="en-US" sz="1400" dirty="0"/>
                        <a:t>4</a:t>
                      </a:r>
                    </a:p>
                  </a:txBody>
                  <a:tcPr>
                    <a:solidFill>
                      <a:srgbClr val="92D050"/>
                    </a:solidFill>
                  </a:tcPr>
                </a:tc>
                <a:tc>
                  <a:txBody>
                    <a:bodyPr/>
                    <a:lstStyle/>
                    <a:p>
                      <a:r>
                        <a:rPr lang="en-US" sz="1400" dirty="0"/>
                        <a:t>4</a:t>
                      </a:r>
                    </a:p>
                  </a:txBody>
                  <a:tcPr>
                    <a:solidFill>
                      <a:srgbClr val="92D050"/>
                    </a:solidFill>
                  </a:tcPr>
                </a:tc>
                <a:tc>
                  <a:txBody>
                    <a:bodyPr/>
                    <a:lstStyle/>
                    <a:p>
                      <a:r>
                        <a:rPr lang="en-US" sz="1400" dirty="0"/>
                        <a:t>4</a:t>
                      </a:r>
                    </a:p>
                  </a:txBody>
                  <a:tcPr>
                    <a:solidFill>
                      <a:srgbClr val="92D050"/>
                    </a:solidFill>
                  </a:tcPr>
                </a:tc>
                <a:tc>
                  <a:txBody>
                    <a:bodyPr/>
                    <a:lstStyle/>
                    <a:p>
                      <a:r>
                        <a:rPr lang="en-US" sz="1400" dirty="0"/>
                        <a:t>8</a:t>
                      </a:r>
                    </a:p>
                  </a:txBody>
                  <a:tcPr>
                    <a:solidFill>
                      <a:srgbClr val="92D050"/>
                    </a:solidFill>
                  </a:tcPr>
                </a:tc>
                <a:tc>
                  <a:txBody>
                    <a:bodyPr/>
                    <a:lstStyle/>
                    <a:p>
                      <a:endParaRPr lang="en-US" sz="1200" dirty="0"/>
                    </a:p>
                  </a:txBody>
                  <a:tcPr/>
                </a:tc>
                <a:extLst>
                  <a:ext uri="{0D108BD9-81ED-4DB2-BD59-A6C34878D82A}">
                    <a16:rowId xmlns:a16="http://schemas.microsoft.com/office/drawing/2014/main" val="4246195774"/>
                  </a:ext>
                </a:extLst>
              </a:tr>
              <a:tr h="370840">
                <a:tc>
                  <a:txBody>
                    <a:bodyPr/>
                    <a:lstStyle/>
                    <a:p>
                      <a:r>
                        <a:rPr lang="en-US" sz="1400" dirty="0"/>
                        <a:t>UX/Web Design</a:t>
                      </a:r>
                    </a:p>
                  </a:txBody>
                  <a:tcPr>
                    <a:solidFill>
                      <a:srgbClr val="FFFF00"/>
                    </a:solidFill>
                  </a:tcPr>
                </a:tc>
                <a:tc>
                  <a:txBody>
                    <a:bodyPr/>
                    <a:lstStyle/>
                    <a:p>
                      <a:r>
                        <a:rPr lang="en-US" sz="1400" dirty="0"/>
                        <a:t>0</a:t>
                      </a:r>
                    </a:p>
                  </a:txBody>
                  <a:tcPr>
                    <a:solidFill>
                      <a:srgbClr val="FFFF00"/>
                    </a:solidFill>
                  </a:tcPr>
                </a:tc>
                <a:tc>
                  <a:txBody>
                    <a:bodyPr/>
                    <a:lstStyle/>
                    <a:p>
                      <a:r>
                        <a:rPr lang="en-US" sz="1400" dirty="0"/>
                        <a:t>0</a:t>
                      </a:r>
                    </a:p>
                  </a:txBody>
                  <a:tcPr>
                    <a:solidFill>
                      <a:srgbClr val="FFFF00"/>
                    </a:solidFill>
                  </a:tcPr>
                </a:tc>
                <a:tc>
                  <a:txBody>
                    <a:bodyPr/>
                    <a:lstStyle/>
                    <a:p>
                      <a:r>
                        <a:rPr lang="en-US" sz="1400" dirty="0"/>
                        <a:t>7</a:t>
                      </a:r>
                    </a:p>
                  </a:txBody>
                  <a:tcPr>
                    <a:solidFill>
                      <a:srgbClr val="FFFF00"/>
                    </a:solidFill>
                  </a:tcPr>
                </a:tc>
                <a:tc>
                  <a:txBody>
                    <a:bodyPr/>
                    <a:lstStyle/>
                    <a:p>
                      <a:r>
                        <a:rPr lang="en-US" sz="1400" dirty="0"/>
                        <a:t>7</a:t>
                      </a:r>
                    </a:p>
                  </a:txBody>
                  <a:tcPr>
                    <a:solidFill>
                      <a:srgbClr val="FFFF00"/>
                    </a:solidFill>
                  </a:tcPr>
                </a:tc>
                <a:tc>
                  <a:txBody>
                    <a:bodyPr/>
                    <a:lstStyle/>
                    <a:p>
                      <a:r>
                        <a:rPr lang="en-US" sz="1200" dirty="0"/>
                        <a:t>New task</a:t>
                      </a:r>
                    </a:p>
                  </a:txBody>
                  <a:tcPr/>
                </a:tc>
                <a:extLst>
                  <a:ext uri="{0D108BD9-81ED-4DB2-BD59-A6C34878D82A}">
                    <a16:rowId xmlns:a16="http://schemas.microsoft.com/office/drawing/2014/main" val="442629141"/>
                  </a:ext>
                </a:extLst>
              </a:tr>
            </a:tbl>
          </a:graphicData>
        </a:graphic>
      </p:graphicFrame>
      <p:sp>
        <p:nvSpPr>
          <p:cNvPr id="3" name="TextBox 2">
            <a:extLst>
              <a:ext uri="{FF2B5EF4-FFF2-40B4-BE49-F238E27FC236}">
                <a16:creationId xmlns:a16="http://schemas.microsoft.com/office/drawing/2014/main" id="{B703D4EC-D8D8-1349-9853-4C9F41D8E262}"/>
              </a:ext>
            </a:extLst>
          </p:cNvPr>
          <p:cNvSpPr txBox="1"/>
          <p:nvPr/>
        </p:nvSpPr>
        <p:spPr>
          <a:xfrm>
            <a:off x="5395190" y="6079495"/>
            <a:ext cx="2935419" cy="261610"/>
          </a:xfrm>
          <a:prstGeom prst="rect">
            <a:avLst/>
          </a:prstGeom>
          <a:noFill/>
        </p:spPr>
        <p:txBody>
          <a:bodyPr wrap="none" rtlCol="0">
            <a:spAutoFit/>
          </a:bodyPr>
          <a:lstStyle/>
          <a:p>
            <a:r>
              <a:rPr lang="en-US" sz="1100" dirty="0"/>
              <a:t>*DDWG – PDS Data Design Working Group</a:t>
            </a:r>
          </a:p>
        </p:txBody>
      </p:sp>
      <p:sp>
        <p:nvSpPr>
          <p:cNvPr id="7" name="Rectangle 6">
            <a:extLst>
              <a:ext uri="{FF2B5EF4-FFF2-40B4-BE49-F238E27FC236}">
                <a16:creationId xmlns:a16="http://schemas.microsoft.com/office/drawing/2014/main" id="{71A30CDC-C6EB-CA4D-8EF0-8AB98FF9BF37}"/>
              </a:ext>
            </a:extLst>
          </p:cNvPr>
          <p:cNvSpPr/>
          <p:nvPr/>
        </p:nvSpPr>
        <p:spPr>
          <a:xfrm>
            <a:off x="446567" y="6079495"/>
            <a:ext cx="2970685" cy="276999"/>
          </a:xfrm>
          <a:prstGeom prst="rect">
            <a:avLst/>
          </a:prstGeom>
        </p:spPr>
        <p:txBody>
          <a:bodyPr wrap="none">
            <a:spAutoFit/>
          </a:bodyPr>
          <a:lstStyle/>
          <a:p>
            <a:r>
              <a:rPr lang="en-US" sz="1200" dirty="0"/>
              <a:t>Repos at </a:t>
            </a:r>
            <a:r>
              <a:rPr lang="en-US" sz="1200" dirty="0">
                <a:hlinkClick r:id="rId2"/>
              </a:rPr>
              <a:t>https://github.com/NASA-PDS/</a:t>
            </a:r>
            <a:r>
              <a:rPr lang="en-US" sz="1200" dirty="0"/>
              <a:t> </a:t>
            </a:r>
          </a:p>
        </p:txBody>
      </p:sp>
    </p:spTree>
    <p:extLst>
      <p:ext uri="{BB962C8B-B14F-4D97-AF65-F5344CB8AC3E}">
        <p14:creationId xmlns:p14="http://schemas.microsoft.com/office/powerpoint/2010/main" val="3090340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07"/>
        <p:cNvGrpSpPr/>
        <p:nvPr/>
      </p:nvGrpSpPr>
      <p:grpSpPr>
        <a:xfrm>
          <a:off x="0" y="0"/>
          <a:ext cx="0" cy="0"/>
          <a:chOff x="0" y="0"/>
          <a:chExt cx="0" cy="0"/>
        </a:xfrm>
      </p:grpSpPr>
      <p:sp>
        <p:nvSpPr>
          <p:cNvPr id="208" name="Google Shape;208;p24"/>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a:t>Deviations</a:t>
            </a:r>
            <a:endParaRPr/>
          </a:p>
        </p:txBody>
      </p:sp>
      <p:sp>
        <p:nvSpPr>
          <p:cNvPr id="210" name="Google Shape;210;p24"/>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23</a:t>
            </a:fld>
            <a:endParaRPr/>
          </a:p>
        </p:txBody>
      </p:sp>
      <p:sp>
        <p:nvSpPr>
          <p:cNvPr id="3" name="Rectangle 2">
            <a:extLst>
              <a:ext uri="{FF2B5EF4-FFF2-40B4-BE49-F238E27FC236}">
                <a16:creationId xmlns:a16="http://schemas.microsoft.com/office/drawing/2014/main" id="{1BA9BEA4-FF9E-1642-873C-9434B7BB158E}"/>
              </a:ext>
            </a:extLst>
          </p:cNvPr>
          <p:cNvSpPr/>
          <p:nvPr/>
        </p:nvSpPr>
        <p:spPr>
          <a:xfrm>
            <a:off x="125730" y="1583799"/>
            <a:ext cx="9018270" cy="3754874"/>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Removed from Release Plan:</a:t>
            </a:r>
            <a:endParaRPr lang="en-US" dirty="0">
              <a:solidFill>
                <a:srgbClr val="24292E"/>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rgbClr val="24292E"/>
                </a:solidFill>
                <a:latin typeface="Arial" panose="020B0604020202020204" pitchFamily="34" charset="0"/>
                <a:cs typeface="Arial" panose="020B0604020202020204" pitchFamily="34" charset="0"/>
              </a:rPr>
              <a:t>Update Validate to handle additional </a:t>
            </a:r>
            <a:r>
              <a:rPr lang="en-US" dirty="0" err="1">
                <a:solidFill>
                  <a:srgbClr val="24292E"/>
                </a:solidFill>
                <a:latin typeface="Arial" panose="020B0604020202020204" pitchFamily="34" charset="0"/>
                <a:cs typeface="Arial" panose="020B0604020202020204" pitchFamily="34" charset="0"/>
              </a:rPr>
              <a:t>File_Areas</a:t>
            </a:r>
            <a:r>
              <a:rPr lang="en-US" dirty="0">
                <a:solidFill>
                  <a:srgbClr val="24292E"/>
                </a:solidFill>
                <a:latin typeface="Arial" panose="020B0604020202020204" pitchFamily="34" charset="0"/>
                <a:cs typeface="Arial" panose="020B0604020202020204" pitchFamily="34" charset="0"/>
              </a:rPr>
              <a:t> added after original implementation - </a:t>
            </a:r>
            <a:r>
              <a:rPr lang="en-US" dirty="0">
                <a:solidFill>
                  <a:srgbClr val="24292E"/>
                </a:solidFill>
                <a:latin typeface="Arial" panose="020B0604020202020204" pitchFamily="34" charset="0"/>
                <a:cs typeface="Arial" panose="020B0604020202020204" pitchFamily="34" charset="0"/>
                <a:hlinkClick r:id="rId3"/>
              </a:rPr>
              <a:t>NASA-PDS/validate#229</a:t>
            </a:r>
            <a:endParaRPr lang="en-US" dirty="0">
              <a:solidFill>
                <a:srgbClr val="24292E"/>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rgbClr val="24292E"/>
                </a:solidFill>
                <a:latin typeface="Arial" panose="020B0604020202020204" pitchFamily="34" charset="0"/>
                <a:cs typeface="Arial" panose="020B0604020202020204" pitchFamily="34" charset="0"/>
              </a:rPr>
              <a:t>Update Validate and PDS4 </a:t>
            </a:r>
            <a:r>
              <a:rPr lang="en-US" dirty="0" err="1">
                <a:solidFill>
                  <a:srgbClr val="24292E"/>
                </a:solidFill>
                <a:latin typeface="Arial" panose="020B0604020202020204" pitchFamily="34" charset="0"/>
                <a:cs typeface="Arial" panose="020B0604020202020204" pitchFamily="34" charset="0"/>
              </a:rPr>
              <a:t>JParser</a:t>
            </a:r>
            <a:r>
              <a:rPr lang="en-US" dirty="0">
                <a:solidFill>
                  <a:srgbClr val="24292E"/>
                </a:solidFill>
                <a:latin typeface="Arial" panose="020B0604020202020204" pitchFamily="34" charset="0"/>
                <a:cs typeface="Arial" panose="020B0604020202020204" pitchFamily="34" charset="0"/>
              </a:rPr>
              <a:t> to better handle additional data types - </a:t>
            </a:r>
            <a:r>
              <a:rPr lang="en-US" dirty="0">
                <a:solidFill>
                  <a:srgbClr val="24292E"/>
                </a:solidFill>
                <a:latin typeface="Arial" panose="020B0604020202020204" pitchFamily="34" charset="0"/>
                <a:cs typeface="Arial" panose="020B0604020202020204" pitchFamily="34" charset="0"/>
                <a:hlinkClick r:id="rId4"/>
              </a:rPr>
              <a:t>NASA-PDS/validate#212</a:t>
            </a:r>
            <a:endParaRPr lang="en-US" dirty="0">
              <a:solidFill>
                <a:srgbClr val="24292E"/>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rgbClr val="24292E"/>
                </a:solidFill>
                <a:latin typeface="Arial" panose="020B0604020202020204" pitchFamily="34" charset="0"/>
                <a:cs typeface="Arial" panose="020B0604020202020204" pitchFamily="34" charset="0"/>
              </a:rPr>
              <a:t>Fix bug where caching is not sufficiently recognizing dictionary versions - </a:t>
            </a:r>
            <a:r>
              <a:rPr lang="en-US" dirty="0">
                <a:solidFill>
                  <a:srgbClr val="24292E"/>
                </a:solidFill>
                <a:latin typeface="Arial" panose="020B0604020202020204" pitchFamily="34" charset="0"/>
                <a:cs typeface="Arial" panose="020B0604020202020204" pitchFamily="34" charset="0"/>
                <a:hlinkClick r:id="rId5"/>
              </a:rPr>
              <a:t>NASA-PDS/validate#188</a:t>
            </a:r>
            <a:endParaRPr lang="en-US" dirty="0">
              <a:solidFill>
                <a:srgbClr val="24292E"/>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rgbClr val="24292E"/>
                </a:solidFill>
                <a:latin typeface="Arial" panose="020B0604020202020204" pitchFamily="34" charset="0"/>
                <a:cs typeface="Arial" panose="020B0604020202020204" pitchFamily="34" charset="0"/>
              </a:rPr>
              <a:t>Update validate per SR requirements for collection inventories - </a:t>
            </a:r>
            <a:r>
              <a:rPr lang="en-US" dirty="0">
                <a:solidFill>
                  <a:srgbClr val="24292E"/>
                </a:solidFill>
                <a:latin typeface="Arial" panose="020B0604020202020204" pitchFamily="34" charset="0"/>
                <a:cs typeface="Arial" panose="020B0604020202020204" pitchFamily="34" charset="0"/>
                <a:hlinkClick r:id="rId6"/>
              </a:rPr>
              <a:t>NASA-PDS/validate#230</a:t>
            </a:r>
            <a:endParaRPr lang="en-US" dirty="0">
              <a:solidFill>
                <a:srgbClr val="24292E"/>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rgbClr val="24292E"/>
              </a:solidFill>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Added to Release Plan:</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Perform User Interviews - </a:t>
            </a:r>
            <a:r>
              <a:rPr lang="en-US" dirty="0">
                <a:latin typeface="Arial" panose="020B0604020202020204" pitchFamily="34" charset="0"/>
                <a:cs typeface="Arial" panose="020B0604020202020204" pitchFamily="34" charset="0"/>
                <a:hlinkClick r:id="rId7"/>
              </a:rPr>
              <a:t>NASA-PDS/PDS.nasa.gov-UX#1</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Perform heuristic analysis from existing metrics - </a:t>
            </a:r>
            <a:r>
              <a:rPr lang="en-US" dirty="0">
                <a:latin typeface="Arial" panose="020B0604020202020204" pitchFamily="34" charset="0"/>
                <a:cs typeface="Arial" panose="020B0604020202020204" pitchFamily="34" charset="0"/>
                <a:hlinkClick r:id="rId8"/>
              </a:rPr>
              <a:t>NASA-PDS/PDS.nasa.gov-UX#2</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Formulate user stories - </a:t>
            </a:r>
            <a:r>
              <a:rPr lang="en-US" dirty="0">
                <a:latin typeface="Arial" panose="020B0604020202020204" pitchFamily="34" charset="0"/>
                <a:cs typeface="Arial" panose="020B0604020202020204" pitchFamily="34" charset="0"/>
                <a:hlinkClick r:id="rId9"/>
              </a:rPr>
              <a:t>NASA-PDS/PDS.nasa.gov-UX#3</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Identify opportunities for improvement with PDS web integration - </a:t>
            </a:r>
            <a:r>
              <a:rPr lang="en-US" dirty="0">
                <a:latin typeface="Arial" panose="020B0604020202020204" pitchFamily="34" charset="0"/>
                <a:cs typeface="Arial" panose="020B0604020202020204" pitchFamily="34" charset="0"/>
                <a:hlinkClick r:id="rId10"/>
              </a:rPr>
              <a:t>NASA-PDS/PDS.nasa.gov-UX#4</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Synthesize interview results into user research knowledge base - </a:t>
            </a:r>
            <a:r>
              <a:rPr lang="en-US" dirty="0">
                <a:latin typeface="Arial" panose="020B0604020202020204" pitchFamily="34" charset="0"/>
                <a:cs typeface="Arial" panose="020B0604020202020204" pitchFamily="34" charset="0"/>
                <a:hlinkClick r:id="rId11"/>
              </a:rPr>
              <a:t>NASA-PDS/PDS.nasa.gov-UX#5</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Model workflows and initial design directions based upon user analysis - </a:t>
            </a:r>
            <a:r>
              <a:rPr lang="en-US" dirty="0">
                <a:latin typeface="Arial" panose="020B0604020202020204" pitchFamily="34" charset="0"/>
                <a:cs typeface="Arial" panose="020B0604020202020204" pitchFamily="34" charset="0"/>
                <a:hlinkClick r:id="rId12"/>
              </a:rPr>
              <a:t>NASA-PDS/PDS.nasa.gov-UX#6</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Develop tailored PDS design system - </a:t>
            </a:r>
            <a:r>
              <a:rPr lang="en-US" dirty="0">
                <a:latin typeface="Arial" panose="020B0604020202020204" pitchFamily="34" charset="0"/>
                <a:cs typeface="Arial" panose="020B0604020202020204" pitchFamily="34" charset="0"/>
                <a:hlinkClick r:id="rId13"/>
              </a:rPr>
              <a:t>NASA-PDS/PDS.nasa.gov-UX#7</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Design mockups and develop prototype - </a:t>
            </a:r>
            <a:r>
              <a:rPr lang="en-US" dirty="0">
                <a:latin typeface="Arial" panose="020B0604020202020204" pitchFamily="34" charset="0"/>
                <a:cs typeface="Arial" panose="020B0604020202020204" pitchFamily="34" charset="0"/>
                <a:hlinkClick r:id="rId14"/>
              </a:rPr>
              <a:t>NASA-PDS/PDS.nasa.gov-UX#8</a:t>
            </a:r>
            <a:endParaRPr lang="en-US" dirty="0">
              <a:latin typeface="Arial" panose="020B0604020202020204" pitchFamily="34" charset="0"/>
              <a:cs typeface="Arial" panose="020B0604020202020204" pitchFamily="34" charset="0"/>
            </a:endParaRPr>
          </a:p>
          <a:p>
            <a:endParaRPr lang="en-US" dirty="0">
              <a:solidFill>
                <a:srgbClr val="24292E"/>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D0C579C-6DEF-4A48-AD5A-047DED829C10}"/>
              </a:ext>
            </a:extLst>
          </p:cNvPr>
          <p:cNvSpPr/>
          <p:nvPr/>
        </p:nvSpPr>
        <p:spPr>
          <a:xfrm>
            <a:off x="125730" y="5738336"/>
            <a:ext cx="4039888" cy="738664"/>
          </a:xfrm>
          <a:prstGeom prst="rect">
            <a:avLst/>
          </a:prstGeom>
        </p:spPr>
        <p:txBody>
          <a:bodyPr wrap="none">
            <a:spAutoFit/>
          </a:bodyPr>
          <a:lstStyle/>
          <a:p>
            <a:r>
              <a:rPr lang="en-US" dirty="0">
                <a:hlinkClick r:id="rId15"/>
              </a:rPr>
              <a:t>https://github.com/NASA-PDS/pds-swg/issues/1 </a:t>
            </a:r>
          </a:p>
          <a:p>
            <a:r>
              <a:rPr lang="en-US" dirty="0">
                <a:hlinkClick r:id="rId15"/>
              </a:rPr>
              <a:t>https://github.com/NASA-PDS/pds-swg/issues/2</a:t>
            </a:r>
            <a:endParaRPr lang="en-US"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5"/>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24</a:t>
            </a:fld>
            <a:endParaRPr sz="1400">
              <a:solidFill>
                <a:schemeClr val="dk1"/>
              </a:solidFill>
              <a:latin typeface="Arial"/>
              <a:ea typeface="Arial"/>
              <a:cs typeface="Arial"/>
              <a:sym typeface="Arial"/>
            </a:endParaRPr>
          </a:p>
        </p:txBody>
      </p:sp>
      <p:sp>
        <p:nvSpPr>
          <p:cNvPr id="217" name="Google Shape;217;p2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a:t>Backup</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6"/>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a:t>Test </a:t>
            </a:r>
            <a:r>
              <a:rPr lang="en-US" sz="3200"/>
              <a:t>Objectives</a:t>
            </a:r>
            <a:endParaRPr/>
          </a:p>
        </p:txBody>
      </p:sp>
      <p:sp>
        <p:nvSpPr>
          <p:cNvPr id="224" name="Google Shape;224;p26"/>
          <p:cNvSpPr txBox="1">
            <a:spLocks noGrp="1"/>
          </p:cNvSpPr>
          <p:nvPr>
            <p:ph type="body" idx="1"/>
          </p:nvPr>
        </p:nvSpPr>
        <p:spPr>
          <a:xfrm>
            <a:off x="457200" y="1219200"/>
            <a:ext cx="8229600" cy="4906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0070C0"/>
              </a:buClr>
              <a:buSzPts val="3200"/>
              <a:buFont typeface="Arial"/>
              <a:buChar char="•"/>
            </a:pPr>
            <a:r>
              <a:rPr lang="en-US">
                <a:solidFill>
                  <a:srgbClr val="0070C0"/>
                </a:solidFill>
              </a:rPr>
              <a:t>Describe the objectives of the test effort.</a:t>
            </a:r>
            <a:endParaRPr/>
          </a:p>
          <a:p>
            <a:pPr marL="742950" lvl="1" indent="-285750" algn="l" rtl="0">
              <a:spcBef>
                <a:spcPts val="560"/>
              </a:spcBef>
              <a:spcAft>
                <a:spcPts val="0"/>
              </a:spcAft>
              <a:buClr>
                <a:srgbClr val="0070C0"/>
              </a:buClr>
              <a:buSzPts val="2800"/>
              <a:buFont typeface="Arial"/>
              <a:buChar char="–"/>
            </a:pPr>
            <a:r>
              <a:rPr lang="en-US">
                <a:solidFill>
                  <a:srgbClr val="0070C0"/>
                </a:solidFill>
              </a:rPr>
              <a:t>You are communicating with the customer. This should indicate to the customer why the release is acceptable to use.</a:t>
            </a:r>
            <a:endParaRPr/>
          </a:p>
        </p:txBody>
      </p:sp>
      <p:sp>
        <p:nvSpPr>
          <p:cNvPr id="226" name="Google Shape;226;p26"/>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27"/>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a:t>Test Environment</a:t>
            </a:r>
            <a:endParaRPr/>
          </a:p>
        </p:txBody>
      </p:sp>
      <p:sp>
        <p:nvSpPr>
          <p:cNvPr id="232" name="Google Shape;232;p27"/>
          <p:cNvSpPr txBox="1">
            <a:spLocks noGrp="1"/>
          </p:cNvSpPr>
          <p:nvPr>
            <p:ph type="body" idx="1"/>
          </p:nvPr>
        </p:nvSpPr>
        <p:spPr>
          <a:xfrm>
            <a:off x="457200" y="1219200"/>
            <a:ext cx="8229600" cy="4906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0070C0"/>
              </a:buClr>
              <a:buSzPts val="2800"/>
              <a:buFont typeface="Arial"/>
              <a:buChar char="•"/>
            </a:pPr>
            <a:r>
              <a:rPr lang="en-US" sz="2800">
                <a:solidFill>
                  <a:srgbClr val="0070C0"/>
                </a:solidFill>
              </a:rPr>
              <a:t>Describe the test environment (may require multiple slides).</a:t>
            </a:r>
            <a:endParaRPr/>
          </a:p>
          <a:p>
            <a:pPr marL="342900" lvl="0" indent="-342900" algn="l" rtl="0">
              <a:spcBef>
                <a:spcPts val="560"/>
              </a:spcBef>
              <a:spcAft>
                <a:spcPts val="0"/>
              </a:spcAft>
              <a:buClr>
                <a:srgbClr val="0070C0"/>
              </a:buClr>
              <a:buSzPts val="2800"/>
              <a:buFont typeface="Arial"/>
              <a:buChar char="•"/>
            </a:pPr>
            <a:r>
              <a:rPr lang="en-US" sz="2800">
                <a:solidFill>
                  <a:srgbClr val="0070C0"/>
                </a:solidFill>
              </a:rPr>
              <a:t>Briefly describe the affect that the differences between the build and test environments will have. If none, state so.</a:t>
            </a:r>
            <a:endParaRPr sz="2800">
              <a:solidFill>
                <a:srgbClr val="0070C0"/>
              </a:solidFill>
            </a:endParaRPr>
          </a:p>
          <a:p>
            <a:pPr marL="342900" lvl="0" indent="-342900" algn="l" rtl="0">
              <a:spcBef>
                <a:spcPts val="560"/>
              </a:spcBef>
              <a:spcAft>
                <a:spcPts val="0"/>
              </a:spcAft>
              <a:buClr>
                <a:srgbClr val="0070C0"/>
              </a:buClr>
              <a:buSzPts val="2800"/>
              <a:buFont typeface="Arial"/>
              <a:buChar char="•"/>
            </a:pPr>
            <a:r>
              <a:rPr lang="en-US" sz="2800">
                <a:solidFill>
                  <a:srgbClr val="0070C0"/>
                </a:solidFill>
              </a:rPr>
              <a:t>Describe each test environment. A Figure generally should be included of the network topology and the services provided by each node in the network.</a:t>
            </a:r>
            <a:endParaRPr/>
          </a:p>
        </p:txBody>
      </p:sp>
      <p:sp>
        <p:nvSpPr>
          <p:cNvPr id="234" name="Google Shape;234;p27"/>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28"/>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a:t>Key Test </a:t>
            </a:r>
            <a:r>
              <a:rPr lang="en-US" sz="3200"/>
              <a:t>Cases</a:t>
            </a:r>
            <a:endParaRPr/>
          </a:p>
        </p:txBody>
      </p:sp>
      <p:sp>
        <p:nvSpPr>
          <p:cNvPr id="240" name="Google Shape;240;p28"/>
          <p:cNvSpPr txBox="1">
            <a:spLocks noGrp="1"/>
          </p:cNvSpPr>
          <p:nvPr>
            <p:ph type="body" idx="1"/>
          </p:nvPr>
        </p:nvSpPr>
        <p:spPr>
          <a:xfrm>
            <a:off x="457200" y="1219200"/>
            <a:ext cx="8229600" cy="4906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0070C0"/>
              </a:buClr>
              <a:buSzPts val="3200"/>
              <a:buFont typeface="Arial"/>
              <a:buChar char="•"/>
            </a:pPr>
            <a:r>
              <a:rPr lang="en-US">
                <a:solidFill>
                  <a:srgbClr val="0070C0"/>
                </a:solidFill>
              </a:rPr>
              <a:t>Describe the key/new test cases.</a:t>
            </a:r>
            <a:endParaRPr/>
          </a:p>
          <a:p>
            <a:pPr marL="342900" lvl="0" indent="-342900" algn="l" rtl="0">
              <a:spcBef>
                <a:spcPts val="640"/>
              </a:spcBef>
              <a:spcAft>
                <a:spcPts val="0"/>
              </a:spcAft>
              <a:buClr>
                <a:srgbClr val="0070C0"/>
              </a:buClr>
              <a:buSzPts val="3200"/>
              <a:buFont typeface="Arial"/>
              <a:buChar char="•"/>
            </a:pPr>
            <a:r>
              <a:rPr lang="en-US">
                <a:solidFill>
                  <a:srgbClr val="0070C0"/>
                </a:solidFill>
                <a:latin typeface="Arial"/>
                <a:ea typeface="Arial"/>
                <a:cs typeface="Arial"/>
                <a:sym typeface="Arial"/>
              </a:rPr>
              <a:t>Test Case 1</a:t>
            </a:r>
            <a:endParaRPr/>
          </a:p>
          <a:p>
            <a:pPr marL="342900" lvl="0" indent="-342900" algn="l" rtl="0">
              <a:spcBef>
                <a:spcPts val="640"/>
              </a:spcBef>
              <a:spcAft>
                <a:spcPts val="0"/>
              </a:spcAft>
              <a:buClr>
                <a:srgbClr val="0070C0"/>
              </a:buClr>
              <a:buSzPts val="3200"/>
              <a:buFont typeface="Arial"/>
              <a:buChar char="•"/>
            </a:pPr>
            <a:r>
              <a:rPr lang="en-US">
                <a:solidFill>
                  <a:srgbClr val="0070C0"/>
                </a:solidFill>
                <a:latin typeface="Arial"/>
                <a:ea typeface="Arial"/>
                <a:cs typeface="Arial"/>
                <a:sym typeface="Arial"/>
              </a:rPr>
              <a:t>Test Case 2</a:t>
            </a:r>
            <a:endParaRPr/>
          </a:p>
          <a:p>
            <a:pPr marL="342900" lvl="0" indent="-342900" algn="l" rtl="0">
              <a:spcBef>
                <a:spcPts val="640"/>
              </a:spcBef>
              <a:spcAft>
                <a:spcPts val="0"/>
              </a:spcAft>
              <a:buClr>
                <a:srgbClr val="0070C0"/>
              </a:buClr>
              <a:buSzPts val="3200"/>
              <a:buFont typeface="Arial"/>
              <a:buChar char="•"/>
            </a:pPr>
            <a:r>
              <a:rPr lang="en-US">
                <a:solidFill>
                  <a:srgbClr val="0070C0"/>
                </a:solidFill>
                <a:latin typeface="Arial"/>
                <a:ea typeface="Arial"/>
                <a:cs typeface="Arial"/>
                <a:sym typeface="Arial"/>
              </a:rPr>
              <a:t>…</a:t>
            </a:r>
            <a:endParaRPr/>
          </a:p>
        </p:txBody>
      </p:sp>
      <p:sp>
        <p:nvSpPr>
          <p:cNvPr id="242" name="Google Shape;242;p28"/>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27</a:t>
            </a:fld>
            <a:endParaRPr sz="1400">
              <a:solidFill>
                <a:schemeClr val="dk1"/>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29"/>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a:t>Software Status</a:t>
            </a:r>
            <a:endParaRPr/>
          </a:p>
        </p:txBody>
      </p:sp>
      <p:graphicFrame>
        <p:nvGraphicFramePr>
          <p:cNvPr id="248" name="Google Shape;248;p29"/>
          <p:cNvGraphicFramePr/>
          <p:nvPr/>
        </p:nvGraphicFramePr>
        <p:xfrm>
          <a:off x="457201" y="1219200"/>
          <a:ext cx="8229600" cy="2494840"/>
        </p:xfrm>
        <a:graphic>
          <a:graphicData uri="http://schemas.openxmlformats.org/drawingml/2006/table">
            <a:tbl>
              <a:tblPr firstRow="1" bandRow="1">
                <a:noFill/>
                <a:tableStyleId>{85ABDF49-A648-4C8D-BCF8-8BDEC9073425}</a:tableStyleId>
              </a:tblPr>
              <a:tblGrid>
                <a:gridCol w="24384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370950">
                <a:tc>
                  <a:txBody>
                    <a:bodyPr/>
                    <a:lstStyle/>
                    <a:p>
                      <a:pPr marL="0" marR="0" lvl="0" indent="0" algn="l" rtl="0">
                        <a:spcBef>
                          <a:spcPts val="0"/>
                        </a:spcBef>
                        <a:spcAft>
                          <a:spcPts val="0"/>
                        </a:spcAft>
                        <a:buNone/>
                      </a:pPr>
                      <a:r>
                        <a:rPr lang="en-US" sz="1800"/>
                        <a:t>Component</a:t>
                      </a:r>
                      <a:endParaRPr/>
                    </a:p>
                  </a:txBody>
                  <a:tcPr marL="91450" marR="91450" marT="45725" marB="45725"/>
                </a:tc>
                <a:tc>
                  <a:txBody>
                    <a:bodyPr/>
                    <a:lstStyle/>
                    <a:p>
                      <a:pPr marL="0" marR="0" lvl="0" indent="0" algn="l" rtl="0">
                        <a:spcBef>
                          <a:spcPts val="0"/>
                        </a:spcBef>
                        <a:spcAft>
                          <a:spcPts val="0"/>
                        </a:spcAft>
                        <a:buNone/>
                      </a:pPr>
                      <a:r>
                        <a:rPr lang="en-US" sz="1800"/>
                        <a:t>Code Size</a:t>
                      </a:r>
                      <a:endParaRPr/>
                    </a:p>
                  </a:txBody>
                  <a:tcPr marL="91450" marR="91450" marT="45725" marB="45725"/>
                </a:tc>
                <a:tc>
                  <a:txBody>
                    <a:bodyPr/>
                    <a:lstStyle/>
                    <a:p>
                      <a:pPr marL="0" marR="0" lvl="0" indent="0" algn="l" rtl="0">
                        <a:spcBef>
                          <a:spcPts val="0"/>
                        </a:spcBef>
                        <a:spcAft>
                          <a:spcPts val="0"/>
                        </a:spcAft>
                        <a:buNone/>
                      </a:pPr>
                      <a:r>
                        <a:rPr lang="en-US" sz="1800"/>
                        <a:t>SLOC</a:t>
                      </a:r>
                      <a:br>
                        <a:rPr lang="en-US" sz="1800"/>
                      </a:br>
                      <a:r>
                        <a:rPr lang="en-US" sz="1800"/>
                        <a:t>Added</a:t>
                      </a:r>
                      <a:endParaRPr/>
                    </a:p>
                  </a:txBody>
                  <a:tcPr marL="91450" marR="91450" marT="45725" marB="45725"/>
                </a:tc>
                <a:tc>
                  <a:txBody>
                    <a:bodyPr/>
                    <a:lstStyle/>
                    <a:p>
                      <a:pPr marL="0" marR="0" lvl="0" indent="0" algn="l" rtl="0">
                        <a:spcBef>
                          <a:spcPts val="0"/>
                        </a:spcBef>
                        <a:spcAft>
                          <a:spcPts val="0"/>
                        </a:spcAft>
                        <a:buNone/>
                      </a:pPr>
                      <a:r>
                        <a:rPr lang="en-US" sz="1800"/>
                        <a:t>SLOC</a:t>
                      </a:r>
                      <a:endParaRPr/>
                    </a:p>
                    <a:p>
                      <a:pPr marL="0" marR="0" lvl="0" indent="0" algn="l" rtl="0">
                        <a:spcBef>
                          <a:spcPts val="0"/>
                        </a:spcBef>
                        <a:spcAft>
                          <a:spcPts val="0"/>
                        </a:spcAft>
                        <a:buNone/>
                      </a:pPr>
                      <a:r>
                        <a:rPr lang="en-US" sz="1800"/>
                        <a:t>Deleted</a:t>
                      </a:r>
                      <a:endParaRPr/>
                    </a:p>
                  </a:txBody>
                  <a:tcPr marL="91450" marR="91450" marT="45725" marB="45725"/>
                </a:tc>
                <a:tc>
                  <a:txBody>
                    <a:bodyPr/>
                    <a:lstStyle/>
                    <a:p>
                      <a:pPr marL="0" marR="0" lvl="0" indent="0" algn="l" rtl="0">
                        <a:spcBef>
                          <a:spcPts val="0"/>
                        </a:spcBef>
                        <a:spcAft>
                          <a:spcPts val="0"/>
                        </a:spcAft>
                        <a:buNone/>
                      </a:pPr>
                      <a:r>
                        <a:rPr lang="en-US" sz="1800"/>
                        <a:t>SLOC</a:t>
                      </a:r>
                      <a:br>
                        <a:rPr lang="en-US" sz="1800"/>
                      </a:br>
                      <a:r>
                        <a:rPr lang="en-US" sz="1800"/>
                        <a:t>Changed</a:t>
                      </a:r>
                      <a:endParaRPr/>
                    </a:p>
                  </a:txBody>
                  <a:tcPr marL="91450" marR="91450" marT="45725" marB="45725"/>
                </a:tc>
                <a:tc>
                  <a:txBody>
                    <a:bodyPr/>
                    <a:lstStyle/>
                    <a:p>
                      <a:pPr marL="0" marR="0" lvl="0" indent="0" algn="l" rtl="0">
                        <a:spcBef>
                          <a:spcPts val="0"/>
                        </a:spcBef>
                        <a:spcAft>
                          <a:spcPts val="0"/>
                        </a:spcAft>
                        <a:buNone/>
                      </a:pPr>
                      <a:r>
                        <a:rPr lang="en-US" sz="1800"/>
                        <a:t>Code Coverage</a:t>
                      </a:r>
                      <a:endParaRPr/>
                    </a:p>
                  </a:txBody>
                  <a:tcPr marL="91450" marR="91450" marT="45725" marB="45725"/>
                </a:tc>
                <a:extLst>
                  <a:ext uri="{0D108BD9-81ED-4DB2-BD59-A6C34878D82A}">
                    <a16:rowId xmlns:a16="http://schemas.microsoft.com/office/drawing/2014/main" val="10000"/>
                  </a:ext>
                </a:extLst>
              </a:tr>
              <a:tr h="3709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1"/>
                  </a:ext>
                </a:extLst>
              </a:tr>
              <a:tr h="3709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2"/>
                  </a:ext>
                </a:extLst>
              </a:tr>
              <a:tr h="3709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3"/>
                  </a:ext>
                </a:extLst>
              </a:tr>
              <a:tr h="3709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4"/>
                  </a:ext>
                </a:extLst>
              </a:tr>
              <a:tr h="3709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5"/>
                  </a:ext>
                </a:extLst>
              </a:tr>
            </a:tbl>
          </a:graphicData>
        </a:graphic>
      </p:graphicFrame>
      <p:sp>
        <p:nvSpPr>
          <p:cNvPr id="250" name="Google Shape;250;p29"/>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28</a:t>
            </a:fld>
            <a:endParaRPr sz="1400">
              <a:solidFill>
                <a:schemeClr val="dk1"/>
              </a:solidFill>
              <a:latin typeface="Arial"/>
              <a:ea typeface="Arial"/>
              <a:cs typeface="Arial"/>
              <a:sym typeface="Arial"/>
            </a:endParaRPr>
          </a:p>
        </p:txBody>
      </p:sp>
      <p:sp>
        <p:nvSpPr>
          <p:cNvPr id="251" name="Google Shape;251;p29"/>
          <p:cNvSpPr txBox="1"/>
          <p:nvPr/>
        </p:nvSpPr>
        <p:spPr>
          <a:xfrm>
            <a:off x="443460" y="2481608"/>
            <a:ext cx="8229599"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rgbClr val="0070C0"/>
                </a:solidFill>
                <a:latin typeface="Arial"/>
                <a:ea typeface="Arial"/>
                <a:cs typeface="Arial"/>
                <a:sym typeface="Arial"/>
              </a:rPr>
              <a:t>Explain whether the SLOC measures are logical, actual, and with or without comments.</a:t>
            </a:r>
            <a:endParaRPr/>
          </a:p>
        </p:txBody>
      </p:sp>
      <p:graphicFrame>
        <p:nvGraphicFramePr>
          <p:cNvPr id="252" name="Google Shape;252;p29"/>
          <p:cNvGraphicFramePr/>
          <p:nvPr/>
        </p:nvGraphicFramePr>
        <p:xfrm>
          <a:off x="457200" y="5112591"/>
          <a:ext cx="8229600" cy="1112550"/>
        </p:xfrm>
        <a:graphic>
          <a:graphicData uri="http://schemas.openxmlformats.org/drawingml/2006/table">
            <a:tbl>
              <a:tblPr firstRow="1" bandRow="1">
                <a:noFill/>
                <a:tableStyleId>{85ABDF49-A648-4C8D-BCF8-8BDEC9073425}</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50">
                <a:tc>
                  <a:txBody>
                    <a:bodyPr/>
                    <a:lstStyle/>
                    <a:p>
                      <a:pPr marL="0" marR="0" lvl="0" indent="0" algn="l" rtl="0">
                        <a:spcBef>
                          <a:spcPts val="0"/>
                        </a:spcBef>
                        <a:spcAft>
                          <a:spcPts val="0"/>
                        </a:spcAft>
                        <a:buNone/>
                      </a:pPr>
                      <a:r>
                        <a:rPr lang="en-US" sz="1800"/>
                        <a:t>Package</a:t>
                      </a:r>
                      <a:endParaRPr/>
                    </a:p>
                  </a:txBody>
                  <a:tcPr marL="91450" marR="91450" marT="45725" marB="45725"/>
                </a:tc>
                <a:tc>
                  <a:txBody>
                    <a:bodyPr/>
                    <a:lstStyle/>
                    <a:p>
                      <a:pPr marL="0" marR="0" lvl="0" indent="0" algn="l" rtl="0">
                        <a:spcBef>
                          <a:spcPts val="0"/>
                        </a:spcBef>
                        <a:spcAft>
                          <a:spcPts val="0"/>
                        </a:spcAft>
                        <a:buNone/>
                      </a:pPr>
                      <a:r>
                        <a:rPr lang="en-US" sz="1800"/>
                        <a:t>ICA ID</a:t>
                      </a:r>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800"/>
                        <a:t>Binary Release</a:t>
                      </a:r>
                      <a:endParaRPr/>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800"/>
                        <a:t>Source Release</a:t>
                      </a:r>
                      <a:endParaRPr/>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2"/>
                  </a:ext>
                </a:extLst>
              </a:tr>
            </a:tbl>
          </a:graphicData>
        </a:graphic>
      </p:graphicFrame>
      <p:graphicFrame>
        <p:nvGraphicFramePr>
          <p:cNvPr id="253" name="Google Shape;253;p29"/>
          <p:cNvGraphicFramePr/>
          <p:nvPr/>
        </p:nvGraphicFramePr>
        <p:xfrm>
          <a:off x="457201" y="3863924"/>
          <a:ext cx="8229600" cy="1112550"/>
        </p:xfrm>
        <a:graphic>
          <a:graphicData uri="http://schemas.openxmlformats.org/drawingml/2006/table">
            <a:tbl>
              <a:tblPr firstRow="1" bandRow="1">
                <a:noFill/>
                <a:tableStyleId>{85ABDF49-A648-4C8D-BCF8-8BDEC9073425}</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50">
                <a:tc>
                  <a:txBody>
                    <a:bodyPr/>
                    <a:lstStyle/>
                    <a:p>
                      <a:pPr marL="0" marR="0" lvl="0" indent="0" algn="l" rtl="0">
                        <a:spcBef>
                          <a:spcPts val="0"/>
                        </a:spcBef>
                        <a:spcAft>
                          <a:spcPts val="0"/>
                        </a:spcAft>
                        <a:buNone/>
                      </a:pPr>
                      <a:r>
                        <a:rPr lang="en-US" sz="1800"/>
                        <a:t>CM Tool</a:t>
                      </a:r>
                      <a:endParaRPr/>
                    </a:p>
                  </a:txBody>
                  <a:tcPr marL="91450" marR="91450" marT="45725" marB="45725"/>
                </a:tc>
                <a:tc>
                  <a:txBody>
                    <a:bodyPr/>
                    <a:lstStyle/>
                    <a:p>
                      <a:pPr marL="0" marR="0" lvl="0" indent="0" algn="l" rtl="0">
                        <a:spcBef>
                          <a:spcPts val="0"/>
                        </a:spcBef>
                        <a:spcAft>
                          <a:spcPts val="0"/>
                        </a:spcAft>
                        <a:buNone/>
                      </a:pPr>
                      <a:r>
                        <a:rPr lang="en-US" sz="1800"/>
                        <a:t>CM Repository (Repositories)</a:t>
                      </a:r>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2"/>
                  </a:ext>
                </a:extLst>
              </a:tr>
            </a:tbl>
          </a:graphicData>
        </a:graphic>
      </p:graphicFrame>
      <p:sp>
        <p:nvSpPr>
          <p:cNvPr id="254" name="Google Shape;254;p29"/>
          <p:cNvSpPr txBox="1"/>
          <p:nvPr/>
        </p:nvSpPr>
        <p:spPr>
          <a:xfrm>
            <a:off x="2133600" y="2895600"/>
            <a:ext cx="1813317"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rgbClr val="FF0000"/>
                </a:solidFill>
                <a:latin typeface="Arial"/>
                <a:ea typeface="Arial"/>
                <a:cs typeface="Arial"/>
                <a:sym typeface="Arial"/>
              </a:rPr>
              <a:t>Jordan to fill out</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30"/>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a:t>Defect List</a:t>
            </a:r>
            <a:endParaRPr/>
          </a:p>
        </p:txBody>
      </p:sp>
      <p:sp>
        <p:nvSpPr>
          <p:cNvPr id="261" name="Google Shape;261;p30"/>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29</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6"/>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dirty="0"/>
              <a:t>Review Board</a:t>
            </a:r>
            <a:endParaRPr dirty="0"/>
          </a:p>
        </p:txBody>
      </p:sp>
      <p:sp>
        <p:nvSpPr>
          <p:cNvPr id="56" name="Google Shape;56;p6"/>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b="0" i="0" u="none" strike="noStrike" cap="none">
                <a:solidFill>
                  <a:schemeClr val="dk1"/>
                </a:solidFill>
                <a:latin typeface="Arial"/>
                <a:ea typeface="Arial"/>
                <a:cs typeface="Arial"/>
                <a:sym typeface="Arial"/>
              </a:rPr>
              <a:t>3</a:t>
            </a:fld>
            <a:endParaRPr sz="1400" b="0" i="0" u="none" strike="noStrike" cap="none">
              <a:solidFill>
                <a:schemeClr val="dk1"/>
              </a:solidFill>
              <a:latin typeface="Arial"/>
              <a:ea typeface="Arial"/>
              <a:cs typeface="Arial"/>
              <a:sym typeface="Arial"/>
            </a:endParaRPr>
          </a:p>
        </p:txBody>
      </p:sp>
      <p:sp>
        <p:nvSpPr>
          <p:cNvPr id="57" name="Google Shape;57;p6"/>
          <p:cNvSpPr/>
          <p:nvPr/>
        </p:nvSpPr>
        <p:spPr>
          <a:xfrm>
            <a:off x="1748388" y="2062527"/>
            <a:ext cx="1223412" cy="52322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800" b="1" i="0" u="none" strike="noStrike" cap="none">
                <a:solidFill>
                  <a:srgbClr val="A2A2E0"/>
                </a:solidFill>
                <a:latin typeface="Arial"/>
                <a:ea typeface="Arial"/>
                <a:cs typeface="Arial"/>
                <a:sym typeface="Arial"/>
              </a:rPr>
              <a:t>Board</a:t>
            </a:r>
            <a:endParaRPr/>
          </a:p>
        </p:txBody>
      </p:sp>
      <p:sp>
        <p:nvSpPr>
          <p:cNvPr id="58" name="Google Shape;58;p6"/>
          <p:cNvSpPr/>
          <p:nvPr/>
        </p:nvSpPr>
        <p:spPr>
          <a:xfrm>
            <a:off x="908415" y="4415039"/>
            <a:ext cx="2063385" cy="52322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800" b="1" i="0" u="none" strike="noStrike" cap="none">
                <a:solidFill>
                  <a:srgbClr val="A2A2E0"/>
                </a:solidFill>
                <a:latin typeface="Arial"/>
                <a:ea typeface="Arial"/>
                <a:cs typeface="Arial"/>
                <a:sym typeface="Arial"/>
              </a:rPr>
              <a:t>Customers</a:t>
            </a:r>
            <a:endParaRPr/>
          </a:p>
        </p:txBody>
      </p:sp>
      <p:graphicFrame>
        <p:nvGraphicFramePr>
          <p:cNvPr id="59" name="Google Shape;59;p6"/>
          <p:cNvGraphicFramePr/>
          <p:nvPr>
            <p:extLst>
              <p:ext uri="{D42A27DB-BD31-4B8C-83A1-F6EECF244321}">
                <p14:modId xmlns:p14="http://schemas.microsoft.com/office/powerpoint/2010/main" val="2868584397"/>
              </p:ext>
            </p:extLst>
          </p:nvPr>
        </p:nvGraphicFramePr>
        <p:xfrm>
          <a:off x="2971800" y="1282831"/>
          <a:ext cx="4648200" cy="2042220"/>
        </p:xfrm>
        <a:graphic>
          <a:graphicData uri="http://schemas.openxmlformats.org/drawingml/2006/table">
            <a:tbl>
              <a:tblPr bandRow="1">
                <a:noFill/>
                <a:tableStyleId>{0641F689-E55F-4BF2-BF2D-1D038EE0045B}</a:tableStyleId>
              </a:tblPr>
              <a:tblGrid>
                <a:gridCol w="27432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tblGrid>
              <a:tr h="287325">
                <a:tc>
                  <a:txBody>
                    <a:bodyPr/>
                    <a:lstStyle/>
                    <a:p>
                      <a:pPr marL="0" marR="0" lvl="0" indent="0" algn="r" rtl="0">
                        <a:spcBef>
                          <a:spcPts val="0"/>
                        </a:spcBef>
                        <a:spcAft>
                          <a:spcPts val="0"/>
                        </a:spcAft>
                        <a:buNone/>
                      </a:pPr>
                      <a:r>
                        <a:rPr lang="en-US" sz="1800" u="none" strike="noStrike" cap="none" dirty="0"/>
                        <a:t>Chair</a:t>
                      </a:r>
                      <a:endParaRPr dirty="0"/>
                    </a:p>
                  </a:txBody>
                  <a:tcPr marL="91450" marR="91450" marT="45725" marB="45725"/>
                </a:tc>
                <a:tc>
                  <a:txBody>
                    <a:bodyPr/>
                    <a:lstStyle/>
                    <a:p>
                      <a:pPr marL="0" marR="0" lvl="0" indent="0" algn="l" rtl="0">
                        <a:spcBef>
                          <a:spcPts val="0"/>
                        </a:spcBef>
                        <a:spcAft>
                          <a:spcPts val="0"/>
                        </a:spcAft>
                        <a:buNone/>
                      </a:pPr>
                      <a:r>
                        <a:rPr lang="en-US" sz="1800" u="none" strike="noStrike" cap="none" dirty="0"/>
                        <a:t>Robin O’Brien</a:t>
                      </a:r>
                      <a:endParaRPr dirty="0"/>
                    </a:p>
                  </a:txBody>
                  <a:tcPr marL="91450" marR="91450" marT="45725" marB="45725"/>
                </a:tc>
                <a:extLst>
                  <a:ext uri="{0D108BD9-81ED-4DB2-BD59-A6C34878D82A}">
                    <a16:rowId xmlns:a16="http://schemas.microsoft.com/office/drawing/2014/main" val="10000"/>
                  </a:ext>
                </a:extLst>
              </a:tr>
              <a:tr h="263375">
                <a:tc>
                  <a:txBody>
                    <a:bodyPr/>
                    <a:lstStyle/>
                    <a:p>
                      <a:pPr marL="0" marR="0" lvl="0" indent="0" algn="r" rtl="0">
                        <a:spcBef>
                          <a:spcPts val="0"/>
                        </a:spcBef>
                        <a:spcAft>
                          <a:spcPts val="0"/>
                        </a:spcAft>
                        <a:buNone/>
                      </a:pPr>
                      <a:r>
                        <a:rPr lang="en-US" sz="1600" dirty="0"/>
                        <a:t>Chief Engineer</a:t>
                      </a:r>
                      <a:endParaRPr dirty="0"/>
                    </a:p>
                  </a:txBody>
                  <a:tcPr marL="91450" marR="91450" marT="45725" marB="45725"/>
                </a:tc>
                <a:tc>
                  <a:txBody>
                    <a:bodyPr/>
                    <a:lstStyle/>
                    <a:p>
                      <a:pPr marL="0" marR="0" lvl="0" indent="0" algn="l" rtl="0">
                        <a:spcBef>
                          <a:spcPts val="0"/>
                        </a:spcBef>
                        <a:spcAft>
                          <a:spcPts val="0"/>
                        </a:spcAft>
                        <a:buNone/>
                      </a:pPr>
                      <a:r>
                        <a:rPr lang="en-US" sz="1600" dirty="0"/>
                        <a:t>Costin </a:t>
                      </a:r>
                      <a:r>
                        <a:rPr lang="en-US" sz="1600" dirty="0" err="1"/>
                        <a:t>Radulescu</a:t>
                      </a:r>
                      <a:endParaRPr dirty="0"/>
                    </a:p>
                  </a:txBody>
                  <a:tcPr marL="91450" marR="91450" marT="45725" marB="45725"/>
                </a:tc>
                <a:extLst>
                  <a:ext uri="{0D108BD9-81ED-4DB2-BD59-A6C34878D82A}">
                    <a16:rowId xmlns:a16="http://schemas.microsoft.com/office/drawing/2014/main" val="10001"/>
                  </a:ext>
                </a:extLst>
              </a:tr>
              <a:tr h="263375">
                <a:tc>
                  <a:txBody>
                    <a:bodyPr/>
                    <a:lstStyle/>
                    <a:p>
                      <a:pPr marL="0" marR="0" lvl="0" indent="0" algn="r" rtl="0">
                        <a:spcBef>
                          <a:spcPts val="0"/>
                        </a:spcBef>
                        <a:spcAft>
                          <a:spcPts val="0"/>
                        </a:spcAft>
                        <a:buNone/>
                      </a:pPr>
                      <a:r>
                        <a:rPr lang="en-US" sz="1600"/>
                        <a:t>Assurance Engineer</a:t>
                      </a:r>
                      <a:endParaRPr/>
                    </a:p>
                  </a:txBody>
                  <a:tcPr marL="91450" marR="91450" marT="45725" marB="45725"/>
                </a:tc>
                <a:tc>
                  <a:txBody>
                    <a:bodyPr/>
                    <a:lstStyle/>
                    <a:p>
                      <a:pPr marL="0" marR="0" lvl="0" indent="0" algn="l" rtl="0">
                        <a:spcBef>
                          <a:spcPts val="0"/>
                        </a:spcBef>
                        <a:spcAft>
                          <a:spcPts val="0"/>
                        </a:spcAft>
                        <a:buNone/>
                      </a:pPr>
                      <a:r>
                        <a:rPr lang="en-US" sz="1600" dirty="0" err="1"/>
                        <a:t>Korwin</a:t>
                      </a:r>
                      <a:r>
                        <a:rPr lang="en-US" sz="1600" dirty="0"/>
                        <a:t> Anderson</a:t>
                      </a:r>
                      <a:endParaRPr dirty="0"/>
                    </a:p>
                  </a:txBody>
                  <a:tcPr marL="91450" marR="91450" marT="45725" marB="45725"/>
                </a:tc>
                <a:extLst>
                  <a:ext uri="{0D108BD9-81ED-4DB2-BD59-A6C34878D82A}">
                    <a16:rowId xmlns:a16="http://schemas.microsoft.com/office/drawing/2014/main" val="10002"/>
                  </a:ext>
                </a:extLst>
              </a:tr>
              <a:tr h="263375">
                <a:tc>
                  <a:txBody>
                    <a:bodyPr/>
                    <a:lstStyle/>
                    <a:p>
                      <a:pPr marL="0" marR="0" lvl="0" indent="0" algn="r" rtl="0">
                        <a:spcBef>
                          <a:spcPts val="0"/>
                        </a:spcBef>
                        <a:spcAft>
                          <a:spcPts val="0"/>
                        </a:spcAft>
                        <a:buNone/>
                      </a:pPr>
                      <a:r>
                        <a:rPr lang="en-US" sz="1600"/>
                        <a:t>Security Systems Engineer</a:t>
                      </a:r>
                      <a:endParaRPr sz="1600"/>
                    </a:p>
                  </a:txBody>
                  <a:tcPr marL="91450" marR="91450" marT="45725" marB="45725"/>
                </a:tc>
                <a:tc>
                  <a:txBody>
                    <a:bodyPr/>
                    <a:lstStyle/>
                    <a:p>
                      <a:pPr marL="0" marR="0" lvl="0" indent="0" algn="l" rtl="0">
                        <a:spcBef>
                          <a:spcPts val="0"/>
                        </a:spcBef>
                        <a:spcAft>
                          <a:spcPts val="0"/>
                        </a:spcAft>
                        <a:buNone/>
                      </a:pPr>
                      <a:r>
                        <a:rPr lang="en-US" sz="1600"/>
                        <a:t>Mike Pajevski</a:t>
                      </a:r>
                      <a:endParaRPr/>
                    </a:p>
                  </a:txBody>
                  <a:tcPr marL="91450" marR="91450" marT="45725" marB="45725"/>
                </a:tc>
                <a:extLst>
                  <a:ext uri="{0D108BD9-81ED-4DB2-BD59-A6C34878D82A}">
                    <a16:rowId xmlns:a16="http://schemas.microsoft.com/office/drawing/2014/main" val="10003"/>
                  </a:ext>
                </a:extLst>
              </a:tr>
              <a:tr h="263375">
                <a:tc>
                  <a:txBody>
                    <a:bodyPr/>
                    <a:lstStyle/>
                    <a:p>
                      <a:pPr marL="0" marR="0" lvl="0" indent="0" algn="r" rtl="0">
                        <a:spcBef>
                          <a:spcPts val="0"/>
                        </a:spcBef>
                        <a:spcAft>
                          <a:spcPts val="0"/>
                        </a:spcAft>
                        <a:buNone/>
                      </a:pPr>
                      <a:r>
                        <a:rPr lang="en-US" sz="1600"/>
                        <a:t>Task Manager</a:t>
                      </a:r>
                      <a:endParaRPr/>
                    </a:p>
                  </a:txBody>
                  <a:tcPr marL="91450" marR="91450" marT="45725" marB="45725"/>
                </a:tc>
                <a:tc>
                  <a:txBody>
                    <a:bodyPr/>
                    <a:lstStyle/>
                    <a:p>
                      <a:pPr marL="0" marR="0" lvl="0" indent="0" algn="l" rtl="0">
                        <a:spcBef>
                          <a:spcPts val="0"/>
                        </a:spcBef>
                        <a:spcAft>
                          <a:spcPts val="0"/>
                        </a:spcAft>
                        <a:buNone/>
                      </a:pPr>
                      <a:r>
                        <a:rPr lang="en-US" sz="1600" dirty="0">
                          <a:solidFill>
                            <a:schemeClr val="dk1"/>
                          </a:solidFill>
                        </a:rPr>
                        <a:t>Jordan Padams</a:t>
                      </a:r>
                      <a:endParaRPr sz="1600" dirty="0">
                        <a:solidFill>
                          <a:schemeClr val="dk1"/>
                        </a:solidFill>
                      </a:endParaRPr>
                    </a:p>
                  </a:txBody>
                  <a:tcPr marL="91450" marR="91450" marT="45725" marB="45725"/>
                </a:tc>
                <a:extLst>
                  <a:ext uri="{0D108BD9-81ED-4DB2-BD59-A6C34878D82A}">
                    <a16:rowId xmlns:a16="http://schemas.microsoft.com/office/drawing/2014/main" val="10004"/>
                  </a:ext>
                </a:extLst>
              </a:tr>
              <a:tr h="263375">
                <a:tc>
                  <a:txBody>
                    <a:bodyPr/>
                    <a:lstStyle/>
                    <a:p>
                      <a:pPr marL="0" marR="0" lvl="0" indent="0" algn="r" rtl="0">
                        <a:spcBef>
                          <a:spcPts val="0"/>
                        </a:spcBef>
                        <a:spcAft>
                          <a:spcPts val="0"/>
                        </a:spcAft>
                        <a:buNone/>
                      </a:pPr>
                      <a:r>
                        <a:rPr lang="en-US" sz="1600"/>
                        <a:t>Task Cognizant Engineer</a:t>
                      </a:r>
                      <a:endParaRPr/>
                    </a:p>
                  </a:txBody>
                  <a:tcPr marL="91450" marR="91450" marT="45725" marB="45725"/>
                </a:tc>
                <a:tc>
                  <a:txBody>
                    <a:bodyPr/>
                    <a:lstStyle/>
                    <a:p>
                      <a:pPr marL="0" marR="0" lvl="0" indent="0" algn="l" rtl="0">
                        <a:spcBef>
                          <a:spcPts val="0"/>
                        </a:spcBef>
                        <a:spcAft>
                          <a:spcPts val="0"/>
                        </a:spcAft>
                        <a:buNone/>
                      </a:pPr>
                      <a:r>
                        <a:rPr lang="en-US" sz="1600" dirty="0">
                          <a:solidFill>
                            <a:schemeClr val="dk1"/>
                          </a:solidFill>
                        </a:rPr>
                        <a:t>Thomas </a:t>
                      </a:r>
                      <a:r>
                        <a:rPr lang="en-US" sz="1600" dirty="0" err="1">
                          <a:solidFill>
                            <a:schemeClr val="dk1"/>
                          </a:solidFill>
                        </a:rPr>
                        <a:t>Loubrieu</a:t>
                      </a:r>
                      <a:endParaRPr sz="1600" dirty="0">
                        <a:solidFill>
                          <a:schemeClr val="dk1"/>
                        </a:solidFill>
                      </a:endParaRPr>
                    </a:p>
                  </a:txBody>
                  <a:tcPr marL="91450" marR="91450" marT="45725" marB="45725"/>
                </a:tc>
                <a:extLst>
                  <a:ext uri="{0D108BD9-81ED-4DB2-BD59-A6C34878D82A}">
                    <a16:rowId xmlns:a16="http://schemas.microsoft.com/office/drawing/2014/main" val="10005"/>
                  </a:ext>
                </a:extLst>
              </a:tr>
            </a:tbl>
          </a:graphicData>
        </a:graphic>
      </p:graphicFrame>
      <p:graphicFrame>
        <p:nvGraphicFramePr>
          <p:cNvPr id="60" name="Google Shape;60;p6"/>
          <p:cNvGraphicFramePr/>
          <p:nvPr/>
        </p:nvGraphicFramePr>
        <p:xfrm>
          <a:off x="2971800" y="3670809"/>
          <a:ext cx="4648200" cy="2011740"/>
        </p:xfrm>
        <a:graphic>
          <a:graphicData uri="http://schemas.openxmlformats.org/drawingml/2006/table">
            <a:tbl>
              <a:tblPr bandRow="1">
                <a:noFill/>
                <a:tableStyleId>{0641F689-E55F-4BF2-BF2D-1D038EE0045B}</a:tableStyleId>
              </a:tblPr>
              <a:tblGrid>
                <a:gridCol w="2324100">
                  <a:extLst>
                    <a:ext uri="{9D8B030D-6E8A-4147-A177-3AD203B41FA5}">
                      <a16:colId xmlns:a16="http://schemas.microsoft.com/office/drawing/2014/main" val="20000"/>
                    </a:ext>
                  </a:extLst>
                </a:gridCol>
                <a:gridCol w="2324100">
                  <a:extLst>
                    <a:ext uri="{9D8B030D-6E8A-4147-A177-3AD203B41FA5}">
                      <a16:colId xmlns:a16="http://schemas.microsoft.com/office/drawing/2014/main" val="20001"/>
                    </a:ext>
                  </a:extLst>
                </a:gridCol>
              </a:tblGrid>
              <a:tr h="287325">
                <a:tc>
                  <a:txBody>
                    <a:bodyPr/>
                    <a:lstStyle/>
                    <a:p>
                      <a:pPr marL="0" marR="0" lvl="0" indent="0" algn="r" rtl="0">
                        <a:spcBef>
                          <a:spcPts val="0"/>
                        </a:spcBef>
                        <a:spcAft>
                          <a:spcPts val="0"/>
                        </a:spcAft>
                        <a:buNone/>
                      </a:pPr>
                      <a:endParaRPr sz="1600">
                        <a:solidFill>
                          <a:srgbClr val="0070C0"/>
                        </a:solidFill>
                      </a:endParaRPr>
                    </a:p>
                  </a:txBody>
                  <a:tcPr marL="91450" marR="91450" marT="45725" marB="45725"/>
                </a:tc>
                <a:tc>
                  <a:txBody>
                    <a:bodyPr/>
                    <a:lstStyle/>
                    <a:p>
                      <a:pPr marL="0" marR="0" lvl="0" indent="0" algn="l" rtl="0">
                        <a:spcBef>
                          <a:spcPts val="0"/>
                        </a:spcBef>
                        <a:spcAft>
                          <a:spcPts val="0"/>
                        </a:spcAft>
                        <a:buNone/>
                      </a:pPr>
                      <a:endParaRPr sz="1600">
                        <a:solidFill>
                          <a:srgbClr val="0070C0"/>
                        </a:solidFill>
                      </a:endParaRPr>
                    </a:p>
                  </a:txBody>
                  <a:tcPr marL="91450" marR="91450" marT="45725" marB="45725"/>
                </a:tc>
                <a:extLst>
                  <a:ext uri="{0D108BD9-81ED-4DB2-BD59-A6C34878D82A}">
                    <a16:rowId xmlns:a16="http://schemas.microsoft.com/office/drawing/2014/main" val="10000"/>
                  </a:ext>
                </a:extLst>
              </a:tr>
              <a:tr h="263375">
                <a:tc>
                  <a:txBody>
                    <a:bodyPr/>
                    <a:lstStyle/>
                    <a:p>
                      <a:pPr marL="0" marR="0" lvl="0" indent="0" algn="r" rtl="0">
                        <a:spcBef>
                          <a:spcPts val="0"/>
                        </a:spcBef>
                        <a:spcAft>
                          <a:spcPts val="0"/>
                        </a:spcAft>
                        <a:buNone/>
                      </a:pPr>
                      <a:endParaRPr sz="1600"/>
                    </a:p>
                  </a:txBody>
                  <a:tcPr marL="91450" marR="91450" marT="45725" marB="45725"/>
                </a:tc>
                <a:tc>
                  <a:txBody>
                    <a:bodyPr/>
                    <a:lstStyle/>
                    <a:p>
                      <a:pPr marL="0" marR="0" lvl="0" indent="0" algn="l" rtl="0">
                        <a:lnSpc>
                          <a:spcPct val="100000"/>
                        </a:lnSpc>
                        <a:spcBef>
                          <a:spcPts val="0"/>
                        </a:spcBef>
                        <a:spcAft>
                          <a:spcPts val="0"/>
                        </a:spcAft>
                        <a:buClr>
                          <a:schemeClr val="dk1"/>
                        </a:buClr>
                        <a:buSzPts val="1600"/>
                        <a:buFont typeface="Arial"/>
                        <a:buNone/>
                      </a:pPr>
                      <a:endParaRPr sz="1600">
                        <a:solidFill>
                          <a:srgbClr val="0070C0"/>
                        </a:solidFill>
                      </a:endParaRPr>
                    </a:p>
                  </a:txBody>
                  <a:tcPr marL="91450" marR="91450" marT="45725" marB="45725"/>
                </a:tc>
                <a:extLst>
                  <a:ext uri="{0D108BD9-81ED-4DB2-BD59-A6C34878D82A}">
                    <a16:rowId xmlns:a16="http://schemas.microsoft.com/office/drawing/2014/main" val="10001"/>
                  </a:ext>
                </a:extLst>
              </a:tr>
              <a:tr h="263375">
                <a:tc>
                  <a:txBody>
                    <a:bodyPr/>
                    <a:lstStyle/>
                    <a:p>
                      <a:pPr marL="0" marR="0" lvl="0" indent="0" algn="r" rtl="0">
                        <a:spcBef>
                          <a:spcPts val="0"/>
                        </a:spcBef>
                        <a:spcAft>
                          <a:spcPts val="0"/>
                        </a:spcAft>
                        <a:buNone/>
                      </a:pPr>
                      <a:endParaRPr sz="1600"/>
                    </a:p>
                  </a:txBody>
                  <a:tcPr marL="91450" marR="91450" marT="45725" marB="45725"/>
                </a:tc>
                <a:tc>
                  <a:txBody>
                    <a:bodyPr/>
                    <a:lstStyle/>
                    <a:p>
                      <a:pPr marL="0" marR="0" lvl="0" indent="0" algn="l" rtl="0">
                        <a:lnSpc>
                          <a:spcPct val="100000"/>
                        </a:lnSpc>
                        <a:spcBef>
                          <a:spcPts val="0"/>
                        </a:spcBef>
                        <a:spcAft>
                          <a:spcPts val="0"/>
                        </a:spcAft>
                        <a:buClr>
                          <a:schemeClr val="dk1"/>
                        </a:buClr>
                        <a:buSzPts val="1600"/>
                        <a:buFont typeface="Arial"/>
                        <a:buNone/>
                      </a:pPr>
                      <a:endParaRPr sz="1600">
                        <a:solidFill>
                          <a:srgbClr val="0070C0"/>
                        </a:solidFill>
                      </a:endParaRPr>
                    </a:p>
                  </a:txBody>
                  <a:tcPr marL="91450" marR="91450" marT="45725" marB="45725"/>
                </a:tc>
                <a:extLst>
                  <a:ext uri="{0D108BD9-81ED-4DB2-BD59-A6C34878D82A}">
                    <a16:rowId xmlns:a16="http://schemas.microsoft.com/office/drawing/2014/main" val="10002"/>
                  </a:ext>
                </a:extLst>
              </a:tr>
              <a:tr h="263375">
                <a:tc>
                  <a:txBody>
                    <a:bodyPr/>
                    <a:lstStyle/>
                    <a:p>
                      <a:pPr marL="0" marR="0" lvl="0" indent="0" algn="r" rtl="0">
                        <a:spcBef>
                          <a:spcPts val="0"/>
                        </a:spcBef>
                        <a:spcAft>
                          <a:spcPts val="0"/>
                        </a:spcAft>
                        <a:buNone/>
                      </a:pPr>
                      <a:endParaRPr sz="1600">
                        <a:solidFill>
                          <a:srgbClr val="0070C0"/>
                        </a:solidFill>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600"/>
                        <a:buFont typeface="Arial"/>
                        <a:buNone/>
                      </a:pPr>
                      <a:endParaRPr sz="1600">
                        <a:solidFill>
                          <a:srgbClr val="0070C0"/>
                        </a:solidFill>
                      </a:endParaRPr>
                    </a:p>
                  </a:txBody>
                  <a:tcPr marL="91450" marR="91450" marT="45725" marB="45725"/>
                </a:tc>
                <a:extLst>
                  <a:ext uri="{0D108BD9-81ED-4DB2-BD59-A6C34878D82A}">
                    <a16:rowId xmlns:a16="http://schemas.microsoft.com/office/drawing/2014/main" val="10003"/>
                  </a:ext>
                </a:extLst>
              </a:tr>
              <a:tr h="263375">
                <a:tc>
                  <a:txBody>
                    <a:bodyPr/>
                    <a:lstStyle/>
                    <a:p>
                      <a:pPr marL="0" marR="0" lvl="0" indent="0" algn="r" rtl="0">
                        <a:lnSpc>
                          <a:spcPct val="100000"/>
                        </a:lnSpc>
                        <a:spcBef>
                          <a:spcPts val="0"/>
                        </a:spcBef>
                        <a:spcAft>
                          <a:spcPts val="0"/>
                        </a:spcAft>
                        <a:buClr>
                          <a:schemeClr val="dk1"/>
                        </a:buClr>
                        <a:buSzPts val="1600"/>
                        <a:buFont typeface="Arial"/>
                        <a:buNone/>
                      </a:pPr>
                      <a:endParaRPr sz="1600">
                        <a:solidFill>
                          <a:srgbClr val="0070C0"/>
                        </a:solidFill>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600"/>
                        <a:buFont typeface="Arial"/>
                        <a:buNone/>
                      </a:pPr>
                      <a:endParaRPr sz="1600">
                        <a:solidFill>
                          <a:srgbClr val="0070C0"/>
                        </a:solidFill>
                      </a:endParaRPr>
                    </a:p>
                  </a:txBody>
                  <a:tcPr marL="91450" marR="91450" marT="45725" marB="45725"/>
                </a:tc>
                <a:extLst>
                  <a:ext uri="{0D108BD9-81ED-4DB2-BD59-A6C34878D82A}">
                    <a16:rowId xmlns:a16="http://schemas.microsoft.com/office/drawing/2014/main" val="10004"/>
                  </a:ext>
                </a:extLst>
              </a:tr>
              <a:tr h="263375">
                <a:tc>
                  <a:txBody>
                    <a:bodyPr/>
                    <a:lstStyle/>
                    <a:p>
                      <a:pPr marL="0" marR="0" lvl="0" indent="0" algn="r" rtl="0">
                        <a:lnSpc>
                          <a:spcPct val="100000"/>
                        </a:lnSpc>
                        <a:spcBef>
                          <a:spcPts val="0"/>
                        </a:spcBef>
                        <a:spcAft>
                          <a:spcPts val="0"/>
                        </a:spcAft>
                        <a:buClr>
                          <a:schemeClr val="dk1"/>
                        </a:buClr>
                        <a:buSzPts val="1600"/>
                        <a:buFont typeface="Arial"/>
                        <a:buNone/>
                      </a:pPr>
                      <a:endParaRPr sz="1600">
                        <a:solidFill>
                          <a:srgbClr val="0070C0"/>
                        </a:solidFill>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600"/>
                        <a:buFont typeface="Arial"/>
                        <a:buNone/>
                      </a:pPr>
                      <a:endParaRPr sz="1600">
                        <a:solidFill>
                          <a:srgbClr val="0070C0"/>
                        </a:solidFill>
                      </a:endParaRPr>
                    </a:p>
                  </a:txBody>
                  <a:tcPr marL="91450" marR="91450" marT="45725" marB="45725"/>
                </a:tc>
                <a:extLst>
                  <a:ext uri="{0D108BD9-81ED-4DB2-BD59-A6C34878D82A}">
                    <a16:rowId xmlns:a16="http://schemas.microsoft.com/office/drawing/2014/main" val="10005"/>
                  </a:ext>
                </a:extLst>
              </a:tr>
            </a:tbl>
          </a:graphicData>
        </a:graphic>
      </p:graphicFrame>
      <p:sp>
        <p:nvSpPr>
          <p:cNvPr id="2" name="TextBox 1">
            <a:extLst>
              <a:ext uri="{FF2B5EF4-FFF2-40B4-BE49-F238E27FC236}">
                <a16:creationId xmlns:a16="http://schemas.microsoft.com/office/drawing/2014/main" id="{B5F8999E-717D-4543-B88F-C86CC70498AB}"/>
              </a:ext>
            </a:extLst>
          </p:cNvPr>
          <p:cNvSpPr txBox="1"/>
          <p:nvPr/>
        </p:nvSpPr>
        <p:spPr>
          <a:xfrm>
            <a:off x="3580112" y="4429528"/>
            <a:ext cx="4039888" cy="523220"/>
          </a:xfrm>
          <a:prstGeom prst="rect">
            <a:avLst/>
          </a:prstGeom>
          <a:noFill/>
        </p:spPr>
        <p:txBody>
          <a:bodyPr wrap="none" rtlCol="0">
            <a:spAutoFit/>
          </a:bodyPr>
          <a:lstStyle/>
          <a:p>
            <a:r>
              <a:rPr lang="en-US" dirty="0"/>
              <a:t>N/A – PDS EN will present an overview of these </a:t>
            </a:r>
          </a:p>
          <a:p>
            <a:r>
              <a:rPr lang="en-US" dirty="0"/>
              <a:t>slides to PDS Software Working Group</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31"/>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a:t>Deviations</a:t>
            </a:r>
            <a:endParaRPr/>
          </a:p>
        </p:txBody>
      </p:sp>
      <p:sp>
        <p:nvSpPr>
          <p:cNvPr id="267" name="Google Shape;267;p31"/>
          <p:cNvSpPr txBox="1">
            <a:spLocks noGrp="1"/>
          </p:cNvSpPr>
          <p:nvPr>
            <p:ph type="body" idx="1"/>
          </p:nvPr>
        </p:nvSpPr>
        <p:spPr>
          <a:xfrm>
            <a:off x="457200" y="1219200"/>
            <a:ext cx="8229600" cy="22098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0070C0"/>
              </a:buClr>
              <a:buSzPts val="1800"/>
              <a:buFont typeface="Arial"/>
              <a:buChar char="•"/>
            </a:pPr>
            <a:r>
              <a:rPr lang="en-US" sz="1800">
                <a:solidFill>
                  <a:srgbClr val="0070C0"/>
                </a:solidFill>
              </a:rPr>
              <a:t> </a:t>
            </a:r>
            <a:r>
              <a:rPr lang="en-US" sz="1600">
                <a:solidFill>
                  <a:srgbClr val="0070C0"/>
                </a:solidFill>
              </a:rPr>
              <a:t>Describe each deviation from planning documents (See MIMTaR A-12).</a:t>
            </a:r>
            <a:endParaRPr/>
          </a:p>
          <a:p>
            <a:pPr marL="742950" lvl="1" indent="-285750" algn="l" rtl="0">
              <a:spcBef>
                <a:spcPts val="280"/>
              </a:spcBef>
              <a:spcAft>
                <a:spcPts val="0"/>
              </a:spcAft>
              <a:buClr>
                <a:srgbClr val="0070C0"/>
              </a:buClr>
              <a:buSzPts val="1400"/>
              <a:buFont typeface="Arial"/>
              <a:buChar char="–"/>
            </a:pPr>
            <a:r>
              <a:rPr lang="en-US" sz="1400">
                <a:solidFill>
                  <a:srgbClr val="0070C0"/>
                </a:solidFill>
              </a:rPr>
              <a:t>Identify the applicable waivers, liens, and ECRs documenting process and product deviations.</a:t>
            </a:r>
            <a:endParaRPr/>
          </a:p>
          <a:p>
            <a:pPr marL="742950" lvl="1" indent="-285750" algn="l" rtl="0">
              <a:spcBef>
                <a:spcPts val="280"/>
              </a:spcBef>
              <a:spcAft>
                <a:spcPts val="0"/>
              </a:spcAft>
              <a:buClr>
                <a:srgbClr val="0070C0"/>
              </a:buClr>
              <a:buSzPts val="1400"/>
              <a:buFont typeface="Arial"/>
              <a:buChar char="–"/>
            </a:pPr>
            <a:r>
              <a:rPr lang="en-US" sz="1400">
                <a:solidFill>
                  <a:srgbClr val="0070C0"/>
                </a:solidFill>
              </a:rPr>
              <a:t>Identify additional deviations. For these, identify the rationale for the unapproved changes.</a:t>
            </a:r>
            <a:endParaRPr/>
          </a:p>
          <a:p>
            <a:pPr marL="742950" lvl="1" indent="-285750" algn="l" rtl="0">
              <a:spcBef>
                <a:spcPts val="280"/>
              </a:spcBef>
              <a:spcAft>
                <a:spcPts val="0"/>
              </a:spcAft>
              <a:buClr>
                <a:srgbClr val="0070C0"/>
              </a:buClr>
              <a:buSzPts val="1400"/>
              <a:buFont typeface="Arial"/>
              <a:buChar char="–"/>
            </a:pPr>
            <a:r>
              <a:rPr lang="en-US" sz="1400">
                <a:solidFill>
                  <a:srgbClr val="0070C0"/>
                </a:solidFill>
                <a:latin typeface="Arial"/>
                <a:ea typeface="Arial"/>
                <a:cs typeface="Arial"/>
                <a:sym typeface="Arial"/>
              </a:rPr>
              <a:t>However, exclude deviations related to </a:t>
            </a:r>
            <a:r>
              <a:rPr lang="en-US" sz="1400">
                <a:solidFill>
                  <a:srgbClr val="0070C0"/>
                </a:solidFill>
              </a:rPr>
              <a:t>CRIT-3 and CRIT-4 defect corrections.</a:t>
            </a:r>
            <a:endParaRPr/>
          </a:p>
          <a:p>
            <a:pPr marL="342900" lvl="0" indent="-342900" algn="l" rtl="0">
              <a:spcBef>
                <a:spcPts val="320"/>
              </a:spcBef>
              <a:spcAft>
                <a:spcPts val="0"/>
              </a:spcAft>
              <a:buClr>
                <a:srgbClr val="0070C0"/>
              </a:buClr>
              <a:buSzPts val="1600"/>
              <a:buFont typeface="Arial"/>
              <a:buChar char="•"/>
            </a:pPr>
            <a:r>
              <a:rPr lang="en-US" sz="1600">
                <a:solidFill>
                  <a:srgbClr val="0070C0"/>
                </a:solidFill>
              </a:rPr>
              <a:t>For each deviation identify: (a) its type (e.g., requirement deviation); (b) its unique identifier; (c) its current status (and future plan); and (d) and provide a summary description of it.</a:t>
            </a:r>
            <a:r>
              <a:rPr lang="en-US" sz="1600">
                <a:solidFill>
                  <a:srgbClr val="0070C0"/>
                </a:solidFill>
                <a:latin typeface="Arial"/>
                <a:ea typeface="Arial"/>
                <a:cs typeface="Arial"/>
                <a:sym typeface="Arial"/>
              </a:rPr>
              <a:t>  Add new columns as desired to the following table. </a:t>
            </a:r>
            <a:endParaRPr sz="1600">
              <a:solidFill>
                <a:srgbClr val="0070C0"/>
              </a:solidFill>
            </a:endParaRPr>
          </a:p>
          <a:p>
            <a:pPr marL="342900" lvl="0" indent="-215900" algn="l" rtl="0">
              <a:spcBef>
                <a:spcPts val="400"/>
              </a:spcBef>
              <a:spcAft>
                <a:spcPts val="0"/>
              </a:spcAft>
              <a:buClr>
                <a:schemeClr val="dk1"/>
              </a:buClr>
              <a:buSzPts val="2000"/>
              <a:buFont typeface="Arial"/>
              <a:buNone/>
            </a:pPr>
            <a:endParaRPr sz="2000">
              <a:solidFill>
                <a:srgbClr val="0070C0"/>
              </a:solidFill>
              <a:latin typeface="Arial"/>
              <a:ea typeface="Arial"/>
              <a:cs typeface="Arial"/>
              <a:sym typeface="Arial"/>
            </a:endParaRPr>
          </a:p>
        </p:txBody>
      </p:sp>
      <p:sp>
        <p:nvSpPr>
          <p:cNvPr id="269" name="Google Shape;269;p31"/>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a:solidFill>
                  <a:schemeClr val="dk1"/>
                </a:solidFill>
                <a:latin typeface="Arial"/>
                <a:ea typeface="Arial"/>
                <a:cs typeface="Arial"/>
                <a:sym typeface="Arial"/>
              </a:rPr>
              <a:t>30</a:t>
            </a:fld>
            <a:endParaRPr sz="1400">
              <a:solidFill>
                <a:schemeClr val="dk1"/>
              </a:solidFill>
              <a:latin typeface="Arial"/>
              <a:ea typeface="Arial"/>
              <a:cs typeface="Arial"/>
              <a:sym typeface="Arial"/>
            </a:endParaRPr>
          </a:p>
        </p:txBody>
      </p:sp>
      <p:graphicFrame>
        <p:nvGraphicFramePr>
          <p:cNvPr id="270" name="Google Shape;270;p31"/>
          <p:cNvGraphicFramePr/>
          <p:nvPr/>
        </p:nvGraphicFramePr>
        <p:xfrm>
          <a:off x="457200" y="3505200"/>
          <a:ext cx="8229600" cy="1849170"/>
        </p:xfrm>
        <a:graphic>
          <a:graphicData uri="http://schemas.openxmlformats.org/drawingml/2006/table">
            <a:tbl>
              <a:tblPr firstRow="1" bandRow="1">
                <a:noFill/>
                <a:tableStyleId>{85ABDF49-A648-4C8D-BCF8-8BDEC9073425}</a:tableStyleId>
              </a:tblPr>
              <a:tblGrid>
                <a:gridCol w="822950">
                  <a:extLst>
                    <a:ext uri="{9D8B030D-6E8A-4147-A177-3AD203B41FA5}">
                      <a16:colId xmlns:a16="http://schemas.microsoft.com/office/drawing/2014/main" val="20000"/>
                    </a:ext>
                  </a:extLst>
                </a:gridCol>
                <a:gridCol w="7406650">
                  <a:extLst>
                    <a:ext uri="{9D8B030D-6E8A-4147-A177-3AD203B41FA5}">
                      <a16:colId xmlns:a16="http://schemas.microsoft.com/office/drawing/2014/main" val="20001"/>
                    </a:ext>
                  </a:extLst>
                </a:gridCol>
              </a:tblGrid>
              <a:tr h="142250">
                <a:tc>
                  <a:txBody>
                    <a:bodyPr/>
                    <a:lstStyle/>
                    <a:p>
                      <a:pPr marL="0" marR="0" lvl="0" indent="0" algn="l" rtl="0">
                        <a:spcBef>
                          <a:spcPts val="0"/>
                        </a:spcBef>
                        <a:spcAft>
                          <a:spcPts val="0"/>
                        </a:spcAft>
                        <a:buNone/>
                      </a:pPr>
                      <a:r>
                        <a:rPr lang="en-US" sz="1800"/>
                        <a:t>ID</a:t>
                      </a:r>
                      <a:endParaRPr/>
                    </a:p>
                  </a:txBody>
                  <a:tcPr marL="91450" marR="91450" marT="45725" marB="45725"/>
                </a:tc>
                <a:tc>
                  <a:txBody>
                    <a:bodyPr/>
                    <a:lstStyle/>
                    <a:p>
                      <a:pPr marL="0" marR="0" lvl="0" indent="0" algn="l" rtl="0">
                        <a:spcBef>
                          <a:spcPts val="0"/>
                        </a:spcBef>
                        <a:spcAft>
                          <a:spcPts val="0"/>
                        </a:spcAft>
                        <a:buNone/>
                      </a:pPr>
                      <a:r>
                        <a:rPr lang="en-US" sz="1800"/>
                        <a:t>Summary Statement</a:t>
                      </a:r>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3"/>
                  </a:ext>
                </a:extLst>
              </a:tr>
              <a:tr h="370850">
                <a:tc>
                  <a:txBody>
                    <a:bodyPr/>
                    <a:lstStyle/>
                    <a:p>
                      <a:pPr marL="0" marR="0" lvl="0" indent="0" algn="l" rtl="0">
                        <a:spcBef>
                          <a:spcPts val="0"/>
                        </a:spcBef>
                        <a:spcAft>
                          <a:spcPts val="0"/>
                        </a:spcAft>
                        <a:buNone/>
                      </a:pPr>
                      <a:endParaRPr sz="1800"/>
                    </a:p>
                  </a:txBody>
                  <a:tcPr marL="91450" marR="91450" marT="45725" marB="45725"/>
                </a:tc>
                <a:tc>
                  <a:txBody>
                    <a:bodyPr/>
                    <a:lstStyle/>
                    <a:p>
                      <a:pPr marL="0" marR="0" lvl="0" indent="0" algn="l" rtl="0">
                        <a:spcBef>
                          <a:spcPts val="0"/>
                        </a:spcBef>
                        <a:spcAft>
                          <a:spcPts val="0"/>
                        </a:spcAft>
                        <a:buNone/>
                      </a:pPr>
                      <a:endParaRPr sz="1800"/>
                    </a:p>
                  </a:txBody>
                  <a:tcPr marL="91450" marR="91450" marT="45725" marB="45725"/>
                </a:tc>
                <a:extLst>
                  <a:ext uri="{0D108BD9-81ED-4DB2-BD59-A6C34878D82A}">
                    <a16:rowId xmlns:a16="http://schemas.microsoft.com/office/drawing/2014/main" val="10004"/>
                  </a:ext>
                </a:extLst>
              </a:tr>
            </a:tbl>
          </a:graphicData>
        </a:graphic>
      </p:graphicFrame>
      <p:sp>
        <p:nvSpPr>
          <p:cNvPr id="271" name="Google Shape;271;p31"/>
          <p:cNvSpPr txBox="1"/>
          <p:nvPr/>
        </p:nvSpPr>
        <p:spPr>
          <a:xfrm>
            <a:off x="2438400" y="5405120"/>
            <a:ext cx="1813317"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rgbClr val="FF0000"/>
                </a:solidFill>
                <a:latin typeface="Arial"/>
                <a:ea typeface="Arial"/>
                <a:cs typeface="Arial"/>
                <a:sym typeface="Arial"/>
              </a:rPr>
              <a:t>Jordan to fill out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7"/>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a:t>Software Overview</a:t>
            </a:r>
            <a:endParaRPr/>
          </a:p>
        </p:txBody>
      </p:sp>
      <p:sp>
        <p:nvSpPr>
          <p:cNvPr id="67" name="Google Shape;67;p7"/>
          <p:cNvSpPr txBox="1">
            <a:spLocks noGrp="1"/>
          </p:cNvSpPr>
          <p:nvPr>
            <p:ph type="body" idx="1"/>
          </p:nvPr>
        </p:nvSpPr>
        <p:spPr>
          <a:xfrm>
            <a:off x="457200" y="1219200"/>
            <a:ext cx="8229600" cy="4906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1800"/>
              <a:buFont typeface="Arial"/>
              <a:buChar char="•"/>
            </a:pPr>
            <a:r>
              <a:rPr lang="en-US" sz="1800" dirty="0"/>
              <a:t>The Planetary Data System (PDS) is NASA’s official planetary data long term archive.</a:t>
            </a:r>
            <a:endParaRPr dirty="0"/>
          </a:p>
          <a:p>
            <a:pPr marL="742950" lvl="1" indent="-285750" algn="l" rtl="0">
              <a:spcBef>
                <a:spcPts val="280"/>
              </a:spcBef>
              <a:spcAft>
                <a:spcPts val="0"/>
              </a:spcAft>
              <a:buClr>
                <a:schemeClr val="dk1"/>
              </a:buClr>
              <a:buSzPts val="1400"/>
              <a:buFont typeface="Arial"/>
              <a:buChar char="–"/>
            </a:pPr>
            <a:r>
              <a:rPr lang="en-US" sz="1400" dirty="0"/>
              <a:t>For more information on the PDS, see our website: </a:t>
            </a:r>
            <a:r>
              <a:rPr lang="en-US" sz="1400" u="sng" dirty="0">
                <a:solidFill>
                  <a:schemeClr val="hlink"/>
                </a:solidFill>
                <a:hlinkClick r:id="rId3"/>
              </a:rPr>
              <a:t>https://pds.nasa.gov/home/about/</a:t>
            </a:r>
            <a:endParaRPr sz="1400" dirty="0"/>
          </a:p>
          <a:p>
            <a:pPr marL="342900" lvl="0" indent="-228600" algn="l" rtl="0">
              <a:spcBef>
                <a:spcPts val="360"/>
              </a:spcBef>
              <a:spcAft>
                <a:spcPts val="0"/>
              </a:spcAft>
              <a:buClr>
                <a:schemeClr val="dk1"/>
              </a:buClr>
              <a:buSzPts val="1800"/>
              <a:buFont typeface="Arial"/>
              <a:buNone/>
            </a:pPr>
            <a:endParaRPr sz="1800" dirty="0"/>
          </a:p>
          <a:p>
            <a:pPr marL="342900" lvl="0" indent="-342900" algn="l" rtl="0">
              <a:spcBef>
                <a:spcPts val="360"/>
              </a:spcBef>
              <a:spcAft>
                <a:spcPts val="0"/>
              </a:spcAft>
              <a:buClr>
                <a:schemeClr val="dk1"/>
              </a:buClr>
              <a:buSzPts val="1800"/>
              <a:buFont typeface="Arial"/>
              <a:buChar char="•"/>
            </a:pPr>
            <a:r>
              <a:rPr lang="en-US" sz="1800" dirty="0"/>
              <a:t>In addition to PDS website, PDS Engineering Node is responsible for PDS4, PDS Information Model, and a suite of PDS4 system services and tools that support PDS data lifecycle.</a:t>
            </a:r>
          </a:p>
          <a:p>
            <a:pPr marL="800100" lvl="1" indent="-342900">
              <a:spcBef>
                <a:spcPts val="360"/>
              </a:spcBef>
              <a:buSzPts val="1800"/>
              <a:buFont typeface="Arial"/>
              <a:buChar char="•"/>
            </a:pPr>
            <a:r>
              <a:rPr lang="en-US" sz="1400" dirty="0"/>
              <a:t>For more information on the PDS Engineering Node, see our website: </a:t>
            </a:r>
            <a:r>
              <a:rPr lang="en-US" sz="1400" u="sng" dirty="0">
                <a:solidFill>
                  <a:schemeClr val="hlink"/>
                </a:solidFill>
                <a:hlinkClick r:id="rId4"/>
              </a:rPr>
              <a:t>https://pds-engineering.jpl.nasa.gov/</a:t>
            </a:r>
            <a:endParaRPr sz="1400" dirty="0"/>
          </a:p>
          <a:p>
            <a:pPr marL="342900" lvl="0" indent="-228600" algn="l" rtl="0">
              <a:spcBef>
                <a:spcPts val="360"/>
              </a:spcBef>
              <a:spcAft>
                <a:spcPts val="0"/>
              </a:spcAft>
              <a:buClr>
                <a:schemeClr val="dk1"/>
              </a:buClr>
              <a:buSzPts val="1800"/>
              <a:buFont typeface="Arial"/>
              <a:buNone/>
            </a:pPr>
            <a:endParaRPr sz="1800" dirty="0"/>
          </a:p>
          <a:p>
            <a:pPr marL="342900" lvl="0" indent="-342900" algn="l" rtl="0">
              <a:spcBef>
                <a:spcPts val="360"/>
              </a:spcBef>
              <a:spcAft>
                <a:spcPts val="0"/>
              </a:spcAft>
              <a:buClr>
                <a:schemeClr val="dk1"/>
              </a:buClr>
              <a:buSzPts val="1800"/>
              <a:buFont typeface="Arial"/>
              <a:buChar char="•"/>
            </a:pPr>
            <a:r>
              <a:rPr lang="en-US" sz="1800" dirty="0"/>
              <a:t>Build 11.0 made a number of improvements for Information Model 1.15.0 and tools including </a:t>
            </a:r>
          </a:p>
          <a:p>
            <a:pPr marL="800100" lvl="1" indent="-342900">
              <a:spcBef>
                <a:spcPts val="360"/>
              </a:spcBef>
              <a:buSzPts val="1800"/>
              <a:buFont typeface="Arial"/>
              <a:buChar char="•"/>
            </a:pPr>
            <a:r>
              <a:rPr lang="en-US" sz="1400" dirty="0"/>
              <a:t>Registry App, DOI Service, Deep Archive, Validate, PDS4 </a:t>
            </a:r>
            <a:r>
              <a:rPr lang="en-US" sz="1400" dirty="0" err="1"/>
              <a:t>JParser</a:t>
            </a:r>
            <a:r>
              <a:rPr lang="en-US" sz="1400" dirty="0"/>
              <a:t>, Transform</a:t>
            </a:r>
            <a:endParaRPr dirty="0"/>
          </a:p>
          <a:p>
            <a:pPr marL="342900" lvl="0" indent="-228600" algn="l" rtl="0">
              <a:spcBef>
                <a:spcPts val="360"/>
              </a:spcBef>
              <a:spcAft>
                <a:spcPts val="0"/>
              </a:spcAft>
              <a:buClr>
                <a:schemeClr val="dk1"/>
              </a:buClr>
              <a:buSzPts val="1800"/>
              <a:buFont typeface="Arial"/>
              <a:buNone/>
            </a:pPr>
            <a:endParaRPr sz="1800" dirty="0"/>
          </a:p>
          <a:p>
            <a:pPr marL="342900" lvl="0" indent="-342900" algn="l" rtl="0">
              <a:spcBef>
                <a:spcPts val="360"/>
              </a:spcBef>
              <a:spcAft>
                <a:spcPts val="0"/>
              </a:spcAft>
              <a:buClr>
                <a:schemeClr val="dk1"/>
              </a:buClr>
              <a:buSzPts val="1800"/>
              <a:buFont typeface="Arial"/>
              <a:buChar char="•"/>
            </a:pPr>
            <a:r>
              <a:rPr lang="en-US" sz="1800" dirty="0"/>
              <a:t>In addition, it fixed a number issues found in previous builds.</a:t>
            </a:r>
            <a:endParaRPr sz="1600" dirty="0"/>
          </a:p>
        </p:txBody>
      </p:sp>
      <p:sp>
        <p:nvSpPr>
          <p:cNvPr id="69" name="Google Shape;69;p7"/>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b="0" i="0" u="none" strike="noStrike" cap="none">
                <a:solidFill>
                  <a:schemeClr val="dk1"/>
                </a:solidFill>
                <a:latin typeface="Arial"/>
                <a:ea typeface="Arial"/>
                <a:cs typeface="Arial"/>
                <a:sym typeface="Arial"/>
              </a:rPr>
              <a:t>4</a:t>
            </a:fld>
            <a:endParaRPr sz="1400" b="0" i="0" u="none" strike="noStrike" cap="non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8"/>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a:t>Known Issues</a:t>
            </a:r>
            <a:endParaRPr/>
          </a:p>
        </p:txBody>
      </p:sp>
      <p:sp>
        <p:nvSpPr>
          <p:cNvPr id="75" name="Google Shape;75;p8"/>
          <p:cNvSpPr txBox="1">
            <a:spLocks noGrp="1"/>
          </p:cNvSpPr>
          <p:nvPr>
            <p:ph type="body" idx="1"/>
          </p:nvPr>
        </p:nvSpPr>
        <p:spPr>
          <a:xfrm>
            <a:off x="457200" y="1219200"/>
            <a:ext cx="8229600" cy="4906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1600"/>
              <a:buFont typeface="Arial"/>
              <a:buChar char="•"/>
            </a:pPr>
            <a:r>
              <a:rPr lang="en-US" sz="1600"/>
              <a:t>The following details known details missing from the review material:</a:t>
            </a:r>
            <a:endParaRPr/>
          </a:p>
          <a:p>
            <a:pPr marL="342900" lvl="0" indent="-241300" algn="l" rtl="0">
              <a:spcBef>
                <a:spcPts val="320"/>
              </a:spcBef>
              <a:spcAft>
                <a:spcPts val="0"/>
              </a:spcAft>
              <a:buClr>
                <a:schemeClr val="dk1"/>
              </a:buClr>
              <a:buSzPts val="1600"/>
              <a:buFont typeface="Arial"/>
              <a:buNone/>
            </a:pPr>
            <a:endParaRPr sz="1600"/>
          </a:p>
        </p:txBody>
      </p:sp>
      <p:sp>
        <p:nvSpPr>
          <p:cNvPr id="77" name="Google Shape;77;p8"/>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5</a:t>
            </a:fld>
            <a:endParaRPr dirty="0"/>
          </a:p>
        </p:txBody>
      </p:sp>
      <p:graphicFrame>
        <p:nvGraphicFramePr>
          <p:cNvPr id="78" name="Google Shape;78;p8"/>
          <p:cNvGraphicFramePr/>
          <p:nvPr/>
        </p:nvGraphicFramePr>
        <p:xfrm>
          <a:off x="457200" y="1676400"/>
          <a:ext cx="8382000" cy="4191040"/>
        </p:xfrm>
        <a:graphic>
          <a:graphicData uri="http://schemas.openxmlformats.org/drawingml/2006/table">
            <a:tbl>
              <a:tblPr firstRow="1" bandRow="1">
                <a:noFill/>
                <a:tableStyleId>{85ABDF49-A648-4C8D-BCF8-8BDEC9073425}</a:tableStyleId>
              </a:tblPr>
              <a:tblGrid>
                <a:gridCol w="41910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533400">
                <a:tc>
                  <a:txBody>
                    <a:bodyPr/>
                    <a:lstStyle/>
                    <a:p>
                      <a:pPr marL="0" marR="0" lvl="0" indent="0" algn="l" rtl="0">
                        <a:spcBef>
                          <a:spcPts val="0"/>
                        </a:spcBef>
                        <a:spcAft>
                          <a:spcPts val="0"/>
                        </a:spcAft>
                        <a:buNone/>
                      </a:pPr>
                      <a:r>
                        <a:rPr lang="en-US" sz="1800"/>
                        <a:t>Section</a:t>
                      </a:r>
                      <a:endParaRPr/>
                    </a:p>
                  </a:txBody>
                  <a:tcPr marL="91450" marR="91450" marT="45725" marB="45725"/>
                </a:tc>
                <a:tc>
                  <a:txBody>
                    <a:bodyPr/>
                    <a:lstStyle/>
                    <a:p>
                      <a:pPr marL="0" marR="0" lvl="0" indent="0" algn="l" rtl="0">
                        <a:spcBef>
                          <a:spcPts val="0"/>
                        </a:spcBef>
                        <a:spcAft>
                          <a:spcPts val="0"/>
                        </a:spcAft>
                        <a:buNone/>
                      </a:pPr>
                      <a:r>
                        <a:rPr lang="en-US" sz="1800"/>
                        <a:t>Description</a:t>
                      </a:r>
                      <a:endParaRPr/>
                    </a:p>
                  </a:txBody>
                  <a:tcPr marL="91450" marR="91450" marT="45725" marB="45725"/>
                </a:tc>
                <a:extLst>
                  <a:ext uri="{0D108BD9-81ED-4DB2-BD59-A6C34878D82A}">
                    <a16:rowId xmlns:a16="http://schemas.microsoft.com/office/drawing/2014/main" val="10000"/>
                  </a:ext>
                </a:extLst>
              </a:tr>
              <a:tr h="533400">
                <a:tc>
                  <a:txBody>
                    <a:bodyPr/>
                    <a:lstStyle/>
                    <a:p>
                      <a:pPr marL="0" marR="0" lvl="0" indent="0" algn="l" rtl="0">
                        <a:spcBef>
                          <a:spcPts val="0"/>
                        </a:spcBef>
                        <a:spcAft>
                          <a:spcPts val="0"/>
                        </a:spcAft>
                        <a:buNone/>
                      </a:pPr>
                      <a:r>
                        <a:rPr lang="en-US" sz="1800"/>
                        <a:t>Improvements and Bug Counters</a:t>
                      </a:r>
                      <a:endParaRPr/>
                    </a:p>
                  </a:txBody>
                  <a:tcPr marL="91450" marR="91450" marT="45725" marB="45725"/>
                </a:tc>
                <a:tc>
                  <a:txBody>
                    <a:bodyPr/>
                    <a:lstStyle/>
                    <a:p>
                      <a:pPr marL="0" marR="0" lvl="0" indent="0" algn="l" rtl="0">
                        <a:spcBef>
                          <a:spcPts val="0"/>
                        </a:spcBef>
                        <a:spcAft>
                          <a:spcPts val="0"/>
                        </a:spcAft>
                        <a:buNone/>
                      </a:pPr>
                      <a:r>
                        <a:rPr lang="en-US" sz="1800"/>
                        <a:t>Our current reporting mechanisms do not enable autonomous counters for issue tracking.</a:t>
                      </a:r>
                      <a:endParaRPr/>
                    </a:p>
                  </a:txBody>
                  <a:tcPr marL="91450" marR="91450" marT="45725" marB="45725"/>
                </a:tc>
                <a:extLst>
                  <a:ext uri="{0D108BD9-81ED-4DB2-BD59-A6C34878D82A}">
                    <a16:rowId xmlns:a16="http://schemas.microsoft.com/office/drawing/2014/main" val="10001"/>
                  </a:ext>
                </a:extLst>
              </a:tr>
              <a:tr h="533400">
                <a:tc>
                  <a:txBody>
                    <a:bodyPr/>
                    <a:lstStyle/>
                    <a:p>
                      <a:pPr marL="0" marR="0" lvl="0" indent="0" algn="l" rtl="0">
                        <a:spcBef>
                          <a:spcPts val="0"/>
                        </a:spcBef>
                        <a:spcAft>
                          <a:spcPts val="0"/>
                        </a:spcAft>
                        <a:buNone/>
                      </a:pPr>
                      <a:r>
                        <a:rPr lang="en-US" sz="1800"/>
                        <a:t>SLOC Counts</a:t>
                      </a:r>
                      <a:endParaRPr/>
                    </a:p>
                  </a:txBody>
                  <a:tcPr marL="91450" marR="91450" marT="45725" marB="45725"/>
                </a:tc>
                <a:tc>
                  <a:txBody>
                    <a:bodyPr/>
                    <a:lstStyle/>
                    <a:p>
                      <a:pPr marL="0" marR="0" lvl="0" indent="0" algn="l" rtl="0">
                        <a:spcBef>
                          <a:spcPts val="0"/>
                        </a:spcBef>
                        <a:spcAft>
                          <a:spcPts val="0"/>
                        </a:spcAft>
                        <a:buNone/>
                      </a:pPr>
                      <a:r>
                        <a:rPr lang="en-US" sz="1800"/>
                        <a:t>We do not currently have SLOC counters or code coverage setup for our repositories.</a:t>
                      </a:r>
                      <a:endParaRPr/>
                    </a:p>
                  </a:txBody>
                  <a:tcPr marL="91450" marR="91450" marT="45725" marB="45725"/>
                </a:tc>
                <a:extLst>
                  <a:ext uri="{0D108BD9-81ED-4DB2-BD59-A6C34878D82A}">
                    <a16:rowId xmlns:a16="http://schemas.microsoft.com/office/drawing/2014/main" val="10002"/>
                  </a:ext>
                </a:extLst>
              </a:tr>
              <a:tr h="533400">
                <a:tc>
                  <a:txBody>
                    <a:bodyPr/>
                    <a:lstStyle/>
                    <a:p>
                      <a:pPr marL="0" marR="0" lvl="0" indent="0" algn="l" rtl="0">
                        <a:spcBef>
                          <a:spcPts val="0"/>
                        </a:spcBef>
                        <a:spcAft>
                          <a:spcPts val="0"/>
                        </a:spcAft>
                        <a:buNone/>
                      </a:pPr>
                      <a:r>
                        <a:rPr lang="en-US" sz="1800"/>
                        <a:t>Identifying Test-worth Improvements / Bug Fixes</a:t>
                      </a:r>
                      <a:endParaRPr/>
                    </a:p>
                  </a:txBody>
                  <a:tcPr marL="91450" marR="91450" marT="45725" marB="45725"/>
                </a:tc>
                <a:tc>
                  <a:txBody>
                    <a:bodyPr/>
                    <a:lstStyle/>
                    <a:p>
                      <a:pPr marL="0" marR="0" lvl="0" indent="0" algn="l" rtl="0">
                        <a:spcBef>
                          <a:spcPts val="0"/>
                        </a:spcBef>
                        <a:spcAft>
                          <a:spcPts val="0"/>
                        </a:spcAft>
                        <a:buNone/>
                      </a:pPr>
                      <a:r>
                        <a:rPr lang="en-US" sz="1800"/>
                        <a:t>RDD does not sufficiently identify high priority / criticality improvements / bugs to test</a:t>
                      </a:r>
                      <a:endParaRPr/>
                    </a:p>
                  </a:txBody>
                  <a:tcPr marL="91450" marR="91450" marT="45725" marB="45725"/>
                </a:tc>
                <a:extLst>
                  <a:ext uri="{0D108BD9-81ED-4DB2-BD59-A6C34878D82A}">
                    <a16:rowId xmlns:a16="http://schemas.microsoft.com/office/drawing/2014/main" val="10003"/>
                  </a:ext>
                </a:extLst>
              </a:tr>
              <a:tr h="533400">
                <a:tc>
                  <a:txBody>
                    <a:bodyPr/>
                    <a:lstStyle/>
                    <a:p>
                      <a:pPr marL="0" marR="0" lvl="0" indent="0" algn="l" rtl="0">
                        <a:spcBef>
                          <a:spcPts val="0"/>
                        </a:spcBef>
                        <a:spcAft>
                          <a:spcPts val="0"/>
                        </a:spcAft>
                        <a:buNone/>
                      </a:pPr>
                      <a:r>
                        <a:rPr lang="en-US" sz="1800"/>
                        <a:t>Traceability between Release Plan and RDD</a:t>
                      </a:r>
                      <a:endParaRPr/>
                    </a:p>
                  </a:txBody>
                  <a:tcPr marL="91450" marR="91450" marT="45725" marB="45725"/>
                </a:tc>
                <a:tc>
                  <a:txBody>
                    <a:bodyPr/>
                    <a:lstStyle/>
                    <a:p>
                      <a:pPr marL="0" marR="0" lvl="0" indent="0" algn="l" rtl="0">
                        <a:spcBef>
                          <a:spcPts val="0"/>
                        </a:spcBef>
                        <a:spcAft>
                          <a:spcPts val="0"/>
                        </a:spcAft>
                        <a:buNone/>
                      </a:pPr>
                      <a:r>
                        <a:rPr lang="en-US" sz="1800"/>
                        <a:t>Insufficient mapping of those tasks identified as part of release plan versus what winds up in the RDD</a:t>
                      </a:r>
                      <a:endParaRPr/>
                    </a:p>
                  </a:txBody>
                  <a:tcPr marL="91450" marR="91450" marT="45725" marB="45725"/>
                </a:tc>
                <a:extLst>
                  <a:ext uri="{0D108BD9-81ED-4DB2-BD59-A6C34878D82A}">
                    <a16:rowId xmlns:a16="http://schemas.microsoft.com/office/drawing/2014/main" val="1000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9"/>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a:t>Work Product Status</a:t>
            </a:r>
            <a:endParaRPr/>
          </a:p>
        </p:txBody>
      </p:sp>
      <p:graphicFrame>
        <p:nvGraphicFramePr>
          <p:cNvPr id="85" name="Google Shape;85;p9"/>
          <p:cNvGraphicFramePr/>
          <p:nvPr>
            <p:extLst>
              <p:ext uri="{D42A27DB-BD31-4B8C-83A1-F6EECF244321}">
                <p14:modId xmlns:p14="http://schemas.microsoft.com/office/powerpoint/2010/main" val="1094384858"/>
              </p:ext>
            </p:extLst>
          </p:nvPr>
        </p:nvGraphicFramePr>
        <p:xfrm>
          <a:off x="228600" y="1219201"/>
          <a:ext cx="8743950" cy="5212670"/>
        </p:xfrm>
        <a:graphic>
          <a:graphicData uri="http://schemas.openxmlformats.org/drawingml/2006/table">
            <a:tbl>
              <a:tblPr firstRow="1" bandRow="1">
                <a:noFill/>
                <a:tableStyleId>{85ABDF49-A648-4C8D-BCF8-8BDEC9073425}</a:tableStyleId>
              </a:tblPr>
              <a:tblGrid>
                <a:gridCol w="3395709">
                  <a:extLst>
                    <a:ext uri="{9D8B030D-6E8A-4147-A177-3AD203B41FA5}">
                      <a16:colId xmlns:a16="http://schemas.microsoft.com/office/drawing/2014/main" val="20000"/>
                    </a:ext>
                  </a:extLst>
                </a:gridCol>
                <a:gridCol w="5348241">
                  <a:extLst>
                    <a:ext uri="{9D8B030D-6E8A-4147-A177-3AD203B41FA5}">
                      <a16:colId xmlns:a16="http://schemas.microsoft.com/office/drawing/2014/main" val="20001"/>
                    </a:ext>
                  </a:extLst>
                </a:gridCol>
              </a:tblGrid>
              <a:tr h="250525">
                <a:tc>
                  <a:txBody>
                    <a:bodyPr/>
                    <a:lstStyle/>
                    <a:p>
                      <a:pPr marL="0" marR="0" lvl="0" indent="0" algn="l" rtl="0">
                        <a:spcBef>
                          <a:spcPts val="0"/>
                        </a:spcBef>
                        <a:spcAft>
                          <a:spcPts val="0"/>
                        </a:spcAft>
                        <a:buNone/>
                      </a:pPr>
                      <a:r>
                        <a:rPr lang="en-US" sz="1000"/>
                        <a:t>Document Title</a:t>
                      </a:r>
                      <a:endParaRPr sz="1000"/>
                    </a:p>
                  </a:txBody>
                  <a:tcPr marL="91450" marR="91450" marT="45725" marB="45725"/>
                </a:tc>
                <a:tc>
                  <a:txBody>
                    <a:bodyPr/>
                    <a:lstStyle/>
                    <a:p>
                      <a:pPr marL="0" marR="0" lvl="0" indent="0" algn="l" rtl="0">
                        <a:spcBef>
                          <a:spcPts val="0"/>
                        </a:spcBef>
                        <a:spcAft>
                          <a:spcPts val="0"/>
                        </a:spcAft>
                        <a:buNone/>
                      </a:pPr>
                      <a:r>
                        <a:rPr lang="en-US" sz="1000"/>
                        <a:t>DMS Doc and Revision ID</a:t>
                      </a:r>
                      <a:endParaRPr/>
                    </a:p>
                  </a:txBody>
                  <a:tcPr marL="91450" marR="91450" marT="45725" marB="45725"/>
                </a:tc>
                <a:extLst>
                  <a:ext uri="{0D108BD9-81ED-4DB2-BD59-A6C34878D82A}">
                    <a16:rowId xmlns:a16="http://schemas.microsoft.com/office/drawing/2014/main" val="10000"/>
                  </a:ext>
                </a:extLst>
              </a:tr>
              <a:tr h="309200">
                <a:tc>
                  <a:txBody>
                    <a:bodyPr/>
                    <a:lstStyle/>
                    <a:p>
                      <a:pPr marL="0" marR="0" lvl="0" indent="0" algn="l" rtl="0">
                        <a:spcBef>
                          <a:spcPts val="0"/>
                        </a:spcBef>
                        <a:spcAft>
                          <a:spcPts val="0"/>
                        </a:spcAft>
                        <a:buNone/>
                      </a:pPr>
                      <a:r>
                        <a:rPr lang="en-US" sz="1200">
                          <a:solidFill>
                            <a:srgbClr val="0070C0"/>
                          </a:solidFill>
                        </a:rPr>
                        <a:t>Management Plan</a:t>
                      </a:r>
                      <a:endParaRPr/>
                    </a:p>
                  </a:txBody>
                  <a:tcPr marL="91450" marR="91450" marT="45725" marB="45725"/>
                </a:tc>
                <a:tc>
                  <a:txBody>
                    <a:bodyPr/>
                    <a:lstStyle/>
                    <a:p>
                      <a:pPr marL="0" marR="0" lvl="0" indent="0" algn="l" rtl="0">
                        <a:spcBef>
                          <a:spcPts val="0"/>
                        </a:spcBef>
                        <a:spcAft>
                          <a:spcPts val="0"/>
                        </a:spcAft>
                        <a:buNone/>
                      </a:pPr>
                      <a:r>
                        <a:rPr lang="en-US" sz="800" u="sng" dirty="0">
                          <a:solidFill>
                            <a:schemeClr val="hlink"/>
                          </a:solidFill>
                          <a:hlinkClick r:id="rId3"/>
                        </a:rPr>
                        <a:t>https://pds-eng ineering.jpl.nasa.gov/sites/default/files/documents/pds2010/keydocuments/PDS-SMP.pdf</a:t>
                      </a:r>
                      <a:endParaRPr sz="800" dirty="0"/>
                    </a:p>
                  </a:txBody>
                  <a:tcPr marL="91450" marR="91450" marT="45725" marB="45725"/>
                </a:tc>
                <a:extLst>
                  <a:ext uri="{0D108BD9-81ED-4DB2-BD59-A6C34878D82A}">
                    <a16:rowId xmlns:a16="http://schemas.microsoft.com/office/drawing/2014/main" val="10001"/>
                  </a:ext>
                </a:extLst>
              </a:tr>
              <a:tr h="309200">
                <a:tc>
                  <a:txBody>
                    <a:bodyPr/>
                    <a:lstStyle/>
                    <a:p>
                      <a:pPr marL="0" marR="0" lvl="0" indent="0" algn="l" rtl="0">
                        <a:spcBef>
                          <a:spcPts val="0"/>
                        </a:spcBef>
                        <a:spcAft>
                          <a:spcPts val="0"/>
                        </a:spcAft>
                        <a:buNone/>
                      </a:pPr>
                      <a:r>
                        <a:rPr lang="en-US" sz="1200">
                          <a:solidFill>
                            <a:srgbClr val="0070C0"/>
                          </a:solidFill>
                        </a:rPr>
                        <a:t>Task Implementation Plan</a:t>
                      </a:r>
                      <a:endParaRPr/>
                    </a:p>
                  </a:txBody>
                  <a:tcPr marL="91450" marR="91450" marT="45725" marB="45725"/>
                </a:tc>
                <a:tc>
                  <a:txBody>
                    <a:bodyPr/>
                    <a:lstStyle/>
                    <a:p>
                      <a:pPr marL="0" marR="0" lvl="0" indent="0" algn="l" rtl="0">
                        <a:spcBef>
                          <a:spcPts val="0"/>
                        </a:spcBef>
                        <a:spcAft>
                          <a:spcPts val="0"/>
                        </a:spcAft>
                        <a:buNone/>
                      </a:pPr>
                      <a:r>
                        <a:rPr lang="en-US" sz="800" u="sng">
                          <a:solidFill>
                            <a:schemeClr val="hlink"/>
                          </a:solidFill>
                          <a:hlinkClick r:id="rId4"/>
                        </a:rPr>
                        <a:t>https://pds-engineering.jpl.nasa.gov/sites/default/files/documents/pds2010/pds4-proj-plan-07172013.pdf</a:t>
                      </a:r>
                      <a:endParaRPr sz="800"/>
                    </a:p>
                  </a:txBody>
                  <a:tcPr marL="91450" marR="91450" marT="45725" marB="45725"/>
                </a:tc>
                <a:extLst>
                  <a:ext uri="{0D108BD9-81ED-4DB2-BD59-A6C34878D82A}">
                    <a16:rowId xmlns:a16="http://schemas.microsoft.com/office/drawing/2014/main" val="10002"/>
                  </a:ext>
                </a:extLst>
              </a:tr>
              <a:tr h="309200">
                <a:tc>
                  <a:txBody>
                    <a:bodyPr/>
                    <a:lstStyle/>
                    <a:p>
                      <a:pPr marL="0" marR="0" lvl="0" indent="0" algn="l" rtl="0">
                        <a:spcBef>
                          <a:spcPts val="0"/>
                        </a:spcBef>
                        <a:spcAft>
                          <a:spcPts val="0"/>
                        </a:spcAft>
                        <a:buNone/>
                      </a:pPr>
                      <a:r>
                        <a:rPr lang="en-US" sz="1200">
                          <a:solidFill>
                            <a:srgbClr val="0070C0"/>
                          </a:solidFill>
                        </a:rPr>
                        <a:t>Release Plan</a:t>
                      </a:r>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800"/>
                        <a:buFont typeface="Arial"/>
                        <a:buNone/>
                      </a:pPr>
                      <a:r>
                        <a:rPr lang="en-US" sz="800" dirty="0">
                          <a:solidFill>
                            <a:srgbClr val="0070C0"/>
                          </a:solidFill>
                          <a:hlinkClick r:id="rId5"/>
                        </a:rPr>
                        <a:t>https://pds-engineering.jpl.nasa.gov/development/pds4/11.0.0/release/plan-11.0.0.html</a:t>
                      </a:r>
                      <a:endParaRPr sz="800" dirty="0">
                        <a:solidFill>
                          <a:srgbClr val="0070C0"/>
                        </a:solidFill>
                      </a:endParaRPr>
                    </a:p>
                  </a:txBody>
                  <a:tcPr marL="91450" marR="91450" marT="45725" marB="45725"/>
                </a:tc>
                <a:extLst>
                  <a:ext uri="{0D108BD9-81ED-4DB2-BD59-A6C34878D82A}">
                    <a16:rowId xmlns:a16="http://schemas.microsoft.com/office/drawing/2014/main" val="10003"/>
                  </a:ext>
                </a:extLst>
              </a:tr>
              <a:tr h="309200">
                <a:tc>
                  <a:txBody>
                    <a:bodyPr/>
                    <a:lstStyle/>
                    <a:p>
                      <a:pPr marL="0" marR="0" lvl="0" indent="0" algn="l" rtl="0">
                        <a:spcBef>
                          <a:spcPts val="0"/>
                        </a:spcBef>
                        <a:spcAft>
                          <a:spcPts val="0"/>
                        </a:spcAft>
                        <a:buNone/>
                      </a:pPr>
                      <a:r>
                        <a:rPr lang="en-US" sz="1200">
                          <a:solidFill>
                            <a:srgbClr val="0070C0"/>
                          </a:solidFill>
                        </a:rPr>
                        <a:t>Operation Concept</a:t>
                      </a:r>
                      <a:endParaRPr/>
                    </a:p>
                  </a:txBody>
                  <a:tcPr marL="91450" marR="91450" marT="45725" marB="45725"/>
                </a:tc>
                <a:tc>
                  <a:txBody>
                    <a:bodyPr/>
                    <a:lstStyle/>
                    <a:p>
                      <a:pPr marL="0" marR="0" lvl="0" indent="0" algn="l" rtl="0">
                        <a:spcBef>
                          <a:spcPts val="0"/>
                        </a:spcBef>
                        <a:spcAft>
                          <a:spcPts val="0"/>
                        </a:spcAft>
                        <a:buNone/>
                      </a:pPr>
                      <a:r>
                        <a:rPr lang="en-US" sz="800" u="sng" dirty="0">
                          <a:solidFill>
                            <a:schemeClr val="hlink"/>
                          </a:solidFill>
                          <a:hlinkClick r:id="rId6"/>
                        </a:rPr>
                        <a:t>https://pds-engineering.jpl.nasa.gov/sites/default/files/documents/pds2010/keydocuments/pds4-ops-concept.pdf</a:t>
                      </a:r>
                      <a:r>
                        <a:rPr lang="en-US" sz="800" u="sng" dirty="0">
                          <a:solidFill>
                            <a:schemeClr val="hlink"/>
                          </a:solidFill>
                        </a:rPr>
                        <a:t> </a:t>
                      </a:r>
                      <a:endParaRPr sz="800" dirty="0">
                        <a:solidFill>
                          <a:srgbClr val="0070C0"/>
                        </a:solidFill>
                      </a:endParaRPr>
                    </a:p>
                  </a:txBody>
                  <a:tcPr marL="91450" marR="91450" marT="45725" marB="45725"/>
                </a:tc>
                <a:extLst>
                  <a:ext uri="{0D108BD9-81ED-4DB2-BD59-A6C34878D82A}">
                    <a16:rowId xmlns:a16="http://schemas.microsoft.com/office/drawing/2014/main" val="10004"/>
                  </a:ext>
                </a:extLst>
              </a:tr>
              <a:tr h="646525">
                <a:tc>
                  <a:txBody>
                    <a:bodyPr/>
                    <a:lstStyle/>
                    <a:p>
                      <a:pPr marL="0" marR="0" lvl="0" indent="0" algn="l" rtl="0">
                        <a:spcBef>
                          <a:spcPts val="0"/>
                        </a:spcBef>
                        <a:spcAft>
                          <a:spcPts val="0"/>
                        </a:spcAft>
                        <a:buNone/>
                      </a:pPr>
                      <a:r>
                        <a:rPr lang="en-US" sz="1200">
                          <a:solidFill>
                            <a:srgbClr val="0070C0"/>
                          </a:solidFill>
                        </a:rPr>
                        <a:t>Requirements</a:t>
                      </a:r>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800"/>
                        <a:buFont typeface="Arial"/>
                        <a:buNone/>
                      </a:pPr>
                      <a:r>
                        <a:rPr lang="en-US" sz="800" u="sng">
                          <a:solidFill>
                            <a:schemeClr val="hlink"/>
                          </a:solidFill>
                          <a:hlinkClick r:id="rId7"/>
                        </a:rPr>
                        <a:t>https://pds-engineering.jpl.nasa.gov/sites/default/files/documents/pds2010/design/system_design/pds4_system_reqs.pdf</a:t>
                      </a:r>
                      <a:endParaRPr sz="800">
                        <a:solidFill>
                          <a:srgbClr val="0070C0"/>
                        </a:solidFill>
                      </a:endParaRPr>
                    </a:p>
                    <a:p>
                      <a:pPr marL="0" marR="0" lvl="0" indent="0" algn="l" rtl="0">
                        <a:spcBef>
                          <a:spcPts val="0"/>
                        </a:spcBef>
                        <a:spcAft>
                          <a:spcPts val="0"/>
                        </a:spcAft>
                        <a:buNone/>
                      </a:pPr>
                      <a:endParaRPr sz="1600"/>
                    </a:p>
                  </a:txBody>
                  <a:tcPr marL="91450" marR="91450" marT="45725" marB="45725"/>
                </a:tc>
                <a:extLst>
                  <a:ext uri="{0D108BD9-81ED-4DB2-BD59-A6C34878D82A}">
                    <a16:rowId xmlns:a16="http://schemas.microsoft.com/office/drawing/2014/main" val="10005"/>
                  </a:ext>
                </a:extLst>
              </a:tr>
              <a:tr h="421650">
                <a:tc>
                  <a:txBody>
                    <a:bodyPr/>
                    <a:lstStyle/>
                    <a:p>
                      <a:pPr marL="0" marR="0" lvl="0" indent="0" algn="l" rtl="0">
                        <a:spcBef>
                          <a:spcPts val="0"/>
                        </a:spcBef>
                        <a:spcAft>
                          <a:spcPts val="0"/>
                        </a:spcAft>
                        <a:buNone/>
                      </a:pPr>
                      <a:r>
                        <a:rPr lang="en-US" sz="1200">
                          <a:solidFill>
                            <a:srgbClr val="0070C0"/>
                          </a:solidFill>
                        </a:rPr>
                        <a:t>Architecture Description</a:t>
                      </a:r>
                      <a:endParaRPr/>
                    </a:p>
                  </a:txBody>
                  <a:tcPr marL="91450" marR="91450" marT="45725" marB="45725"/>
                </a:tc>
                <a:tc>
                  <a:txBody>
                    <a:bodyPr/>
                    <a:lstStyle/>
                    <a:p>
                      <a:pPr marL="0" marR="0" lvl="0" indent="0" algn="l" rtl="0">
                        <a:spcBef>
                          <a:spcPts val="0"/>
                        </a:spcBef>
                        <a:spcAft>
                          <a:spcPts val="0"/>
                        </a:spcAft>
                        <a:buNone/>
                      </a:pPr>
                      <a:r>
                        <a:rPr lang="en-US" sz="800" u="sng">
                          <a:solidFill>
                            <a:schemeClr val="hlink"/>
                          </a:solidFill>
                          <a:hlinkClick r:id="rId8"/>
                        </a:rPr>
                        <a:t>https://pds-engineering.jpl.nasa.gov/sites/default/files/documents/pds2010/architecture/system_architecture/pds4_system_arch_spec.pdf</a:t>
                      </a:r>
                      <a:endParaRPr sz="800"/>
                    </a:p>
                  </a:txBody>
                  <a:tcPr marL="91450" marR="91450" marT="45725" marB="45725"/>
                </a:tc>
                <a:extLst>
                  <a:ext uri="{0D108BD9-81ED-4DB2-BD59-A6C34878D82A}">
                    <a16:rowId xmlns:a16="http://schemas.microsoft.com/office/drawing/2014/main" val="10006"/>
                  </a:ext>
                </a:extLst>
              </a:tr>
              <a:tr h="309200">
                <a:tc>
                  <a:txBody>
                    <a:bodyPr/>
                    <a:lstStyle/>
                    <a:p>
                      <a:pPr marL="0" marR="0" lvl="0" indent="0" algn="l" rtl="0">
                        <a:spcBef>
                          <a:spcPts val="0"/>
                        </a:spcBef>
                        <a:spcAft>
                          <a:spcPts val="0"/>
                        </a:spcAft>
                        <a:buNone/>
                      </a:pPr>
                      <a:r>
                        <a:rPr lang="en-US" sz="1200">
                          <a:solidFill>
                            <a:srgbClr val="0070C0"/>
                          </a:solidFill>
                        </a:rPr>
                        <a:t>Design Specification</a:t>
                      </a:r>
                      <a:endParaRPr/>
                    </a:p>
                  </a:txBody>
                  <a:tcPr marL="91450" marR="91450" marT="45725" marB="45725"/>
                </a:tc>
                <a:tc>
                  <a:txBody>
                    <a:bodyPr/>
                    <a:lstStyle/>
                    <a:p>
                      <a:pPr marL="0" marR="0" lvl="0" indent="0" algn="l" rtl="0">
                        <a:spcBef>
                          <a:spcPts val="0"/>
                        </a:spcBef>
                        <a:spcAft>
                          <a:spcPts val="0"/>
                        </a:spcAft>
                        <a:buNone/>
                      </a:pPr>
                      <a:r>
                        <a:rPr lang="en-US" sz="800"/>
                        <a:t>See various design docs in: </a:t>
                      </a:r>
                      <a:r>
                        <a:rPr lang="en-US" sz="800" u="sng">
                          <a:solidFill>
                            <a:schemeClr val="hlink"/>
                          </a:solidFill>
                          <a:hlinkClick r:id="rId9"/>
                        </a:rPr>
                        <a:t>https://pds-engineering.jpl.nasa.gov/content/key-documents</a:t>
                      </a:r>
                      <a:endParaRPr sz="800"/>
                    </a:p>
                  </a:txBody>
                  <a:tcPr marL="91450" marR="91450" marT="45725" marB="45725"/>
                </a:tc>
                <a:extLst>
                  <a:ext uri="{0D108BD9-81ED-4DB2-BD59-A6C34878D82A}">
                    <a16:rowId xmlns:a16="http://schemas.microsoft.com/office/drawing/2014/main" val="10007"/>
                  </a:ext>
                </a:extLst>
              </a:tr>
              <a:tr h="309200">
                <a:tc>
                  <a:txBody>
                    <a:bodyPr/>
                    <a:lstStyle/>
                    <a:p>
                      <a:pPr marL="0" marR="0" lvl="0" indent="0" algn="l" rtl="0">
                        <a:spcBef>
                          <a:spcPts val="0"/>
                        </a:spcBef>
                        <a:spcAft>
                          <a:spcPts val="0"/>
                        </a:spcAft>
                        <a:buNone/>
                      </a:pPr>
                      <a:r>
                        <a:rPr lang="en-US" sz="1200">
                          <a:solidFill>
                            <a:srgbClr val="0070C0"/>
                          </a:solidFill>
                        </a:rPr>
                        <a:t>Interface Specification</a:t>
                      </a:r>
                      <a:endParaRPr/>
                    </a:p>
                  </a:txBody>
                  <a:tcPr marL="91450" marR="91450" marT="45725" marB="45725"/>
                </a:tc>
                <a:tc>
                  <a:txBody>
                    <a:bodyPr/>
                    <a:lstStyle/>
                    <a:p>
                      <a:pPr marL="0" marR="0" lvl="0" indent="0" algn="l" rtl="0">
                        <a:spcBef>
                          <a:spcPts val="0"/>
                        </a:spcBef>
                        <a:spcAft>
                          <a:spcPts val="0"/>
                        </a:spcAft>
                        <a:buNone/>
                      </a:pPr>
                      <a:r>
                        <a:rPr lang="en-US" sz="800" dirty="0"/>
                        <a:t>N/A</a:t>
                      </a:r>
                      <a:endParaRPr dirty="0"/>
                    </a:p>
                  </a:txBody>
                  <a:tcPr marL="91450" marR="91450" marT="45725" marB="45725"/>
                </a:tc>
                <a:extLst>
                  <a:ext uri="{0D108BD9-81ED-4DB2-BD59-A6C34878D82A}">
                    <a16:rowId xmlns:a16="http://schemas.microsoft.com/office/drawing/2014/main" val="10008"/>
                  </a:ext>
                </a:extLst>
              </a:tr>
              <a:tr h="309200">
                <a:tc>
                  <a:txBody>
                    <a:bodyPr/>
                    <a:lstStyle/>
                    <a:p>
                      <a:pPr marL="0" marR="0" lvl="0" indent="0" algn="l" rtl="0">
                        <a:spcBef>
                          <a:spcPts val="0"/>
                        </a:spcBef>
                        <a:spcAft>
                          <a:spcPts val="0"/>
                        </a:spcAft>
                        <a:buNone/>
                      </a:pPr>
                      <a:r>
                        <a:rPr lang="en-US" sz="1200">
                          <a:solidFill>
                            <a:srgbClr val="0070C0"/>
                          </a:solidFill>
                        </a:rPr>
                        <a:t>Test Plan</a:t>
                      </a:r>
                      <a:endParaRPr sz="1200">
                        <a:solidFill>
                          <a:srgbClr val="0070C0"/>
                        </a:solidFill>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800"/>
                        <a:buFont typeface="Arial"/>
                        <a:buNone/>
                      </a:pPr>
                      <a:r>
                        <a:rPr lang="en-US" sz="800" i="1" u="sng" dirty="0" err="1">
                          <a:solidFill>
                            <a:schemeClr val="hlink"/>
                          </a:solidFill>
                        </a:rPr>
                        <a:t>pds-engineering.jpl.nasa.gov</a:t>
                      </a:r>
                      <a:r>
                        <a:rPr lang="en-US" sz="800" i="1" u="sng" dirty="0">
                          <a:solidFill>
                            <a:schemeClr val="hlink"/>
                          </a:solidFill>
                        </a:rPr>
                        <a:t>/sites/default/files/testPlan.20201022.docx</a:t>
                      </a:r>
                      <a:endParaRPr sz="800" i="1" dirty="0"/>
                    </a:p>
                  </a:txBody>
                  <a:tcPr marL="91450" marR="91450" marT="45725" marB="45725"/>
                </a:tc>
                <a:extLst>
                  <a:ext uri="{0D108BD9-81ED-4DB2-BD59-A6C34878D82A}">
                    <a16:rowId xmlns:a16="http://schemas.microsoft.com/office/drawing/2014/main" val="10009"/>
                  </a:ext>
                </a:extLst>
              </a:tr>
              <a:tr h="309200">
                <a:tc>
                  <a:txBody>
                    <a:bodyPr/>
                    <a:lstStyle/>
                    <a:p>
                      <a:pPr marL="0" marR="0" lvl="0" indent="0" algn="l" rtl="0">
                        <a:spcBef>
                          <a:spcPts val="0"/>
                        </a:spcBef>
                        <a:spcAft>
                          <a:spcPts val="0"/>
                        </a:spcAft>
                        <a:buNone/>
                      </a:pPr>
                      <a:r>
                        <a:rPr lang="en-US" sz="1200" dirty="0">
                          <a:solidFill>
                            <a:srgbClr val="0070C0"/>
                          </a:solidFill>
                        </a:rPr>
                        <a:t>Test Procedures</a:t>
                      </a:r>
                      <a:endParaRPr dirty="0"/>
                    </a:p>
                  </a:txBody>
                  <a:tcPr marL="91450" marR="91450" marT="45725" marB="45725"/>
                </a:tc>
                <a:tc>
                  <a:txBody>
                    <a:bodyPr/>
                    <a:lstStyle/>
                    <a:p>
                      <a:pPr marL="0" marR="0" lvl="0" indent="0" algn="l" rtl="0">
                        <a:lnSpc>
                          <a:spcPct val="100000"/>
                        </a:lnSpc>
                        <a:spcBef>
                          <a:spcPts val="0"/>
                        </a:spcBef>
                        <a:spcAft>
                          <a:spcPts val="0"/>
                        </a:spcAft>
                        <a:buClr>
                          <a:schemeClr val="dk1"/>
                        </a:buClr>
                        <a:buSzPts val="800"/>
                        <a:buFont typeface="Arial"/>
                        <a:buNone/>
                      </a:pPr>
                      <a:r>
                        <a:rPr lang="en-US" sz="800" i="1" u="sng" dirty="0" err="1">
                          <a:solidFill>
                            <a:schemeClr val="hlink"/>
                          </a:solidFill>
                        </a:rPr>
                        <a:t>pds-engineering.jpl.nasa.gov</a:t>
                      </a:r>
                      <a:r>
                        <a:rPr lang="en-US" sz="800" i="1" u="sng" dirty="0">
                          <a:solidFill>
                            <a:schemeClr val="hlink"/>
                          </a:solidFill>
                        </a:rPr>
                        <a:t>/file/testProcs_20201206.docx</a:t>
                      </a:r>
                      <a:endParaRPr sz="800" i="1" dirty="0"/>
                    </a:p>
                  </a:txBody>
                  <a:tcPr marL="91450" marR="91450" marT="45725" marB="45725"/>
                </a:tc>
                <a:extLst>
                  <a:ext uri="{0D108BD9-81ED-4DB2-BD59-A6C34878D82A}">
                    <a16:rowId xmlns:a16="http://schemas.microsoft.com/office/drawing/2014/main" val="10010"/>
                  </a:ext>
                </a:extLst>
              </a:tr>
              <a:tr h="309200">
                <a:tc>
                  <a:txBody>
                    <a:bodyPr/>
                    <a:lstStyle/>
                    <a:p>
                      <a:pPr marL="0" marR="0" lvl="0" indent="0" algn="l" rtl="0">
                        <a:spcBef>
                          <a:spcPts val="0"/>
                        </a:spcBef>
                        <a:spcAft>
                          <a:spcPts val="0"/>
                        </a:spcAft>
                        <a:buNone/>
                      </a:pPr>
                      <a:r>
                        <a:rPr lang="en-US" sz="1200" dirty="0">
                          <a:solidFill>
                            <a:srgbClr val="0070C0"/>
                          </a:solidFill>
                        </a:rPr>
                        <a:t>Release Description</a:t>
                      </a:r>
                      <a:endParaRPr dirty="0"/>
                    </a:p>
                  </a:txBody>
                  <a:tcPr marL="91450" marR="91450" marT="45725" marB="45725"/>
                </a:tc>
                <a:tc>
                  <a:txBody>
                    <a:bodyPr/>
                    <a:lstStyle/>
                    <a:p>
                      <a:pPr marL="0" marR="0" lvl="0" indent="0" algn="l" rtl="0">
                        <a:lnSpc>
                          <a:spcPct val="100000"/>
                        </a:lnSpc>
                        <a:spcBef>
                          <a:spcPts val="0"/>
                        </a:spcBef>
                        <a:spcAft>
                          <a:spcPts val="0"/>
                        </a:spcAft>
                        <a:buClr>
                          <a:schemeClr val="dk1"/>
                        </a:buClr>
                        <a:buSzPts val="800"/>
                        <a:buFont typeface="Arial"/>
                        <a:buNone/>
                      </a:pPr>
                      <a:r>
                        <a:rPr lang="en-US" sz="800" u="sng" dirty="0">
                          <a:solidFill>
                            <a:schemeClr val="hlink"/>
                          </a:solidFill>
                        </a:rPr>
                        <a:t>https://</a:t>
                      </a:r>
                      <a:r>
                        <a:rPr lang="en-US" sz="800" u="sng" dirty="0" err="1">
                          <a:solidFill>
                            <a:schemeClr val="hlink"/>
                          </a:solidFill>
                        </a:rPr>
                        <a:t>pds-engineering.jpl.nasa.gov</a:t>
                      </a:r>
                      <a:r>
                        <a:rPr lang="en-US" sz="800" u="sng" dirty="0">
                          <a:solidFill>
                            <a:schemeClr val="hlink"/>
                          </a:solidFill>
                        </a:rPr>
                        <a:t>/development/pds4/11.0.0/release/rdd-11.0.0.html</a:t>
                      </a:r>
                      <a:endParaRPr lang="en-US" sz="800" dirty="0">
                        <a:solidFill>
                          <a:srgbClr val="0070C0"/>
                        </a:solidFill>
                      </a:endParaRPr>
                    </a:p>
                  </a:txBody>
                  <a:tcPr marL="91450" marR="91450" marT="45725" marB="45725"/>
                </a:tc>
                <a:extLst>
                  <a:ext uri="{0D108BD9-81ED-4DB2-BD59-A6C34878D82A}">
                    <a16:rowId xmlns:a16="http://schemas.microsoft.com/office/drawing/2014/main" val="10011"/>
                  </a:ext>
                </a:extLst>
              </a:tr>
              <a:tr h="309200">
                <a:tc>
                  <a:txBody>
                    <a:bodyPr/>
                    <a:lstStyle/>
                    <a:p>
                      <a:pPr marL="0" marR="0" lvl="0" indent="0" algn="l" rtl="0">
                        <a:spcBef>
                          <a:spcPts val="0"/>
                        </a:spcBef>
                        <a:spcAft>
                          <a:spcPts val="0"/>
                        </a:spcAft>
                        <a:buNone/>
                      </a:pPr>
                      <a:r>
                        <a:rPr lang="en-US" sz="1200" dirty="0">
                          <a:solidFill>
                            <a:srgbClr val="0070C0"/>
                          </a:solidFill>
                        </a:rPr>
                        <a:t>Product Guide</a:t>
                      </a:r>
                      <a:endParaRPr dirty="0"/>
                    </a:p>
                  </a:txBody>
                  <a:tcPr marL="91450" marR="91450" marT="45725" marB="45725"/>
                </a:tc>
                <a:tc>
                  <a:txBody>
                    <a:bodyPr/>
                    <a:lstStyle/>
                    <a:p>
                      <a:pPr marL="0" marR="0" lvl="0" indent="0" algn="l" rtl="0">
                        <a:spcBef>
                          <a:spcPts val="0"/>
                        </a:spcBef>
                        <a:spcAft>
                          <a:spcPts val="0"/>
                        </a:spcAft>
                        <a:buNone/>
                      </a:pPr>
                      <a:r>
                        <a:rPr lang="en-US" sz="800" dirty="0"/>
                        <a:t>N/A</a:t>
                      </a:r>
                      <a:endParaRPr dirty="0"/>
                    </a:p>
                  </a:txBody>
                  <a:tcPr marL="91450" marR="91450" marT="45725" marB="45725"/>
                </a:tc>
                <a:extLst>
                  <a:ext uri="{0D108BD9-81ED-4DB2-BD59-A6C34878D82A}">
                    <a16:rowId xmlns:a16="http://schemas.microsoft.com/office/drawing/2014/main" val="10012"/>
                  </a:ext>
                </a:extLst>
              </a:tr>
              <a:tr h="309200">
                <a:tc>
                  <a:txBody>
                    <a:bodyPr/>
                    <a:lstStyle/>
                    <a:p>
                      <a:pPr marL="0" marR="0" lvl="0" indent="0" algn="l" rtl="0">
                        <a:spcBef>
                          <a:spcPts val="0"/>
                        </a:spcBef>
                        <a:spcAft>
                          <a:spcPts val="0"/>
                        </a:spcAft>
                        <a:buNone/>
                      </a:pPr>
                      <a:r>
                        <a:rPr lang="en-US" sz="1200">
                          <a:solidFill>
                            <a:srgbClr val="0070C0"/>
                          </a:solidFill>
                        </a:rPr>
                        <a:t>User Guide</a:t>
                      </a:r>
                      <a:endParaRPr/>
                    </a:p>
                  </a:txBody>
                  <a:tcPr marL="91450" marR="91450" marT="45725" marB="45725"/>
                </a:tc>
                <a:tc>
                  <a:txBody>
                    <a:bodyPr/>
                    <a:lstStyle/>
                    <a:p>
                      <a:pPr marL="0" marR="0" lvl="0" indent="0" algn="l" rtl="0">
                        <a:spcBef>
                          <a:spcPts val="0"/>
                        </a:spcBef>
                        <a:spcAft>
                          <a:spcPts val="0"/>
                        </a:spcAft>
                        <a:buNone/>
                      </a:pPr>
                      <a:r>
                        <a:rPr lang="en-US" sz="800" dirty="0"/>
                        <a:t>See individual tool documentation. Links in RDD</a:t>
                      </a:r>
                      <a:endParaRPr dirty="0"/>
                    </a:p>
                  </a:txBody>
                  <a:tcPr marL="91450" marR="91450" marT="45725" marB="45725"/>
                </a:tc>
                <a:extLst>
                  <a:ext uri="{0D108BD9-81ED-4DB2-BD59-A6C34878D82A}">
                    <a16:rowId xmlns:a16="http://schemas.microsoft.com/office/drawing/2014/main" val="10013"/>
                  </a:ext>
                </a:extLst>
              </a:tr>
              <a:tr h="309200">
                <a:tc>
                  <a:txBody>
                    <a:bodyPr/>
                    <a:lstStyle/>
                    <a:p>
                      <a:pPr marL="0" marR="0" lvl="0" indent="0" algn="l" rtl="0">
                        <a:spcBef>
                          <a:spcPts val="0"/>
                        </a:spcBef>
                        <a:spcAft>
                          <a:spcPts val="0"/>
                        </a:spcAft>
                        <a:buNone/>
                      </a:pPr>
                      <a:r>
                        <a:rPr lang="en-US" sz="1200">
                          <a:solidFill>
                            <a:srgbClr val="0070C0"/>
                          </a:solidFill>
                        </a:rPr>
                        <a:t>Test Report</a:t>
                      </a:r>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800"/>
                        <a:buFont typeface="Arial"/>
                        <a:buNone/>
                      </a:pPr>
                      <a:r>
                        <a:rPr lang="en-US" sz="800" i="1" u="sng" dirty="0">
                          <a:solidFill>
                            <a:schemeClr val="hlink"/>
                          </a:solidFill>
                          <a:hlinkClick r:id="rId10"/>
                        </a:rPr>
                        <a:t>https://pds-engineering.jpl.nasa.gov/sites/default/files/documents/Build%20Deliverables/Build%2011.1%20Deliverables/testProcs_20201206.docx</a:t>
                      </a:r>
                      <a:r>
                        <a:rPr lang="en-US" sz="800" i="1" u="sng" dirty="0">
                          <a:solidFill>
                            <a:schemeClr val="hlink"/>
                          </a:solidFill>
                        </a:rPr>
                        <a:t> </a:t>
                      </a:r>
                      <a:endParaRPr sz="800" i="1" dirty="0"/>
                    </a:p>
                  </a:txBody>
                  <a:tcPr marL="91450" marR="91450" marT="45725" marB="45725"/>
                </a:tc>
                <a:extLst>
                  <a:ext uri="{0D108BD9-81ED-4DB2-BD59-A6C34878D82A}">
                    <a16:rowId xmlns:a16="http://schemas.microsoft.com/office/drawing/2014/main" val="10014"/>
                  </a:ext>
                </a:extLst>
              </a:tr>
            </a:tbl>
          </a:graphicData>
        </a:graphic>
      </p:graphicFrame>
      <p:sp>
        <p:nvSpPr>
          <p:cNvPr id="86" name="Google Shape;86;p9"/>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b="0" i="0" u="none" strike="noStrike" cap="none">
                <a:solidFill>
                  <a:schemeClr val="dk1"/>
                </a:solidFill>
                <a:latin typeface="Arial"/>
                <a:ea typeface="Arial"/>
                <a:cs typeface="Arial"/>
                <a:sym typeface="Arial"/>
              </a:rPr>
              <a:t>6</a:t>
            </a:fld>
            <a:endParaRPr sz="1400" b="0" i="0" u="none" strike="noStrike" cap="non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0"/>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a:t>Test Status Summary</a:t>
            </a:r>
            <a:endParaRPr/>
          </a:p>
        </p:txBody>
      </p:sp>
      <p:sp>
        <p:nvSpPr>
          <p:cNvPr id="93" name="Google Shape;93;p10"/>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sz="1400" b="0" i="0" u="none" strike="noStrike" cap="none">
                <a:solidFill>
                  <a:schemeClr val="dk1"/>
                </a:solidFill>
                <a:latin typeface="Arial"/>
                <a:ea typeface="Arial"/>
                <a:cs typeface="Arial"/>
                <a:sym typeface="Arial"/>
              </a:rPr>
              <a:t>7</a:t>
            </a:fld>
            <a:endParaRPr sz="1400" b="0" i="0" u="none" strike="noStrike" cap="none">
              <a:solidFill>
                <a:schemeClr val="dk1"/>
              </a:solidFill>
              <a:latin typeface="Arial"/>
              <a:ea typeface="Arial"/>
              <a:cs typeface="Arial"/>
              <a:sym typeface="Arial"/>
            </a:endParaRPr>
          </a:p>
        </p:txBody>
      </p:sp>
      <p:graphicFrame>
        <p:nvGraphicFramePr>
          <p:cNvPr id="94" name="Google Shape;94;p10"/>
          <p:cNvGraphicFramePr/>
          <p:nvPr>
            <p:extLst>
              <p:ext uri="{D42A27DB-BD31-4B8C-83A1-F6EECF244321}">
                <p14:modId xmlns:p14="http://schemas.microsoft.com/office/powerpoint/2010/main" val="1632849243"/>
              </p:ext>
            </p:extLst>
          </p:nvPr>
        </p:nvGraphicFramePr>
        <p:xfrm>
          <a:off x="460375" y="1600200"/>
          <a:ext cx="8226400" cy="2595600"/>
        </p:xfrm>
        <a:graphic>
          <a:graphicData uri="http://schemas.openxmlformats.org/drawingml/2006/table">
            <a:tbl>
              <a:tblPr firstRow="1" bandRow="1">
                <a:noFill/>
                <a:tableStyleId>{85ABDF49-A648-4C8D-BCF8-8BDEC9073425}</a:tableStyleId>
              </a:tblPr>
              <a:tblGrid>
                <a:gridCol w="4113200">
                  <a:extLst>
                    <a:ext uri="{9D8B030D-6E8A-4147-A177-3AD203B41FA5}">
                      <a16:colId xmlns:a16="http://schemas.microsoft.com/office/drawing/2014/main" val="20000"/>
                    </a:ext>
                  </a:extLst>
                </a:gridCol>
                <a:gridCol w="4113200">
                  <a:extLst>
                    <a:ext uri="{9D8B030D-6E8A-4147-A177-3AD203B41FA5}">
                      <a16:colId xmlns:a16="http://schemas.microsoft.com/office/drawing/2014/main" val="20001"/>
                    </a:ext>
                  </a:extLst>
                </a:gridCol>
              </a:tblGrid>
              <a:tr h="370800">
                <a:tc>
                  <a:txBody>
                    <a:bodyPr/>
                    <a:lstStyle/>
                    <a:p>
                      <a:pPr marL="0" marR="0" lvl="0" indent="0" algn="l" rtl="0">
                        <a:spcBef>
                          <a:spcPts val="0"/>
                        </a:spcBef>
                        <a:spcAft>
                          <a:spcPts val="0"/>
                        </a:spcAft>
                        <a:buNone/>
                      </a:pPr>
                      <a:r>
                        <a:rPr lang="en-US" sz="1800"/>
                        <a:t>Metric</a:t>
                      </a:r>
                      <a:endParaRPr/>
                    </a:p>
                  </a:txBody>
                  <a:tcPr marL="91450" marR="91450" marT="45725" marB="45725"/>
                </a:tc>
                <a:tc>
                  <a:txBody>
                    <a:bodyPr/>
                    <a:lstStyle/>
                    <a:p>
                      <a:pPr marL="0" marR="0" lvl="0" indent="0" algn="l" rtl="0">
                        <a:spcBef>
                          <a:spcPts val="0"/>
                        </a:spcBef>
                        <a:spcAft>
                          <a:spcPts val="0"/>
                        </a:spcAft>
                        <a:buNone/>
                      </a:pPr>
                      <a:r>
                        <a:rPr lang="en-US" sz="1800"/>
                        <a:t>Value</a:t>
                      </a:r>
                      <a:endParaRPr/>
                    </a:p>
                  </a:txBody>
                  <a:tcPr marL="91450" marR="91450" marT="45725" marB="45725"/>
                </a:tc>
                <a:extLst>
                  <a:ext uri="{0D108BD9-81ED-4DB2-BD59-A6C34878D82A}">
                    <a16:rowId xmlns:a16="http://schemas.microsoft.com/office/drawing/2014/main" val="10000"/>
                  </a:ext>
                </a:extLst>
              </a:tr>
              <a:tr h="370800">
                <a:tc>
                  <a:txBody>
                    <a:bodyPr/>
                    <a:lstStyle/>
                    <a:p>
                      <a:pPr marL="0" marR="0" lvl="0" indent="0" algn="l" rtl="0">
                        <a:spcBef>
                          <a:spcPts val="0"/>
                        </a:spcBef>
                        <a:spcAft>
                          <a:spcPts val="0"/>
                        </a:spcAft>
                        <a:buNone/>
                      </a:pPr>
                      <a:r>
                        <a:rPr lang="en-US" sz="1800" b="1"/>
                        <a:t>Total Number of Tests</a:t>
                      </a:r>
                      <a:endParaRPr/>
                    </a:p>
                  </a:txBody>
                  <a:tcPr marL="91450" marR="91450" marT="45725" marB="45725"/>
                </a:tc>
                <a:tc>
                  <a:txBody>
                    <a:bodyPr/>
                    <a:lstStyle/>
                    <a:p>
                      <a:pPr marL="0" marR="0" lvl="0" indent="0" algn="l" rtl="0">
                        <a:spcBef>
                          <a:spcPts val="0"/>
                        </a:spcBef>
                        <a:spcAft>
                          <a:spcPts val="0"/>
                        </a:spcAft>
                        <a:buNone/>
                      </a:pPr>
                      <a:r>
                        <a:rPr lang="en-US" sz="1800" b="1" dirty="0"/>
                        <a:t>64</a:t>
                      </a:r>
                      <a:endParaRPr dirty="0"/>
                    </a:p>
                  </a:txBody>
                  <a:tcPr marL="91450" marR="91450" marT="45725" marB="45725"/>
                </a:tc>
                <a:extLst>
                  <a:ext uri="{0D108BD9-81ED-4DB2-BD59-A6C34878D82A}">
                    <a16:rowId xmlns:a16="http://schemas.microsoft.com/office/drawing/2014/main" val="10001"/>
                  </a:ext>
                </a:extLst>
              </a:tr>
              <a:tr h="370800">
                <a:tc>
                  <a:txBody>
                    <a:bodyPr/>
                    <a:lstStyle/>
                    <a:p>
                      <a:pPr marL="0" marR="0" lvl="0" indent="0" algn="l" rtl="0">
                        <a:lnSpc>
                          <a:spcPct val="100000"/>
                        </a:lnSpc>
                        <a:spcBef>
                          <a:spcPts val="0"/>
                        </a:spcBef>
                        <a:spcAft>
                          <a:spcPts val="0"/>
                        </a:spcAft>
                        <a:buClr>
                          <a:schemeClr val="dk1"/>
                        </a:buClr>
                        <a:buSzPts val="1800"/>
                        <a:buFont typeface="Arial"/>
                        <a:buNone/>
                      </a:pPr>
                      <a:r>
                        <a:rPr lang="en-US" sz="1800" dirty="0"/>
                        <a:t>Successful Tests</a:t>
                      </a:r>
                      <a:endParaRPr sz="1800" dirty="0"/>
                    </a:p>
                  </a:txBody>
                  <a:tcPr marL="91450" marR="91450" marT="45725" marB="45725"/>
                </a:tc>
                <a:tc>
                  <a:txBody>
                    <a:bodyPr/>
                    <a:lstStyle/>
                    <a:p>
                      <a:pPr marL="0" marR="0" lvl="0" indent="0" algn="l" rtl="0">
                        <a:spcBef>
                          <a:spcPts val="0"/>
                        </a:spcBef>
                        <a:spcAft>
                          <a:spcPts val="0"/>
                        </a:spcAft>
                        <a:buNone/>
                      </a:pPr>
                      <a:r>
                        <a:rPr lang="en-US" sz="1800" dirty="0"/>
                        <a:t>62</a:t>
                      </a:r>
                      <a:endParaRPr dirty="0"/>
                    </a:p>
                  </a:txBody>
                  <a:tcPr marL="91450" marR="91450" marT="45725" marB="45725"/>
                </a:tc>
                <a:extLst>
                  <a:ext uri="{0D108BD9-81ED-4DB2-BD59-A6C34878D82A}">
                    <a16:rowId xmlns:a16="http://schemas.microsoft.com/office/drawing/2014/main" val="10002"/>
                  </a:ext>
                </a:extLst>
              </a:tr>
              <a:tr h="370800">
                <a:tc>
                  <a:txBody>
                    <a:bodyPr/>
                    <a:lstStyle/>
                    <a:p>
                      <a:pPr marL="0" marR="0" lvl="0" indent="0" algn="l" rtl="0">
                        <a:lnSpc>
                          <a:spcPct val="100000"/>
                        </a:lnSpc>
                        <a:spcBef>
                          <a:spcPts val="0"/>
                        </a:spcBef>
                        <a:spcAft>
                          <a:spcPts val="0"/>
                        </a:spcAft>
                        <a:buClr>
                          <a:schemeClr val="dk1"/>
                        </a:buClr>
                        <a:buSzPts val="1800"/>
                        <a:buFont typeface="Arial"/>
                        <a:buNone/>
                      </a:pPr>
                      <a:r>
                        <a:rPr lang="en-US" sz="1800"/>
                        <a:t>Partially Successful Tests</a:t>
                      </a:r>
                      <a:endParaRPr/>
                    </a:p>
                  </a:txBody>
                  <a:tcPr marL="91450" marR="91450" marT="45725" marB="45725"/>
                </a:tc>
                <a:tc>
                  <a:txBody>
                    <a:bodyPr/>
                    <a:lstStyle/>
                    <a:p>
                      <a:pPr marL="0" marR="0" lvl="0" indent="0" algn="l" rtl="0">
                        <a:spcBef>
                          <a:spcPts val="0"/>
                        </a:spcBef>
                        <a:spcAft>
                          <a:spcPts val="0"/>
                        </a:spcAft>
                        <a:buNone/>
                      </a:pPr>
                      <a:r>
                        <a:rPr lang="en-US" sz="1800"/>
                        <a:t>2</a:t>
                      </a:r>
                      <a:endParaRPr/>
                    </a:p>
                  </a:txBody>
                  <a:tcPr marL="91450" marR="91450" marT="45725" marB="45725"/>
                </a:tc>
                <a:extLst>
                  <a:ext uri="{0D108BD9-81ED-4DB2-BD59-A6C34878D82A}">
                    <a16:rowId xmlns:a16="http://schemas.microsoft.com/office/drawing/2014/main" val="10003"/>
                  </a:ext>
                </a:extLst>
              </a:tr>
              <a:tr h="370800">
                <a:tc>
                  <a:txBody>
                    <a:bodyPr/>
                    <a:lstStyle/>
                    <a:p>
                      <a:pPr marL="0" marR="0" lvl="0" indent="0" algn="l" rtl="0">
                        <a:spcBef>
                          <a:spcPts val="0"/>
                        </a:spcBef>
                        <a:spcAft>
                          <a:spcPts val="0"/>
                        </a:spcAft>
                        <a:buNone/>
                      </a:pPr>
                      <a:r>
                        <a:rPr lang="en-US" sz="1800"/>
                        <a:t>Tests in Progress</a:t>
                      </a:r>
                      <a:endParaRPr/>
                    </a:p>
                  </a:txBody>
                  <a:tcPr marL="91450" marR="91450" marT="45725" marB="45725"/>
                </a:tc>
                <a:tc>
                  <a:txBody>
                    <a:bodyPr/>
                    <a:lstStyle/>
                    <a:p>
                      <a:pPr marL="0" marR="0" lvl="0" indent="0" algn="l" rtl="0">
                        <a:spcBef>
                          <a:spcPts val="0"/>
                        </a:spcBef>
                        <a:spcAft>
                          <a:spcPts val="0"/>
                        </a:spcAft>
                        <a:buNone/>
                      </a:pPr>
                      <a:r>
                        <a:rPr lang="en-US" sz="1800"/>
                        <a:t>0</a:t>
                      </a:r>
                      <a:endParaRPr/>
                    </a:p>
                  </a:txBody>
                  <a:tcPr marL="91450" marR="91450" marT="45725" marB="45725"/>
                </a:tc>
                <a:extLst>
                  <a:ext uri="{0D108BD9-81ED-4DB2-BD59-A6C34878D82A}">
                    <a16:rowId xmlns:a16="http://schemas.microsoft.com/office/drawing/2014/main" val="10004"/>
                  </a:ext>
                </a:extLst>
              </a:tr>
              <a:tr h="370800">
                <a:tc>
                  <a:txBody>
                    <a:bodyPr/>
                    <a:lstStyle/>
                    <a:p>
                      <a:pPr marL="0" marR="0" lvl="0" indent="0" algn="l" rtl="0">
                        <a:spcBef>
                          <a:spcPts val="0"/>
                        </a:spcBef>
                        <a:spcAft>
                          <a:spcPts val="0"/>
                        </a:spcAft>
                        <a:buNone/>
                      </a:pPr>
                      <a:r>
                        <a:rPr lang="en-US" sz="1800"/>
                        <a:t>Unsuccessful Tests</a:t>
                      </a:r>
                      <a:endParaRPr/>
                    </a:p>
                  </a:txBody>
                  <a:tcPr marL="91450" marR="91450" marT="45725" marB="45725"/>
                </a:tc>
                <a:tc>
                  <a:txBody>
                    <a:bodyPr/>
                    <a:lstStyle/>
                    <a:p>
                      <a:pPr marL="0" marR="0" lvl="0" indent="0" algn="l" rtl="0">
                        <a:spcBef>
                          <a:spcPts val="0"/>
                        </a:spcBef>
                        <a:spcAft>
                          <a:spcPts val="0"/>
                        </a:spcAft>
                        <a:buNone/>
                      </a:pPr>
                      <a:r>
                        <a:rPr lang="en-US" sz="1800"/>
                        <a:t>0</a:t>
                      </a:r>
                      <a:endParaRPr/>
                    </a:p>
                  </a:txBody>
                  <a:tcPr marL="91450" marR="91450" marT="45725" marB="45725"/>
                </a:tc>
                <a:extLst>
                  <a:ext uri="{0D108BD9-81ED-4DB2-BD59-A6C34878D82A}">
                    <a16:rowId xmlns:a16="http://schemas.microsoft.com/office/drawing/2014/main" val="10005"/>
                  </a:ext>
                </a:extLst>
              </a:tr>
              <a:tr h="370800">
                <a:tc>
                  <a:txBody>
                    <a:bodyPr/>
                    <a:lstStyle/>
                    <a:p>
                      <a:pPr marL="0" marR="0" lvl="0" indent="0" algn="l" rtl="0">
                        <a:spcBef>
                          <a:spcPts val="0"/>
                        </a:spcBef>
                        <a:spcAft>
                          <a:spcPts val="0"/>
                        </a:spcAft>
                        <a:buNone/>
                      </a:pPr>
                      <a:r>
                        <a:rPr lang="en-US" sz="1800"/>
                        <a:t>Unexecuted Tests</a:t>
                      </a:r>
                      <a:endParaRPr/>
                    </a:p>
                  </a:txBody>
                  <a:tcPr marL="91450" marR="91450" marT="45725" marB="45725"/>
                </a:tc>
                <a:tc>
                  <a:txBody>
                    <a:bodyPr/>
                    <a:lstStyle/>
                    <a:p>
                      <a:pPr marL="0" marR="0" lvl="0" indent="0" algn="l" rtl="0">
                        <a:spcBef>
                          <a:spcPts val="0"/>
                        </a:spcBef>
                        <a:spcAft>
                          <a:spcPts val="0"/>
                        </a:spcAft>
                        <a:buNone/>
                      </a:pPr>
                      <a:r>
                        <a:rPr lang="en-US" sz="1800" dirty="0"/>
                        <a:t>0</a:t>
                      </a:r>
                      <a:endParaRPr dirty="0"/>
                    </a:p>
                  </a:txBody>
                  <a:tcPr marL="91450" marR="91450" marT="45725" marB="45725"/>
                </a:tc>
                <a:extLst>
                  <a:ext uri="{0D108BD9-81ED-4DB2-BD59-A6C34878D82A}">
                    <a16:rowId xmlns:a16="http://schemas.microsoft.com/office/drawing/2014/main" val="10006"/>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1"/>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a:t>Improvements</a:t>
            </a:r>
            <a:endParaRPr/>
          </a:p>
        </p:txBody>
      </p:sp>
      <p:graphicFrame>
        <p:nvGraphicFramePr>
          <p:cNvPr id="100" name="Google Shape;100;p11"/>
          <p:cNvGraphicFramePr/>
          <p:nvPr>
            <p:extLst>
              <p:ext uri="{D42A27DB-BD31-4B8C-83A1-F6EECF244321}">
                <p14:modId xmlns:p14="http://schemas.microsoft.com/office/powerpoint/2010/main" val="1676263815"/>
              </p:ext>
            </p:extLst>
          </p:nvPr>
        </p:nvGraphicFramePr>
        <p:xfrm>
          <a:off x="457200" y="1219200"/>
          <a:ext cx="8216975" cy="3424010"/>
        </p:xfrm>
        <a:graphic>
          <a:graphicData uri="http://schemas.openxmlformats.org/drawingml/2006/table">
            <a:tbl>
              <a:tblPr firstRow="1" bandRow="1">
                <a:noFill/>
                <a:tableStyleId>{85ABDF49-A648-4C8D-BCF8-8BDEC9073425}</a:tableStyleId>
              </a:tblPr>
              <a:tblGrid>
                <a:gridCol w="8216975">
                  <a:extLst>
                    <a:ext uri="{9D8B030D-6E8A-4147-A177-3AD203B41FA5}">
                      <a16:colId xmlns:a16="http://schemas.microsoft.com/office/drawing/2014/main" val="20000"/>
                    </a:ext>
                  </a:extLst>
                </a:gridCol>
              </a:tblGrid>
              <a:tr h="370850">
                <a:tc>
                  <a:txBody>
                    <a:bodyPr/>
                    <a:lstStyle/>
                    <a:p>
                      <a:pPr marL="0" marR="0" lvl="0" indent="0" algn="l" rtl="0">
                        <a:spcBef>
                          <a:spcPts val="0"/>
                        </a:spcBef>
                        <a:spcAft>
                          <a:spcPts val="0"/>
                        </a:spcAft>
                        <a:buNone/>
                      </a:pPr>
                      <a:r>
                        <a:rPr lang="en-US" sz="1800"/>
                        <a:t>Summary of Significant Improvements</a:t>
                      </a:r>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200" dirty="0">
                          <a:hlinkClick r:id="rId3"/>
                        </a:rPr>
                        <a:t>pds-registry-app#38</a:t>
                      </a:r>
                      <a:r>
                        <a:rPr lang="en-US" sz="1200" dirty="0"/>
                        <a:t> - replacement of underlying database / search engine</a:t>
                      </a:r>
                      <a:endParaRPr sz="1200" dirty="0"/>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200" dirty="0">
                          <a:hlinkClick r:id="rId4"/>
                        </a:rPr>
                        <a:t>pds-doi-service#46</a:t>
                      </a:r>
                      <a:r>
                        <a:rPr lang="en-US" sz="1200" dirty="0"/>
                        <a:t> - Implement the command line and parser to release a </a:t>
                      </a:r>
                      <a:r>
                        <a:rPr lang="en-US" sz="1200" dirty="0" err="1"/>
                        <a:t>doi</a:t>
                      </a:r>
                      <a:endParaRPr sz="1200" dirty="0"/>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US" sz="1200" dirty="0">
                          <a:hlinkClick r:id="rId5"/>
                        </a:rPr>
                        <a:t>pds-registry-app#54</a:t>
                      </a:r>
                      <a:r>
                        <a:rPr lang="en-US" sz="1200" dirty="0"/>
                        <a:t> - The service should be scalable to enable publishing and management of up to 100 million registrations</a:t>
                      </a:r>
                      <a:endParaRPr sz="1200" dirty="0"/>
                    </a:p>
                  </a:txBody>
                  <a:tcPr marL="91450" marR="91450" marT="45725" marB="45725"/>
                </a:tc>
                <a:extLst>
                  <a:ext uri="{0D108BD9-81ED-4DB2-BD59-A6C34878D82A}">
                    <a16:rowId xmlns:a16="http://schemas.microsoft.com/office/drawing/2014/main" val="10004"/>
                  </a:ext>
                </a:extLst>
              </a:tr>
              <a:tr h="37085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200" b="0" i="0" u="none" strike="noStrike" cap="none" dirty="0">
                          <a:solidFill>
                            <a:schemeClr val="dk1"/>
                          </a:solidFill>
                          <a:effectLst/>
                          <a:latin typeface="Arial"/>
                          <a:ea typeface="Arial"/>
                          <a:cs typeface="Arial"/>
                          <a:sym typeface="Arial"/>
                          <a:hlinkClick r:id="rId6"/>
                        </a:rPr>
                        <a:t>validate#63</a:t>
                      </a:r>
                      <a:r>
                        <a:rPr lang="en-US" sz="1200" b="0" i="0" u="none" strike="noStrike" cap="none" dirty="0">
                          <a:solidFill>
                            <a:schemeClr val="dk1"/>
                          </a:solidFill>
                          <a:effectLst/>
                          <a:latin typeface="Arial"/>
                          <a:ea typeface="Arial"/>
                          <a:cs typeface="Arial"/>
                          <a:sym typeface="Arial"/>
                        </a:rPr>
                        <a:t> - Validate </a:t>
                      </a:r>
                      <a:r>
                        <a:rPr lang="en-US" sz="1200" b="0" i="0" u="none" strike="noStrike" cap="none" dirty="0" err="1">
                          <a:solidFill>
                            <a:schemeClr val="dk1"/>
                          </a:solidFill>
                          <a:effectLst/>
                          <a:latin typeface="Arial"/>
                          <a:ea typeface="Arial"/>
                          <a:cs typeface="Arial"/>
                          <a:sym typeface="Arial"/>
                        </a:rPr>
                        <a:t>Table_Character</a:t>
                      </a:r>
                      <a:r>
                        <a:rPr lang="en-US" sz="1200" b="0" i="0" u="none" strike="noStrike" cap="none" dirty="0">
                          <a:solidFill>
                            <a:schemeClr val="dk1"/>
                          </a:solidFill>
                          <a:effectLst/>
                          <a:latin typeface="Arial"/>
                          <a:ea typeface="Arial"/>
                          <a:cs typeface="Arial"/>
                          <a:sym typeface="Arial"/>
                        </a:rPr>
                        <a:t> groups and their specified lengths match the specified </a:t>
                      </a:r>
                      <a:r>
                        <a:rPr lang="en-US" sz="1200" b="0" i="0" u="none" strike="noStrike" cap="none" dirty="0" err="1">
                          <a:solidFill>
                            <a:schemeClr val="dk1"/>
                          </a:solidFill>
                          <a:effectLst/>
                          <a:latin typeface="Arial"/>
                          <a:ea typeface="Arial"/>
                          <a:cs typeface="Arial"/>
                          <a:sym typeface="Arial"/>
                        </a:rPr>
                        <a:t>group_length</a:t>
                      </a:r>
                      <a:endParaRPr lang="en-US" sz="1200" b="0" i="0" u="none" strike="noStrike" cap="none" dirty="0">
                        <a:solidFill>
                          <a:schemeClr val="dk1"/>
                        </a:solidFill>
                        <a:effectLst/>
                        <a:latin typeface="Arial"/>
                        <a:ea typeface="Arial"/>
                        <a:cs typeface="Arial"/>
                        <a:sym typeface="Arial"/>
                      </a:endParaRPr>
                    </a:p>
                  </a:txBody>
                  <a:tcPr marL="91450" marR="91450" marT="45725" marB="45725"/>
                </a:tc>
                <a:extLst>
                  <a:ext uri="{0D108BD9-81ED-4DB2-BD59-A6C34878D82A}">
                    <a16:rowId xmlns:a16="http://schemas.microsoft.com/office/drawing/2014/main" val="10005"/>
                  </a:ext>
                </a:extLst>
              </a:tr>
              <a:tr h="370850">
                <a:tc>
                  <a:txBody>
                    <a:bodyPr/>
                    <a:lstStyle/>
                    <a:p>
                      <a:pPr marL="0" marR="0" lvl="0" indent="0" algn="l" rtl="0">
                        <a:spcBef>
                          <a:spcPts val="0"/>
                        </a:spcBef>
                        <a:spcAft>
                          <a:spcPts val="0"/>
                        </a:spcAft>
                        <a:buNone/>
                      </a:pPr>
                      <a:endParaRPr sz="1200" dirty="0"/>
                    </a:p>
                  </a:txBody>
                  <a:tcPr marL="91450" marR="91450" marT="45725" marB="45725"/>
                </a:tc>
                <a:extLst>
                  <a:ext uri="{0D108BD9-81ED-4DB2-BD59-A6C34878D82A}">
                    <a16:rowId xmlns:a16="http://schemas.microsoft.com/office/drawing/2014/main" val="10006"/>
                  </a:ext>
                </a:extLst>
              </a:tr>
              <a:tr h="370850">
                <a:tc>
                  <a:txBody>
                    <a:bodyPr/>
                    <a:lstStyle/>
                    <a:p>
                      <a:pPr marL="0" marR="0" lvl="0" indent="0" algn="l" rtl="0">
                        <a:spcBef>
                          <a:spcPts val="0"/>
                        </a:spcBef>
                        <a:spcAft>
                          <a:spcPts val="0"/>
                        </a:spcAft>
                        <a:buNone/>
                      </a:pPr>
                      <a:endParaRPr sz="1200"/>
                    </a:p>
                  </a:txBody>
                  <a:tcPr marL="91450" marR="91450" marT="45725" marB="45725"/>
                </a:tc>
                <a:extLst>
                  <a:ext uri="{0D108BD9-81ED-4DB2-BD59-A6C34878D82A}">
                    <a16:rowId xmlns:a16="http://schemas.microsoft.com/office/drawing/2014/main" val="10007"/>
                  </a:ext>
                </a:extLst>
              </a:tr>
              <a:tr h="370850">
                <a:tc>
                  <a:txBody>
                    <a:bodyPr/>
                    <a:lstStyle/>
                    <a:p>
                      <a:pPr marL="0" marR="0" lvl="0" indent="0" algn="l" rtl="0">
                        <a:spcBef>
                          <a:spcPts val="0"/>
                        </a:spcBef>
                        <a:spcAft>
                          <a:spcPts val="0"/>
                        </a:spcAft>
                        <a:buNone/>
                      </a:pPr>
                      <a:endParaRPr sz="1200"/>
                    </a:p>
                  </a:txBody>
                  <a:tcPr marL="91450" marR="91450" marT="45725" marB="45725"/>
                </a:tc>
                <a:extLst>
                  <a:ext uri="{0D108BD9-81ED-4DB2-BD59-A6C34878D82A}">
                    <a16:rowId xmlns:a16="http://schemas.microsoft.com/office/drawing/2014/main" val="10008"/>
                  </a:ext>
                </a:extLst>
              </a:tr>
              <a:tr h="370850">
                <a:tc>
                  <a:txBody>
                    <a:bodyPr/>
                    <a:lstStyle/>
                    <a:p>
                      <a:pPr marL="0" marR="0" lvl="0" indent="0" algn="l" rtl="0">
                        <a:lnSpc>
                          <a:spcPct val="100000"/>
                        </a:lnSpc>
                        <a:spcBef>
                          <a:spcPts val="0"/>
                        </a:spcBef>
                        <a:spcAft>
                          <a:spcPts val="0"/>
                        </a:spcAft>
                        <a:buClr>
                          <a:schemeClr val="dk1"/>
                        </a:buClr>
                        <a:buSzPts val="1200"/>
                        <a:buFont typeface="Arial"/>
                        <a:buNone/>
                      </a:pPr>
                      <a:endParaRPr sz="1200" dirty="0"/>
                    </a:p>
                  </a:txBody>
                  <a:tcPr marL="91450" marR="91450" marT="45725" marB="45725"/>
                </a:tc>
                <a:extLst>
                  <a:ext uri="{0D108BD9-81ED-4DB2-BD59-A6C34878D82A}">
                    <a16:rowId xmlns:a16="http://schemas.microsoft.com/office/drawing/2014/main" val="10009"/>
                  </a:ext>
                </a:extLst>
              </a:tr>
            </a:tbl>
          </a:graphicData>
        </a:graphic>
      </p:graphicFrame>
      <p:sp>
        <p:nvSpPr>
          <p:cNvPr id="102" name="Google Shape;102;p11"/>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8</a:t>
            </a:fld>
            <a:endParaRPr/>
          </a:p>
        </p:txBody>
      </p:sp>
      <p:graphicFrame>
        <p:nvGraphicFramePr>
          <p:cNvPr id="103" name="Google Shape;103;p11"/>
          <p:cNvGraphicFramePr/>
          <p:nvPr>
            <p:extLst>
              <p:ext uri="{D42A27DB-BD31-4B8C-83A1-F6EECF244321}">
                <p14:modId xmlns:p14="http://schemas.microsoft.com/office/powerpoint/2010/main" val="1746740330"/>
              </p:ext>
            </p:extLst>
          </p:nvPr>
        </p:nvGraphicFramePr>
        <p:xfrm>
          <a:off x="457200" y="5257800"/>
          <a:ext cx="8229600" cy="370850"/>
        </p:xfrm>
        <a:graphic>
          <a:graphicData uri="http://schemas.openxmlformats.org/drawingml/2006/table">
            <a:tbl>
              <a:tblPr bandRow="1">
                <a:noFill/>
                <a:tableStyleId>{85ABDF49-A648-4C8D-BCF8-8BDEC9073425}</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50">
                <a:tc>
                  <a:txBody>
                    <a:bodyPr/>
                    <a:lstStyle/>
                    <a:p>
                      <a:pPr marL="0" marR="0" lvl="0" indent="0" algn="l" rtl="0">
                        <a:spcBef>
                          <a:spcPts val="0"/>
                        </a:spcBef>
                        <a:spcAft>
                          <a:spcPts val="0"/>
                        </a:spcAft>
                        <a:buNone/>
                      </a:pPr>
                      <a:r>
                        <a:rPr lang="en-US" sz="1600"/>
                        <a:t>Total number of new improvements</a:t>
                      </a:r>
                      <a:endParaRPr/>
                    </a:p>
                  </a:txBody>
                  <a:tcPr marL="91450" marR="91450" marT="45725" marB="45725"/>
                </a:tc>
                <a:tc>
                  <a:txBody>
                    <a:bodyPr/>
                    <a:lstStyle/>
                    <a:p>
                      <a:pPr marL="0" marR="0" lvl="0" indent="0" algn="l" rtl="0">
                        <a:spcBef>
                          <a:spcPts val="0"/>
                        </a:spcBef>
                        <a:spcAft>
                          <a:spcPts val="0"/>
                        </a:spcAft>
                        <a:buNone/>
                      </a:pPr>
                      <a:r>
                        <a:rPr lang="en-US" sz="1600" dirty="0">
                          <a:solidFill>
                            <a:schemeClr val="dk1"/>
                          </a:solidFill>
                        </a:rPr>
                        <a:t>75</a:t>
                      </a:r>
                      <a:endParaRPr dirty="0"/>
                    </a:p>
                  </a:txBody>
                  <a:tcPr marL="91450" marR="91450" marT="45725" marB="45725"/>
                </a:tc>
                <a:extLst>
                  <a:ext uri="{0D108BD9-81ED-4DB2-BD59-A6C34878D82A}">
                    <a16:rowId xmlns:a16="http://schemas.microsoft.com/office/drawing/2014/main" val="10000"/>
                  </a:ext>
                </a:extLst>
              </a:tr>
            </a:tbl>
          </a:graphicData>
        </a:graphic>
      </p:graphicFrame>
      <p:sp>
        <p:nvSpPr>
          <p:cNvPr id="104" name="Google Shape;104;p11"/>
          <p:cNvSpPr/>
          <p:nvPr/>
        </p:nvSpPr>
        <p:spPr>
          <a:xfrm>
            <a:off x="444574" y="5877580"/>
            <a:ext cx="8229600"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i="0" u="none" strike="noStrike" cap="none" dirty="0">
                <a:solidFill>
                  <a:schemeClr val="dk1"/>
                </a:solidFill>
                <a:latin typeface="Arial"/>
                <a:ea typeface="Arial"/>
                <a:cs typeface="Arial"/>
                <a:sym typeface="Arial"/>
              </a:rPr>
              <a:t>For requirements tracing, see tickets.</a:t>
            </a:r>
            <a:endParaRPr dirty="0"/>
          </a:p>
          <a:p>
            <a:pPr lvl="0">
              <a:buClr>
                <a:schemeClr val="dk1"/>
              </a:buClr>
              <a:buSzPts val="800"/>
            </a:pPr>
            <a:r>
              <a:rPr lang="en-US" sz="1400" b="1" dirty="0">
                <a:solidFill>
                  <a:schemeClr val="dk1"/>
                </a:solidFill>
                <a:latin typeface="Arial"/>
                <a:ea typeface="Arial"/>
                <a:cs typeface="Arial"/>
                <a:sym typeface="Arial"/>
              </a:rPr>
              <a:t>To view all improvements, see RDD: </a:t>
            </a:r>
            <a:r>
              <a:rPr lang="en-US" sz="1000" u="sng" dirty="0">
                <a:solidFill>
                  <a:schemeClr val="hlink"/>
                </a:solidFill>
              </a:rPr>
              <a:t>https://</a:t>
            </a:r>
            <a:r>
              <a:rPr lang="en-US" sz="1000" u="sng" dirty="0" err="1">
                <a:solidFill>
                  <a:schemeClr val="hlink"/>
                </a:solidFill>
              </a:rPr>
              <a:t>pds-engineering.jpl.nasa.gov</a:t>
            </a:r>
            <a:r>
              <a:rPr lang="en-US" sz="1000" u="sng" dirty="0">
                <a:solidFill>
                  <a:schemeClr val="hlink"/>
                </a:solidFill>
              </a:rPr>
              <a:t>/development/pds4/11.0.0/release/rdd-11.0.0.html</a:t>
            </a:r>
            <a:endParaRPr lang="en-US" sz="1000"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1"/>
          <p:cNvSpPr txBox="1">
            <a:spLocks noGrp="1"/>
          </p:cNvSpPr>
          <p:nvPr>
            <p:ph type="title"/>
          </p:nvPr>
        </p:nvSpPr>
        <p:spPr>
          <a:xfrm>
            <a:off x="2438400" y="274638"/>
            <a:ext cx="5181600" cy="639762"/>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200" dirty="0"/>
              <a:t>Defect Corrections</a:t>
            </a:r>
            <a:endParaRPr dirty="0"/>
          </a:p>
        </p:txBody>
      </p:sp>
      <p:graphicFrame>
        <p:nvGraphicFramePr>
          <p:cNvPr id="100" name="Google Shape;100;p11"/>
          <p:cNvGraphicFramePr/>
          <p:nvPr>
            <p:extLst>
              <p:ext uri="{D42A27DB-BD31-4B8C-83A1-F6EECF244321}">
                <p14:modId xmlns:p14="http://schemas.microsoft.com/office/powerpoint/2010/main" val="2086749265"/>
              </p:ext>
            </p:extLst>
          </p:nvPr>
        </p:nvGraphicFramePr>
        <p:xfrm>
          <a:off x="457200" y="1219200"/>
          <a:ext cx="8216975" cy="3632290"/>
        </p:xfrm>
        <a:graphic>
          <a:graphicData uri="http://schemas.openxmlformats.org/drawingml/2006/table">
            <a:tbl>
              <a:tblPr firstRow="1" bandRow="1">
                <a:noFill/>
                <a:tableStyleId>{85ABDF49-A648-4C8D-BCF8-8BDEC9073425}</a:tableStyleId>
              </a:tblPr>
              <a:tblGrid>
                <a:gridCol w="8216975">
                  <a:extLst>
                    <a:ext uri="{9D8B030D-6E8A-4147-A177-3AD203B41FA5}">
                      <a16:colId xmlns:a16="http://schemas.microsoft.com/office/drawing/2014/main" val="20000"/>
                    </a:ext>
                  </a:extLst>
                </a:gridCol>
              </a:tblGrid>
              <a:tr h="370850">
                <a:tc>
                  <a:txBody>
                    <a:bodyPr/>
                    <a:lstStyle/>
                    <a:p>
                      <a:pPr marL="0" marR="0" lvl="0" indent="0" algn="l" rtl="0">
                        <a:spcBef>
                          <a:spcPts val="0"/>
                        </a:spcBef>
                        <a:spcAft>
                          <a:spcPts val="0"/>
                        </a:spcAft>
                        <a:buNone/>
                      </a:pPr>
                      <a:r>
                        <a:rPr lang="en-US" sz="1800" dirty="0"/>
                        <a:t>Summary of Significant Defect Fixes</a:t>
                      </a:r>
                      <a:endParaRPr dirty="0"/>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Arial"/>
                          <a:ea typeface="Arial"/>
                          <a:cs typeface="Arial"/>
                          <a:sym typeface="Arial"/>
                          <a:hlinkClick r:id="rId3"/>
                        </a:rPr>
                        <a:t>validate#149</a:t>
                      </a:r>
                      <a:r>
                        <a:rPr lang="en-US" sz="1400" b="0" i="0" u="none" strike="noStrike" cap="none" dirty="0">
                          <a:solidFill>
                            <a:schemeClr val="dk1"/>
                          </a:solidFill>
                          <a:effectLst/>
                          <a:latin typeface="Arial"/>
                          <a:ea typeface="Arial"/>
                          <a:cs typeface="Arial"/>
                          <a:sym typeface="Arial"/>
                        </a:rPr>
                        <a:t> - Update software to check number of records specified in label matches the records in the table</a:t>
                      </a:r>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Arial"/>
                          <a:ea typeface="Arial"/>
                          <a:cs typeface="Arial"/>
                          <a:sym typeface="Arial"/>
                          <a:hlinkClick r:id="rId4"/>
                        </a:rPr>
                        <a:t>validate#219</a:t>
                      </a:r>
                      <a:r>
                        <a:rPr lang="en-US" sz="1400" b="0" i="0" u="none" strike="noStrike" cap="none" dirty="0">
                          <a:solidFill>
                            <a:schemeClr val="dk1"/>
                          </a:solidFill>
                          <a:effectLst/>
                          <a:latin typeface="Arial"/>
                          <a:ea typeface="Arial"/>
                          <a:cs typeface="Arial"/>
                          <a:sym typeface="Arial"/>
                        </a:rPr>
                        <a:t> - validate v1.22.3 has large performance degradation on products with many tables</a:t>
                      </a:r>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Arial"/>
                          <a:ea typeface="Arial"/>
                          <a:cs typeface="Arial"/>
                          <a:sym typeface="Arial"/>
                          <a:hlinkClick r:id="rId5"/>
                        </a:rPr>
                        <a:t>validate#234</a:t>
                      </a:r>
                      <a:r>
                        <a:rPr lang="en-US" sz="1400" b="0" i="0" u="none" strike="noStrike" cap="none" dirty="0">
                          <a:solidFill>
                            <a:schemeClr val="dk1"/>
                          </a:solidFill>
                          <a:effectLst/>
                          <a:latin typeface="Arial"/>
                          <a:ea typeface="Arial"/>
                          <a:cs typeface="Arial"/>
                          <a:sym typeface="Arial"/>
                        </a:rPr>
                        <a:t> - Validate gives incorrect records mismatch WARNING for interleaved data objects</a:t>
                      </a:r>
                    </a:p>
                  </a:txBody>
                  <a:tcPr marL="91450" marR="91450" marT="45725" marB="45725"/>
                </a:tc>
                <a:extLst>
                  <a:ext uri="{0D108BD9-81ED-4DB2-BD59-A6C34878D82A}">
                    <a16:rowId xmlns:a16="http://schemas.microsoft.com/office/drawing/2014/main" val="10004"/>
                  </a:ext>
                </a:extLst>
              </a:tr>
              <a:tr h="37085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Arial"/>
                          <a:ea typeface="Arial"/>
                          <a:cs typeface="Arial"/>
                          <a:sym typeface="Arial"/>
                          <a:hlinkClick r:id="rId6"/>
                        </a:rPr>
                        <a:t>pds-deep-archive#29</a:t>
                      </a:r>
                      <a:r>
                        <a:rPr lang="en-US" sz="1400" b="0" i="0" u="none" strike="noStrike" cap="none" dirty="0">
                          <a:solidFill>
                            <a:schemeClr val="dk1"/>
                          </a:solidFill>
                          <a:effectLst/>
                          <a:latin typeface="Arial"/>
                          <a:ea typeface="Arial"/>
                          <a:cs typeface="Arial"/>
                          <a:sym typeface="Arial"/>
                        </a:rPr>
                        <a:t> - SIP and Transfer Manifest duplicate files and LIDVIDs</a:t>
                      </a:r>
                    </a:p>
                  </a:txBody>
                  <a:tcPr marL="91450" marR="91450" marT="45725" marB="45725"/>
                </a:tc>
                <a:extLst>
                  <a:ext uri="{0D108BD9-81ED-4DB2-BD59-A6C34878D82A}">
                    <a16:rowId xmlns:a16="http://schemas.microsoft.com/office/drawing/2014/main" val="10005"/>
                  </a:ext>
                </a:extLst>
              </a:tr>
              <a:tr h="37085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Arial"/>
                          <a:ea typeface="Arial"/>
                          <a:cs typeface="Arial"/>
                          <a:sym typeface="Arial"/>
                          <a:hlinkClick r:id="rId7"/>
                        </a:rPr>
                        <a:t>pds4-information-model#227</a:t>
                      </a:r>
                      <a:r>
                        <a:rPr lang="en-US" sz="1400" b="0" i="0" u="none" strike="noStrike" cap="none" dirty="0">
                          <a:solidFill>
                            <a:schemeClr val="dk1"/>
                          </a:solidFill>
                          <a:effectLst/>
                          <a:latin typeface="Arial"/>
                          <a:ea typeface="Arial"/>
                          <a:cs typeface="Arial"/>
                          <a:sym typeface="Arial"/>
                        </a:rPr>
                        <a:t> - </a:t>
                      </a:r>
                      <a:r>
                        <a:rPr lang="en-US" sz="1400" b="0" i="0" u="none" strike="noStrike" cap="none" dirty="0" err="1">
                          <a:solidFill>
                            <a:schemeClr val="dk1"/>
                          </a:solidFill>
                          <a:effectLst/>
                          <a:latin typeface="Arial"/>
                          <a:ea typeface="Arial"/>
                          <a:cs typeface="Arial"/>
                          <a:sym typeface="Arial"/>
                        </a:rPr>
                        <a:t>LDDTool</a:t>
                      </a:r>
                      <a:r>
                        <a:rPr lang="en-US" sz="1400" b="0" i="0" u="none" strike="noStrike" cap="none" dirty="0">
                          <a:solidFill>
                            <a:schemeClr val="dk1"/>
                          </a:solidFill>
                          <a:effectLst/>
                          <a:latin typeface="Arial"/>
                          <a:ea typeface="Arial"/>
                          <a:cs typeface="Arial"/>
                          <a:sym typeface="Arial"/>
                        </a:rPr>
                        <a:t>: erroneously replaces TBD values with null in JSON output</a:t>
                      </a:r>
                    </a:p>
                  </a:txBody>
                  <a:tcPr marL="91450" marR="91450" marT="45725" marB="45725"/>
                </a:tc>
                <a:extLst>
                  <a:ext uri="{0D108BD9-81ED-4DB2-BD59-A6C34878D82A}">
                    <a16:rowId xmlns:a16="http://schemas.microsoft.com/office/drawing/2014/main" val="10006"/>
                  </a:ext>
                </a:extLst>
              </a:tr>
              <a:tr h="37085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400" b="0" i="0" u="none" strike="noStrike" cap="none" dirty="0">
                          <a:solidFill>
                            <a:schemeClr val="dk1"/>
                          </a:solidFill>
                          <a:effectLst/>
                          <a:latin typeface="Arial"/>
                          <a:ea typeface="Arial"/>
                          <a:cs typeface="Arial"/>
                          <a:sym typeface="Arial"/>
                          <a:hlinkClick r:id="rId8"/>
                        </a:rPr>
                        <a:t>pds4-information-model#180</a:t>
                      </a:r>
                      <a:r>
                        <a:rPr lang="en-US" sz="1400" b="0" i="0" u="none" strike="noStrike" cap="none" dirty="0">
                          <a:solidFill>
                            <a:schemeClr val="dk1"/>
                          </a:solidFill>
                          <a:effectLst/>
                          <a:latin typeface="Arial"/>
                          <a:ea typeface="Arial"/>
                          <a:cs typeface="Arial"/>
                          <a:sym typeface="Arial"/>
                        </a:rPr>
                        <a:t> - </a:t>
                      </a:r>
                      <a:r>
                        <a:rPr lang="en-US" sz="1400" b="0" i="0" u="none" strike="noStrike" cap="none" dirty="0" err="1">
                          <a:solidFill>
                            <a:schemeClr val="dk1"/>
                          </a:solidFill>
                          <a:effectLst/>
                          <a:latin typeface="Arial"/>
                          <a:ea typeface="Arial"/>
                          <a:cs typeface="Arial"/>
                          <a:sym typeface="Arial"/>
                        </a:rPr>
                        <a:t>LDDTool</a:t>
                      </a:r>
                      <a:r>
                        <a:rPr lang="en-US" sz="1400" b="0" i="0" u="none" strike="noStrike" cap="none" dirty="0">
                          <a:solidFill>
                            <a:schemeClr val="dk1"/>
                          </a:solidFill>
                          <a:effectLst/>
                          <a:latin typeface="Arial"/>
                          <a:ea typeface="Arial"/>
                          <a:cs typeface="Arial"/>
                          <a:sym typeface="Arial"/>
                        </a:rPr>
                        <a:t> does not handle "unbounded" maximum cardinality in Choice blocks correctly</a:t>
                      </a:r>
                    </a:p>
                  </a:txBody>
                  <a:tcPr marL="91450" marR="91450" marT="45725" marB="45725"/>
                </a:tc>
                <a:extLst>
                  <a:ext uri="{0D108BD9-81ED-4DB2-BD59-A6C34878D82A}">
                    <a16:rowId xmlns:a16="http://schemas.microsoft.com/office/drawing/2014/main" val="10007"/>
                  </a:ext>
                </a:extLst>
              </a:tr>
              <a:tr h="370850">
                <a:tc>
                  <a:txBody>
                    <a:bodyPr/>
                    <a:lstStyle/>
                    <a:p>
                      <a:pPr marL="0" marR="0" lvl="0" indent="0" algn="l" rtl="0">
                        <a:spcBef>
                          <a:spcPts val="0"/>
                        </a:spcBef>
                        <a:spcAft>
                          <a:spcPts val="0"/>
                        </a:spcAft>
                        <a:buNone/>
                      </a:pPr>
                      <a:endParaRPr sz="1200"/>
                    </a:p>
                  </a:txBody>
                  <a:tcPr marL="91450" marR="91450" marT="45725" marB="45725"/>
                </a:tc>
                <a:extLst>
                  <a:ext uri="{0D108BD9-81ED-4DB2-BD59-A6C34878D82A}">
                    <a16:rowId xmlns:a16="http://schemas.microsoft.com/office/drawing/2014/main" val="10008"/>
                  </a:ext>
                </a:extLst>
              </a:tr>
              <a:tr h="370850">
                <a:tc>
                  <a:txBody>
                    <a:bodyPr/>
                    <a:lstStyle/>
                    <a:p>
                      <a:pPr marL="0" marR="0" lvl="0" indent="0" algn="l" rtl="0">
                        <a:lnSpc>
                          <a:spcPct val="100000"/>
                        </a:lnSpc>
                        <a:spcBef>
                          <a:spcPts val="0"/>
                        </a:spcBef>
                        <a:spcAft>
                          <a:spcPts val="0"/>
                        </a:spcAft>
                        <a:buClr>
                          <a:schemeClr val="dk1"/>
                        </a:buClr>
                        <a:buSzPts val="1200"/>
                        <a:buFont typeface="Arial"/>
                        <a:buNone/>
                      </a:pPr>
                      <a:endParaRPr sz="1200" dirty="0"/>
                    </a:p>
                  </a:txBody>
                  <a:tcPr marL="91450" marR="91450" marT="45725" marB="45725"/>
                </a:tc>
                <a:extLst>
                  <a:ext uri="{0D108BD9-81ED-4DB2-BD59-A6C34878D82A}">
                    <a16:rowId xmlns:a16="http://schemas.microsoft.com/office/drawing/2014/main" val="10009"/>
                  </a:ext>
                </a:extLst>
              </a:tr>
            </a:tbl>
          </a:graphicData>
        </a:graphic>
      </p:graphicFrame>
      <p:sp>
        <p:nvSpPr>
          <p:cNvPr id="102" name="Google Shape;102;p11"/>
          <p:cNvSpPr txBox="1">
            <a:spLocks noGrp="1"/>
          </p:cNvSpPr>
          <p:nvPr>
            <p:ph type="sldNum" idx="12"/>
          </p:nvPr>
        </p:nvSpPr>
        <p:spPr>
          <a:xfrm>
            <a:off x="6553200" y="6477000"/>
            <a:ext cx="2133600" cy="2444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9</a:t>
            </a:fld>
            <a:endParaRPr/>
          </a:p>
        </p:txBody>
      </p:sp>
      <p:graphicFrame>
        <p:nvGraphicFramePr>
          <p:cNvPr id="103" name="Google Shape;103;p11"/>
          <p:cNvGraphicFramePr/>
          <p:nvPr>
            <p:extLst>
              <p:ext uri="{D42A27DB-BD31-4B8C-83A1-F6EECF244321}">
                <p14:modId xmlns:p14="http://schemas.microsoft.com/office/powerpoint/2010/main" val="1853870999"/>
              </p:ext>
            </p:extLst>
          </p:nvPr>
        </p:nvGraphicFramePr>
        <p:xfrm>
          <a:off x="457200" y="5257800"/>
          <a:ext cx="8229600" cy="370850"/>
        </p:xfrm>
        <a:graphic>
          <a:graphicData uri="http://schemas.openxmlformats.org/drawingml/2006/table">
            <a:tbl>
              <a:tblPr bandRow="1">
                <a:noFill/>
                <a:tableStyleId>{85ABDF49-A648-4C8D-BCF8-8BDEC9073425}</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50">
                <a:tc>
                  <a:txBody>
                    <a:bodyPr/>
                    <a:lstStyle/>
                    <a:p>
                      <a:pPr marL="0" marR="0" lvl="0" indent="0" algn="l" rtl="0">
                        <a:spcBef>
                          <a:spcPts val="0"/>
                        </a:spcBef>
                        <a:spcAft>
                          <a:spcPts val="0"/>
                        </a:spcAft>
                        <a:buNone/>
                      </a:pPr>
                      <a:r>
                        <a:rPr lang="en-US" sz="1600" dirty="0"/>
                        <a:t>Total number of new defect corrections</a:t>
                      </a:r>
                      <a:endParaRPr dirty="0"/>
                    </a:p>
                  </a:txBody>
                  <a:tcPr marL="91450" marR="91450" marT="45725" marB="45725"/>
                </a:tc>
                <a:tc>
                  <a:txBody>
                    <a:bodyPr/>
                    <a:lstStyle/>
                    <a:p>
                      <a:pPr marL="0" marR="0" lvl="0" indent="0" algn="l" rtl="0">
                        <a:spcBef>
                          <a:spcPts val="0"/>
                        </a:spcBef>
                        <a:spcAft>
                          <a:spcPts val="0"/>
                        </a:spcAft>
                        <a:buNone/>
                      </a:pPr>
                      <a:r>
                        <a:rPr lang="en-US" sz="1600" dirty="0">
                          <a:solidFill>
                            <a:schemeClr val="dk1"/>
                          </a:solidFill>
                        </a:rPr>
                        <a:t>59</a:t>
                      </a:r>
                      <a:endParaRPr dirty="0"/>
                    </a:p>
                  </a:txBody>
                  <a:tcPr marL="91450" marR="91450" marT="45725" marB="45725"/>
                </a:tc>
                <a:extLst>
                  <a:ext uri="{0D108BD9-81ED-4DB2-BD59-A6C34878D82A}">
                    <a16:rowId xmlns:a16="http://schemas.microsoft.com/office/drawing/2014/main" val="10000"/>
                  </a:ext>
                </a:extLst>
              </a:tr>
            </a:tbl>
          </a:graphicData>
        </a:graphic>
      </p:graphicFrame>
      <p:sp>
        <p:nvSpPr>
          <p:cNvPr id="104" name="Google Shape;104;p11"/>
          <p:cNvSpPr/>
          <p:nvPr/>
        </p:nvSpPr>
        <p:spPr>
          <a:xfrm>
            <a:off x="444574" y="5877580"/>
            <a:ext cx="8229600"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400" b="1" i="0" u="none" strike="noStrike" cap="none" dirty="0">
                <a:solidFill>
                  <a:schemeClr val="dk1"/>
                </a:solidFill>
                <a:latin typeface="Arial"/>
                <a:ea typeface="Arial"/>
                <a:cs typeface="Arial"/>
                <a:sym typeface="Arial"/>
              </a:rPr>
              <a:t>For requirements tracing, see tickets.</a:t>
            </a:r>
            <a:endParaRPr dirty="0"/>
          </a:p>
          <a:p>
            <a:pPr lvl="0">
              <a:buClr>
                <a:schemeClr val="dk1"/>
              </a:buClr>
              <a:buSzPts val="800"/>
            </a:pPr>
            <a:r>
              <a:rPr lang="en-US" sz="1400" b="1" dirty="0">
                <a:solidFill>
                  <a:schemeClr val="dk1"/>
                </a:solidFill>
                <a:latin typeface="Arial"/>
                <a:ea typeface="Arial"/>
                <a:cs typeface="Arial"/>
                <a:sym typeface="Arial"/>
              </a:rPr>
              <a:t>To view all bugs, see RDD: </a:t>
            </a:r>
            <a:r>
              <a:rPr lang="en-US" sz="1000" u="sng" dirty="0">
                <a:solidFill>
                  <a:schemeClr val="hlink"/>
                </a:solidFill>
              </a:rPr>
              <a:t>https://</a:t>
            </a:r>
            <a:r>
              <a:rPr lang="en-US" sz="1000" u="sng" dirty="0" err="1">
                <a:solidFill>
                  <a:schemeClr val="hlink"/>
                </a:solidFill>
              </a:rPr>
              <a:t>pds-engineering.jpl.nasa.gov</a:t>
            </a:r>
            <a:r>
              <a:rPr lang="en-US" sz="1000" u="sng" dirty="0">
                <a:solidFill>
                  <a:schemeClr val="hlink"/>
                </a:solidFill>
              </a:rPr>
              <a:t>/development/pds4/11.0.0/release/rdd-11.0.0.html</a:t>
            </a:r>
            <a:endParaRPr lang="en-US" sz="1000" dirty="0">
              <a:solidFill>
                <a:srgbClr val="0070C0"/>
              </a:solidFill>
            </a:endParaRPr>
          </a:p>
        </p:txBody>
      </p:sp>
    </p:spTree>
    <p:extLst>
      <p:ext uri="{BB962C8B-B14F-4D97-AF65-F5344CB8AC3E}">
        <p14:creationId xmlns:p14="http://schemas.microsoft.com/office/powerpoint/2010/main" val="1516336588"/>
      </p:ext>
    </p:extLst>
  </p:cSld>
  <p:clrMapOvr>
    <a:masterClrMapping/>
  </p:clrMapOvr>
</p:sld>
</file>

<file path=ppt/theme/theme1.xml><?xml version="1.0" encoding="utf-8"?>
<a:theme xmlns:a="http://schemas.openxmlformats.org/drawingml/2006/main" name="mgss_master_slide_format">
  <a:themeElements>
    <a:clrScheme name="mgss_master_slide_forma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5058</TotalTime>
  <Words>2568</Words>
  <Application>Microsoft Macintosh PowerPoint</Application>
  <PresentationFormat>On-screen Show (4:3)</PresentationFormat>
  <Paragraphs>509</Paragraphs>
  <Slides>30</Slides>
  <Notes>27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30</vt:i4>
      </vt:variant>
    </vt:vector>
  </HeadingPairs>
  <TitlesOfParts>
    <vt:vector size="32" baseType="lpstr">
      <vt:lpstr>Arial</vt:lpstr>
      <vt:lpstr>mgss_master_slide_format</vt:lpstr>
      <vt:lpstr>PDS Engineering Node (EN) Delivery &amp; Deployment Review</vt:lpstr>
      <vt:lpstr>Agenda</vt:lpstr>
      <vt:lpstr>Review Board</vt:lpstr>
      <vt:lpstr>Software Overview</vt:lpstr>
      <vt:lpstr>Known Issues</vt:lpstr>
      <vt:lpstr>Work Product Status</vt:lpstr>
      <vt:lpstr>Test Status Summary</vt:lpstr>
      <vt:lpstr>Improvements</vt:lpstr>
      <vt:lpstr>Defect Corrections</vt:lpstr>
      <vt:lpstr>Requirements</vt:lpstr>
      <vt:lpstr>Failed Test Case 1</vt:lpstr>
      <vt:lpstr>Failed Test Case 2</vt:lpstr>
      <vt:lpstr>Unverified Requirements</vt:lpstr>
      <vt:lpstr>Unverified Improvements</vt:lpstr>
      <vt:lpstr>Unverified Improvements</vt:lpstr>
      <vt:lpstr>Unverified Defect Corrections</vt:lpstr>
      <vt:lpstr>Software Status</vt:lpstr>
      <vt:lpstr>Open Defect Summary</vt:lpstr>
      <vt:lpstr>Open CRIT 1 &amp; 2 Defects</vt:lpstr>
      <vt:lpstr>Action Item Status</vt:lpstr>
      <vt:lpstr>Deviations</vt:lpstr>
      <vt:lpstr>Deviation Summary</vt:lpstr>
      <vt:lpstr>Deviations</vt:lpstr>
      <vt:lpstr>Backup</vt:lpstr>
      <vt:lpstr>Test Objectives</vt:lpstr>
      <vt:lpstr>Test Environment</vt:lpstr>
      <vt:lpstr>Key Test Cases</vt:lpstr>
      <vt:lpstr>Software Status</vt:lpstr>
      <vt:lpstr>Defect List</vt:lpstr>
      <vt:lpstr>Deviations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PDS Engineering Node (EN) Delivery &amp; Deployment Review</dc:title>
  <cp:lastModifiedBy>Vivian .</cp:lastModifiedBy>
  <cp:revision>46</cp:revision>
  <dcterms:modified xsi:type="dcterms:W3CDTF">2021-11-29T19:54:00Z</dcterms:modified>
</cp:coreProperties>
</file>