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0"/>
  </p:notesMasterIdLst>
  <p:sldIdLst>
    <p:sldId id="262" r:id="rId2"/>
    <p:sldId id="266" r:id="rId3"/>
    <p:sldId id="301" r:id="rId4"/>
    <p:sldId id="281" r:id="rId5"/>
    <p:sldId id="290" r:id="rId6"/>
    <p:sldId id="271" r:id="rId7"/>
    <p:sldId id="302" r:id="rId8"/>
    <p:sldId id="295" r:id="rId9"/>
    <p:sldId id="305" r:id="rId10"/>
    <p:sldId id="280" r:id="rId11"/>
    <p:sldId id="296" r:id="rId12"/>
    <p:sldId id="297" r:id="rId13"/>
    <p:sldId id="298" r:id="rId14"/>
    <p:sldId id="299" r:id="rId15"/>
    <p:sldId id="303" r:id="rId16"/>
    <p:sldId id="304" r:id="rId17"/>
    <p:sldId id="277" r:id="rId18"/>
    <p:sldId id="291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36"/>
    <p:restoredTop sz="94008"/>
  </p:normalViewPr>
  <p:slideViewPr>
    <p:cSldViewPr>
      <p:cViewPr varScale="1">
        <p:scale>
          <a:sx n="123" d="100"/>
          <a:sy n="123" d="100"/>
        </p:scale>
        <p:origin x="13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07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670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670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670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3A0C90B8-EACC-441B-8B48-9B7B82968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759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0707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C90B8-EACC-441B-8B48-9B7B8296842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0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1pPr>
            <a:lvl2pPr marL="38017450" indent="-37560250"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9pPr>
          </a:lstStyle>
          <a:p>
            <a:fld id="{3B466E4B-4822-4546-BD8C-9B582CCE5AD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551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C90B8-EACC-441B-8B48-9B7B8296842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775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885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1pPr>
            <a:lvl2pPr marL="38017450" indent="-37560250"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9pPr>
          </a:lstStyle>
          <a:p>
            <a:fld id="{AF4F447D-F66A-F549-9CF0-E0CF0C38B602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8449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4267C-99F8-4962-A74B-E85538D74FA1}" type="datetime1">
              <a:rPr lang="en-US" altLang="en-US" smtClean="0"/>
              <a:t>11/29/21</a:t>
            </a:fld>
            <a:endParaRPr lang="en-US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JPL/Caltech PROPRIETARY - Not for Public Release or Redistribution. </a:t>
            </a:r>
            <a:r>
              <a:rPr lang="en-US" i="1"/>
              <a:t>The technical data in this document is controlled under the U.S. Export Regulations, release to foreign persons may require an export authorization.</a:t>
            </a:r>
            <a:endParaRPr lang="en-US" b="1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2B515-1DD7-4597-B3A5-6026CD504E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00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E7061-60B2-4FDF-A693-25DE115363BE}" type="datetime1">
              <a:rPr lang="en-US" altLang="en-US" smtClean="0"/>
              <a:t>11/29/21</a:t>
            </a:fld>
            <a:endParaRPr lang="en-US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JPL/Caltech PROPRIETARY - Not for Public Release or Redistribution. </a:t>
            </a:r>
            <a:r>
              <a:rPr lang="en-US" i="1"/>
              <a:t>The technical data in this document is controlled under the U.S. Export Regulations, release to foreign persons may require an export authorization.</a:t>
            </a:r>
            <a:endParaRPr lang="en-US" b="1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1B557-4257-457E-AC33-BE7BE3904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95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1524000" y="76200"/>
            <a:ext cx="594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en-US" sz="900" b="1">
                <a:solidFill>
                  <a:srgbClr val="333399"/>
                </a:solidFill>
              </a:rPr>
              <a:t>MULTIMISSION GROUND SYSTEM &amp; SERVICES OFFICE, INTERPLANETARY NETWORK DIRECTORATE</a:t>
            </a:r>
            <a:r>
              <a:rPr lang="en-US" altLang="en-US" sz="1000">
                <a:solidFill>
                  <a:srgbClr val="333399"/>
                </a:solidFill>
                <a:latin typeface="Univers (WN)" charset="0"/>
              </a:rPr>
              <a:t>   </a:t>
            </a:r>
            <a:endParaRPr lang="en-US" altLang="en-US" sz="2200">
              <a:solidFill>
                <a:srgbClr val="333399"/>
              </a:solidFill>
              <a:latin typeface="Univers (WN)" charset="0"/>
            </a:endParaRPr>
          </a:p>
        </p:txBody>
      </p:sp>
      <p:pic>
        <p:nvPicPr>
          <p:cNvPr id="1027" name="Picture 118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52400"/>
            <a:ext cx="85883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8" name="Group 1188"/>
          <p:cNvGrpSpPr>
            <a:grpSpLocks/>
          </p:cNvGrpSpPr>
          <p:nvPr/>
        </p:nvGrpSpPr>
        <p:grpSpPr bwMode="auto">
          <a:xfrm>
            <a:off x="57150" y="939800"/>
            <a:ext cx="8978900" cy="152400"/>
            <a:chOff x="192" y="624"/>
            <a:chExt cx="5376" cy="92"/>
          </a:xfrm>
        </p:grpSpPr>
        <p:sp>
          <p:nvSpPr>
            <p:cNvPr id="1042" name="Rectangle 1189"/>
            <p:cNvSpPr>
              <a:spLocks noChangeArrowheads="1"/>
            </p:cNvSpPr>
            <p:nvPr userDrawn="1"/>
          </p:nvSpPr>
          <p:spPr bwMode="auto">
            <a:xfrm>
              <a:off x="192" y="624"/>
              <a:ext cx="5376" cy="46"/>
            </a:xfrm>
            <a:prstGeom prst="rect">
              <a:avLst/>
            </a:pr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1043" name="Rectangle 1190"/>
            <p:cNvSpPr>
              <a:spLocks noChangeArrowheads="1"/>
            </p:cNvSpPr>
            <p:nvPr userDrawn="1"/>
          </p:nvSpPr>
          <p:spPr bwMode="auto">
            <a:xfrm>
              <a:off x="192" y="688"/>
              <a:ext cx="5376" cy="28"/>
            </a:xfrm>
            <a:prstGeom prst="rect">
              <a:avLst/>
            </a:prstGeom>
            <a:gradFill rotWithShape="0">
              <a:gsLst>
                <a:gs pos="0">
                  <a:srgbClr val="4B000C"/>
                </a:gs>
                <a:gs pos="50000">
                  <a:srgbClr val="FC0128"/>
                </a:gs>
                <a:gs pos="100000">
                  <a:srgbClr val="4B000C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1524000" y="76200"/>
            <a:ext cx="594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en-US" sz="900" b="1">
                <a:solidFill>
                  <a:srgbClr val="333399"/>
                </a:solidFill>
              </a:rPr>
              <a:t>MULTIMISSION GROUND SYSTEM &amp; SERVICES OFFICE, INTERPLANETARY NETWORK DIRECTORATE</a:t>
            </a:r>
            <a:r>
              <a:rPr lang="en-US" altLang="en-US" sz="1000">
                <a:solidFill>
                  <a:srgbClr val="333399"/>
                </a:solidFill>
                <a:latin typeface="Univers (WN)" charset="0"/>
              </a:rPr>
              <a:t>   </a:t>
            </a:r>
            <a:endParaRPr lang="en-US" altLang="en-US" sz="2200">
              <a:solidFill>
                <a:srgbClr val="333399"/>
              </a:solidFill>
              <a:latin typeface="Univers (WN)" charset="0"/>
            </a:endParaRPr>
          </a:p>
        </p:txBody>
      </p:sp>
      <p:pic>
        <p:nvPicPr>
          <p:cNvPr id="1030" name="Picture 118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52400"/>
            <a:ext cx="85883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1188"/>
          <p:cNvGrpSpPr>
            <a:grpSpLocks/>
          </p:cNvGrpSpPr>
          <p:nvPr/>
        </p:nvGrpSpPr>
        <p:grpSpPr bwMode="auto">
          <a:xfrm>
            <a:off x="57150" y="939800"/>
            <a:ext cx="8978900" cy="152400"/>
            <a:chOff x="192" y="624"/>
            <a:chExt cx="5376" cy="92"/>
          </a:xfrm>
        </p:grpSpPr>
        <p:sp>
          <p:nvSpPr>
            <p:cNvPr id="1040" name="Rectangle 1189"/>
            <p:cNvSpPr>
              <a:spLocks noChangeArrowheads="1"/>
            </p:cNvSpPr>
            <p:nvPr userDrawn="1"/>
          </p:nvSpPr>
          <p:spPr bwMode="auto">
            <a:xfrm>
              <a:off x="192" y="624"/>
              <a:ext cx="5376" cy="46"/>
            </a:xfrm>
            <a:prstGeom prst="rect">
              <a:avLst/>
            </a:pr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1041" name="Rectangle 1190"/>
            <p:cNvSpPr>
              <a:spLocks noChangeArrowheads="1"/>
            </p:cNvSpPr>
            <p:nvPr userDrawn="1"/>
          </p:nvSpPr>
          <p:spPr bwMode="auto">
            <a:xfrm>
              <a:off x="192" y="688"/>
              <a:ext cx="5376" cy="28"/>
            </a:xfrm>
            <a:prstGeom prst="rect">
              <a:avLst/>
            </a:prstGeom>
            <a:gradFill rotWithShape="0">
              <a:gsLst>
                <a:gs pos="0">
                  <a:srgbClr val="4B000C"/>
                </a:gs>
                <a:gs pos="50000">
                  <a:srgbClr val="FC0128"/>
                </a:gs>
                <a:gs pos="100000">
                  <a:srgbClr val="4B000C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grpSp>
        <p:nvGrpSpPr>
          <p:cNvPr id="1032" name="Group 1188"/>
          <p:cNvGrpSpPr>
            <a:grpSpLocks/>
          </p:cNvGrpSpPr>
          <p:nvPr/>
        </p:nvGrpSpPr>
        <p:grpSpPr bwMode="auto">
          <a:xfrm>
            <a:off x="76200" y="6248400"/>
            <a:ext cx="8978900" cy="152400"/>
            <a:chOff x="192" y="624"/>
            <a:chExt cx="5376" cy="92"/>
          </a:xfrm>
        </p:grpSpPr>
        <p:sp>
          <p:nvSpPr>
            <p:cNvPr id="1038" name="Rectangle 1189"/>
            <p:cNvSpPr>
              <a:spLocks noChangeArrowheads="1"/>
            </p:cNvSpPr>
            <p:nvPr userDrawn="1"/>
          </p:nvSpPr>
          <p:spPr bwMode="auto">
            <a:xfrm>
              <a:off x="192" y="624"/>
              <a:ext cx="5376" cy="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1039" name="Rectangle 1190"/>
            <p:cNvSpPr>
              <a:spLocks noChangeArrowheads="1"/>
            </p:cNvSpPr>
            <p:nvPr userDrawn="1"/>
          </p:nvSpPr>
          <p:spPr bwMode="auto">
            <a:xfrm>
              <a:off x="192" y="688"/>
              <a:ext cx="5376" cy="28"/>
            </a:xfrm>
            <a:prstGeom prst="rect">
              <a:avLst/>
            </a:prstGeom>
            <a:gradFill rotWithShape="0">
              <a:gsLst>
                <a:gs pos="0">
                  <a:srgbClr val="4B000C"/>
                </a:gs>
                <a:gs pos="50000">
                  <a:srgbClr val="FC0128"/>
                </a:gs>
                <a:gs pos="100000">
                  <a:srgbClr val="4B000C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sp>
        <p:nvSpPr>
          <p:cNvPr id="20276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5818C4F-4896-4032-A293-7EC0034A973E}" type="datetime1">
              <a:rPr lang="en-US" altLang="en-US" smtClean="0"/>
              <a:t>11/29/21</a:t>
            </a:fld>
            <a:endParaRPr lang="en-US" altLang="en-US"/>
          </a:p>
        </p:txBody>
      </p:sp>
      <p:sp>
        <p:nvSpPr>
          <p:cNvPr id="20277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00800"/>
            <a:ext cx="6934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JPL/Caltech PROPRIETARY - Not for Public Release or Redistribution. </a:t>
            </a:r>
            <a:r>
              <a:rPr lang="en-US" i="1"/>
              <a:t>The technical data in this document is controlled under the U.S. Export Regulations, release to foreign persons may require an export authorization.</a:t>
            </a:r>
            <a:endParaRPr lang="en-US" b="1"/>
          </a:p>
        </p:txBody>
      </p:sp>
      <p:sp>
        <p:nvSpPr>
          <p:cNvPr id="20277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C3F75B-1EFC-4AA6-80F8-87DF244738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6" name="Picture 20" descr="MGSS-logo-final_NOborder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TextBox 1"/>
          <p:cNvSpPr txBox="1">
            <a:spLocks noChangeArrowheads="1"/>
          </p:cNvSpPr>
          <p:nvPr userDrawn="1"/>
        </p:nvSpPr>
        <p:spPr bwMode="auto">
          <a:xfrm>
            <a:off x="823913" y="228600"/>
            <a:ext cx="1687512" cy="369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" dirty="0">
                <a:ea typeface="+mn-ea"/>
              </a:rPr>
              <a:t>Jet Propulsion Laboratory</a:t>
            </a:r>
          </a:p>
          <a:p>
            <a:pPr eaLnBrk="1" hangingPunct="1">
              <a:defRPr/>
            </a:pPr>
            <a:r>
              <a:rPr lang="en-US" sz="800" dirty="0">
                <a:ea typeface="+mn-ea"/>
              </a:rPr>
              <a:t>California Institute of Technology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ASA-PDS/pds-swg/issues/1" TargetMode="External"/><Relationship Id="rId2" Type="http://schemas.openxmlformats.org/officeDocument/2006/relationships/hyperlink" Target="https://github.com/NASA-PDS/pds-swg/issues?q=is%3Aissue+label%3AB11.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github.com/NASA-PDS/pds-swg/issues/2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ASA-PD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ds-engineering.jpl.nasa.gov/file/pds4-report-design.pdf-0" TargetMode="External"/><Relationship Id="rId13" Type="http://schemas.openxmlformats.org/officeDocument/2006/relationships/hyperlink" Target="https://docs.google.com/spreadsheets/d/18oqtg3DEo2KrgvBOWLSOuqF2uZtq2XmByJwUknYSZUQ/edit#gid=1170315169" TargetMode="External"/><Relationship Id="rId3" Type="http://schemas.openxmlformats.org/officeDocument/2006/relationships/hyperlink" Target="https://pds-engineering.jpl.nasa.gov/sites/default/files/documents/Build%20Deliverables/Build%2011.1%20Deliverables/testPlan.20201022.pdf" TargetMode="External"/><Relationship Id="rId7" Type="http://schemas.openxmlformats.org/officeDocument/2006/relationships/hyperlink" Target="https://pds-engineering.jpl.nasa.gov/file/pds4-registry-design.pdf-0" TargetMode="External"/><Relationship Id="rId12" Type="http://schemas.openxmlformats.org/officeDocument/2006/relationships/hyperlink" Target="https://github.com/NASA-PDS-Incubator/pds-deep-archive/blob/master/docs/pds4_nssdca_delivery_design_20191219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ds-engineering.jpl.nasa.gov/file/pds4-preparation-design.pdf-0" TargetMode="External"/><Relationship Id="rId11" Type="http://schemas.openxmlformats.org/officeDocument/2006/relationships/hyperlink" Target="https://pds-engineering.jpl.nasa.gov/content/key-documents" TargetMode="External"/><Relationship Id="rId5" Type="http://schemas.openxmlformats.org/officeDocument/2006/relationships/hyperlink" Target="https://pds-engineering.jpl.nasa.gov/file/ds4-harvest-design.pdf-0" TargetMode="External"/><Relationship Id="rId15" Type="http://schemas.openxmlformats.org/officeDocument/2006/relationships/hyperlink" Target="https://pds-engineering.jpl.nasa.gov/development/pds4/11.0.0/release/rdd-11.0.0.html" TargetMode="External"/><Relationship Id="rId10" Type="http://schemas.openxmlformats.org/officeDocument/2006/relationships/hyperlink" Target="https://pds-engineering.jpl.nasa.gov/file/pds4-security-design.pdf-0" TargetMode="External"/><Relationship Id="rId4" Type="http://schemas.openxmlformats.org/officeDocument/2006/relationships/hyperlink" Target="https://pds-engineering.jpl.nasa.gov/file/pds4-system-reqs.pdf-0" TargetMode="External"/><Relationship Id="rId9" Type="http://schemas.openxmlformats.org/officeDocument/2006/relationships/hyperlink" Target="https://pds-engineering.jpl.nasa.gov/file/pds4-search-design.pdf-0" TargetMode="External"/><Relationship Id="rId14" Type="http://schemas.openxmlformats.org/officeDocument/2006/relationships/hyperlink" Target="https://github.com/NASA-PDS-Incubator/validate/issu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ds-engineering.jpl.nasa.gov/development/pds4/11.0.0/release/rdd-11.0.0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ds-engineering.jpl.nasa.gov/sites/default/files/documents/Build%20Deliverables/Build%2011.1%20Deliverables/testPlan.2020102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PDS Build 11.0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/>
              <a:t>Test Readiness Review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962400"/>
            <a:ext cx="6400800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i="1" dirty="0"/>
              <a:t>Richard Chen/Gary Chen</a:t>
            </a:r>
          </a:p>
          <a:p>
            <a:r>
              <a:rPr lang="en-US" altLang="en-US" sz="2400" i="1" dirty="0"/>
              <a:t>Jordan Padams/Thomas </a:t>
            </a:r>
            <a:r>
              <a:rPr lang="en-US" altLang="en-US" sz="2400" i="1" dirty="0" err="1"/>
              <a:t>Loubrieu</a:t>
            </a:r>
            <a:r>
              <a:rPr lang="en-US" altLang="en-US" sz="2400" i="1" dirty="0"/>
              <a:t>/Emily Law</a:t>
            </a:r>
          </a:p>
          <a:p>
            <a:endParaRPr lang="en-US" altLang="en-US" sz="2400" i="1" dirty="0"/>
          </a:p>
          <a:p>
            <a:r>
              <a:rPr lang="en-US" altLang="en-US" sz="2400" i="1" dirty="0"/>
              <a:t>10/26/2020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Key Test Cases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/>
              <a:t>pds-registry-app#38: the registry’s core functionality has moved from </a:t>
            </a:r>
            <a:r>
              <a:rPr lang="en-US" altLang="en-US" sz="2400" dirty="0" err="1"/>
              <a:t>Solr</a:t>
            </a:r>
            <a:r>
              <a:rPr lang="en-US" altLang="en-US" sz="2400" dirty="0"/>
              <a:t> to </a:t>
            </a:r>
            <a:r>
              <a:rPr lang="en-US" altLang="en-US" sz="2400" dirty="0" err="1"/>
              <a:t>ElasticSearch</a:t>
            </a:r>
            <a:r>
              <a:rPr lang="en-US" altLang="en-US" sz="2400" dirty="0"/>
              <a:t>, which should affect every test of the registry</a:t>
            </a:r>
          </a:p>
          <a:p>
            <a:r>
              <a:rPr lang="en-US" sz="2400" dirty="0">
                <a:latin typeface="Arial" charset="0"/>
                <a:ea typeface="MS PGothic" charset="0"/>
              </a:rPr>
              <a:t>pds-registry-app#8 and #9 each also introduces another technology and layer into the registry software</a:t>
            </a:r>
          </a:p>
          <a:p>
            <a:r>
              <a:rPr lang="en-US" sz="2400" dirty="0">
                <a:latin typeface="Arial" charset="0"/>
                <a:ea typeface="MS PGothic" charset="0"/>
              </a:rPr>
              <a:t>pds-doi-service#33 and any others that communicate with OSTI: this is a new interface for PDS.</a:t>
            </a:r>
          </a:p>
          <a:p>
            <a:r>
              <a:rPr lang="en-US" sz="2400" dirty="0">
                <a:latin typeface="Arial" charset="0"/>
                <a:ea typeface="MS PGothic" charset="0"/>
              </a:rPr>
              <a:t>validate#215: the functionality of checking the data’s number of records keeps coming back for fixes.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5C34B27-1A5F-4804-849C-F0CAB03B43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Personnel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212993"/>
              </p:ext>
            </p:extLst>
          </p:nvPr>
        </p:nvGraphicFramePr>
        <p:xfrm>
          <a:off x="457200" y="1219200"/>
          <a:ext cx="8458200" cy="4333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14550">
                  <a:extLst>
                    <a:ext uri="{9D8B030D-6E8A-4147-A177-3AD203B41FA5}">
                      <a16:colId xmlns:a16="http://schemas.microsoft.com/office/drawing/2014/main" val="802374300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3280">
                  <a:extLst>
                    <a:ext uri="{9D8B030D-6E8A-4147-A177-3AD203B41FA5}">
                      <a16:colId xmlns:a16="http://schemas.microsoft.com/office/drawing/2014/main" val="2239750327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40249218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Role(s)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Assignment(s)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FTE /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726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Richard 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Lead EN Tester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PDS EN I&amp;T Lead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1.0/15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36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Gary 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System Tester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PDS EN I&amp;T</a:t>
                      </a:r>
                      <a:endParaRPr lang="en-US" sz="1400" dirty="0">
                        <a:effectLst/>
                      </a:endParaRPr>
                    </a:p>
                    <a:p>
                      <a:pPr rtl="0" eaLnBrk="1" latinLnBrk="0" hangingPunct="1"/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1.0/15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719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91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091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39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568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6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44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</a:rPr>
                        <a:t>?????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97381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1B557-4257-457E-AC33-BE7BE3904EF5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854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Test Effort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879C44A-76C0-46C7-A2F3-E8CCD1360325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416088"/>
              </p:ext>
            </p:extLst>
          </p:nvPr>
        </p:nvGraphicFramePr>
        <p:xfrm>
          <a:off x="457199" y="1295400"/>
          <a:ext cx="7511040" cy="4998720"/>
        </p:xfrm>
        <a:graphic>
          <a:graphicData uri="http://schemas.openxmlformats.org/drawingml/2006/table">
            <a:tbl>
              <a:tblPr firstRow="1" lastRow="1">
                <a:tableStyleId>{073A0DAA-6AF3-43AB-8588-CEC1D06C72B9}</a:tableStyleId>
              </a:tblPr>
              <a:tblGrid>
                <a:gridCol w="348240">
                  <a:extLst>
                    <a:ext uri="{9D8B030D-6E8A-4147-A177-3AD203B41FA5}">
                      <a16:colId xmlns:a16="http://schemas.microsoft.com/office/drawing/2014/main" val="96524718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745604777"/>
                    </a:ext>
                  </a:extLst>
                </a:gridCol>
                <a:gridCol w="926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6822">
                  <a:extLst>
                    <a:ext uri="{9D8B030D-6E8A-4147-A177-3AD203B41FA5}">
                      <a16:colId xmlns:a16="http://schemas.microsoft.com/office/drawing/2014/main" val="3414510680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Test ID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Mission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Days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to Perform Test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859312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information-model (</a:t>
                      </a:r>
                      <a:r>
                        <a:rPr lang="en-US" sz="1000" dirty="0" err="1"/>
                        <a:t>lddtool</a:t>
                      </a:r>
                      <a:r>
                        <a:rPr lang="en-US" sz="1000" dirty="0"/>
                        <a:t>)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PDS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GChen</a:t>
                      </a:r>
                      <a:endParaRPr lang="en-US" sz="1000" dirty="0"/>
                    </a:p>
                  </a:txBody>
                  <a:tcPr marL="91425" marR="91425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10</a:t>
                      </a:r>
                    </a:p>
                  </a:txBody>
                  <a:tcPr marL="91425" marR="91425" marT="45715" marB="45715"/>
                </a:tc>
                <a:extLst>
                  <a:ext uri="{0D108BD9-81ED-4DB2-BD59-A6C34878D82A}">
                    <a16:rowId xmlns:a16="http://schemas.microsoft.com/office/drawing/2014/main" val="246421481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PDS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GChen</a:t>
                      </a:r>
                      <a:endParaRPr lang="en-US" sz="1000" dirty="0"/>
                    </a:p>
                  </a:txBody>
                  <a:tcPr marL="91425" marR="91425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10</a:t>
                      </a:r>
                    </a:p>
                  </a:txBody>
                  <a:tcPr marL="91425" marR="91425" marT="45715" marB="45715"/>
                </a:tc>
                <a:extLst>
                  <a:ext uri="{0D108BD9-81ED-4DB2-BD59-A6C34878D82A}">
                    <a16:rowId xmlns:a16="http://schemas.microsoft.com/office/drawing/2014/main" val="367263728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registry / harvest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PDS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RChen</a:t>
                      </a:r>
                      <a:endParaRPr lang="en-US" sz="10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15</a:t>
                      </a:r>
                    </a:p>
                  </a:txBody>
                  <a:tcPr marL="91434" marR="91434" marT="45725" marB="45725"/>
                </a:tc>
                <a:extLst>
                  <a:ext uri="{0D108BD9-81ED-4DB2-BD59-A6C34878D82A}">
                    <a16:rowId xmlns:a16="http://schemas.microsoft.com/office/drawing/2014/main" val="311435864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000" dirty="0"/>
                        <a:t>4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deep-archive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PDS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GChen</a:t>
                      </a:r>
                      <a:endParaRPr lang="en-US" sz="10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</a:t>
                      </a:r>
                    </a:p>
                  </a:txBody>
                  <a:tcPr marL="91434" marR="91434" marT="45725" marB="45725"/>
                </a:tc>
                <a:extLst>
                  <a:ext uri="{0D108BD9-81ED-4DB2-BD59-A6C34878D82A}">
                    <a16:rowId xmlns:a16="http://schemas.microsoft.com/office/drawing/2014/main" val="110223769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000" dirty="0"/>
                        <a:t>5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doi</a:t>
                      </a:r>
                      <a:r>
                        <a:rPr lang="en-US" sz="1000" dirty="0"/>
                        <a:t> service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PDS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RChen</a:t>
                      </a:r>
                      <a:endParaRPr lang="en-US" sz="10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10</a:t>
                      </a:r>
                    </a:p>
                  </a:txBody>
                  <a:tcPr marL="91434" marR="91434" marT="45725" marB="45725"/>
                </a:tc>
                <a:extLst>
                  <a:ext uri="{0D108BD9-81ED-4DB2-BD59-A6C34878D82A}">
                    <a16:rowId xmlns:a16="http://schemas.microsoft.com/office/drawing/2014/main" val="201384448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4" marR="91434" marT="45725" marB="45725"/>
                </a:tc>
                <a:extLst>
                  <a:ext uri="{0D108BD9-81ED-4DB2-BD59-A6C34878D82A}">
                    <a16:rowId xmlns:a16="http://schemas.microsoft.com/office/drawing/2014/main" val="395315034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25" marR="91425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91425" marR="91425" marT="45715" marB="45715"/>
                </a:tc>
                <a:extLst>
                  <a:ext uri="{0D108BD9-81ED-4DB2-BD59-A6C34878D82A}">
                    <a16:rowId xmlns:a16="http://schemas.microsoft.com/office/drawing/2014/main" val="403064520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91425" marR="91425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91425" marR="91425" marT="45715" marB="45715"/>
                </a:tc>
                <a:extLst>
                  <a:ext uri="{0D108BD9-81ED-4DB2-BD59-A6C34878D82A}">
                    <a16:rowId xmlns:a16="http://schemas.microsoft.com/office/drawing/2014/main" val="128114187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i="1" dirty="0">
                          <a:solidFill>
                            <a:srgbClr val="FF0000"/>
                          </a:solidFill>
                          <a:effectLst/>
                        </a:rPr>
                        <a:t>Total days</a:t>
                      </a: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2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2333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86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/>
              <a:t>Testing Constraints &amp; Risks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400" dirty="0"/>
              <a:t>IF installation and configuration of external software packages goes poorly THEN testing of the registry will halt until solved WITH LIKELIHOOD OF 50%.</a:t>
            </a:r>
          </a:p>
          <a:p>
            <a:r>
              <a:rPr lang="en-US" altLang="en-US" sz="1400" dirty="0"/>
              <a:t>IF OSTI’s interface works poorly THEN many components of </a:t>
            </a:r>
            <a:r>
              <a:rPr lang="en-US" altLang="en-US" sz="1400" dirty="0" err="1"/>
              <a:t>doi</a:t>
            </a:r>
            <a:r>
              <a:rPr lang="en-US" altLang="en-US" sz="1400" dirty="0"/>
              <a:t> service will halt WITH LIKELIHOOD of 10%.</a:t>
            </a:r>
          </a:p>
          <a:p>
            <a:r>
              <a:rPr lang="en-US" altLang="en-US" sz="1400" dirty="0"/>
              <a:t>IF software changes and fixes come in THEN those tests will need to be rerun WITH LIKELIHOOD of 90% and CONSEQUENCE OF resetting the number of days needed for testing.</a:t>
            </a:r>
          </a:p>
          <a:p>
            <a:pPr marL="0" indent="0">
              <a:buNone/>
            </a:pPr>
            <a:endParaRPr lang="en-US" altLang="en-US" sz="1400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5BB0C35-C933-482A-A9D8-465F68CBA82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482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/>
              <a:t>Action Item Status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dirty="0"/>
              <a:t>None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245AEB6-0808-46A9-9DA6-373C5DD2B5B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005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9ED2B-5AFF-EC4C-B04C-DE1433E3A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/>
              <a:t>New “CCB” process defined with PDS Software Working Group</a:t>
            </a:r>
          </a:p>
          <a:p>
            <a:pPr lvl="1"/>
            <a:r>
              <a:rPr lang="en-US" sz="1600" i="1" dirty="0"/>
              <a:t>Build 11.0 Deviations: </a:t>
            </a:r>
            <a:r>
              <a:rPr lang="en-US" sz="1600" i="1" dirty="0">
                <a:hlinkClick r:id="rId2"/>
              </a:rPr>
              <a:t>https://github.com/NASA-PDS/pds-swg/issues?q=is%3Aissue+label%3AB11.0</a:t>
            </a:r>
            <a:r>
              <a:rPr lang="en-US" sz="1600" i="1" dirty="0"/>
              <a:t> 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b="1" dirty="0"/>
              <a:t>Deviations</a:t>
            </a:r>
          </a:p>
          <a:p>
            <a:r>
              <a:rPr lang="en-US" sz="2000" dirty="0"/>
              <a:t>New PDS User Experience Tasks</a:t>
            </a:r>
          </a:p>
          <a:p>
            <a:pPr lvl="1"/>
            <a:r>
              <a:rPr lang="en-US" sz="1600" dirty="0">
                <a:hlinkClick r:id="rId3"/>
              </a:rPr>
              <a:t>https://github.com/NASA-PDS/pds-swg/issues/1</a:t>
            </a:r>
            <a:r>
              <a:rPr lang="en-US" sz="1600" dirty="0"/>
              <a:t> </a:t>
            </a:r>
          </a:p>
          <a:p>
            <a:r>
              <a:rPr lang="en-US" sz="2000" dirty="0"/>
              <a:t>Validate improvements deferred to build 11.1</a:t>
            </a:r>
          </a:p>
          <a:p>
            <a:pPr lvl="1"/>
            <a:r>
              <a:rPr lang="en-US" sz="1600" dirty="0">
                <a:hlinkClick r:id="rId4"/>
              </a:rPr>
              <a:t>https://github.com/NASA-PDS/pds-swg/issues/2</a:t>
            </a:r>
            <a:endParaRPr lang="en-US" sz="1600" dirty="0"/>
          </a:p>
          <a:p>
            <a:r>
              <a:rPr lang="en-US" sz="2000" dirty="0"/>
              <a:t>PDS4 SCRs not received from DDWG</a:t>
            </a:r>
          </a:p>
          <a:p>
            <a:pPr lvl="1"/>
            <a:r>
              <a:rPr lang="en-US" sz="1600" i="1" dirty="0"/>
              <a:t>Note: Working towards improved automated tracking of these for future builds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/>
              <a:t>Deviations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245AEB6-0808-46A9-9DA6-373C5DD2B5B7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0A6C46-34D3-164C-A312-6C89F21446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800600"/>
            <a:ext cx="9144000" cy="156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8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4C282-3638-CD4E-AA1D-AB08073C9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Task realization metrics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3C8C8-473B-FB4A-91D7-A465D7FC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1B557-4257-457E-AC33-BE7BE3904EF5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3BFB1B3-60CF-1B45-B359-036159B3F718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219200"/>
          <a:ext cx="83058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>
                  <a:extLst>
                    <a:ext uri="{9D8B030D-6E8A-4147-A177-3AD203B41FA5}">
                      <a16:colId xmlns:a16="http://schemas.microsoft.com/office/drawing/2014/main" val="2973291904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2972459523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1313613350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659226756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9674227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Planned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Task Planned realized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Tasks realized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970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PDS4 Information Model (</a:t>
                      </a:r>
                      <a:r>
                        <a:rPr lang="en-US" sz="1400" dirty="0" err="1"/>
                        <a:t>lddtool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Work dependent on receivables from DDWG*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426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LDD tools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388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Validate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Deferred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436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PDS4 </a:t>
                      </a:r>
                      <a:r>
                        <a:rPr lang="en-US" sz="1400" dirty="0" err="1"/>
                        <a:t>jparser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Deferred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430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Registry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360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Deep archive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82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DOI service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39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Search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906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API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195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UX/Web Design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task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62914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703D4EC-D8D8-1349-9853-4C9F41D8E262}"/>
              </a:ext>
            </a:extLst>
          </p:cNvPr>
          <p:cNvSpPr txBox="1"/>
          <p:nvPr/>
        </p:nvSpPr>
        <p:spPr>
          <a:xfrm>
            <a:off x="5395190" y="6079495"/>
            <a:ext cx="29354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*DDWG – PDS Data Design Working Group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A30CDC-C6EB-CA4D-8EF0-8AB98FF9BF37}"/>
              </a:ext>
            </a:extLst>
          </p:cNvPr>
          <p:cNvSpPr/>
          <p:nvPr/>
        </p:nvSpPr>
        <p:spPr>
          <a:xfrm>
            <a:off x="446567" y="6079495"/>
            <a:ext cx="29706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Repos at </a:t>
            </a:r>
            <a:r>
              <a:rPr lang="en-US" sz="1200" dirty="0">
                <a:hlinkClick r:id="rId2"/>
              </a:rPr>
              <a:t>https://github.com/NASA-PDS/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0946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Backup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5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Arial" charset="0"/>
                <a:ea typeface="MS PGothic" charset="-128"/>
                <a:cs typeface="Calibri" charset="0"/>
              </a:rPr>
              <a:t>Known Security Risks</a:t>
            </a:r>
          </a:p>
        </p:txBody>
      </p:sp>
      <p:sp>
        <p:nvSpPr>
          <p:cNvPr id="3072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98488" y="1089025"/>
            <a:ext cx="7772400" cy="52451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Known Security Vulnerabilities (java)</a:t>
            </a:r>
            <a:endParaRPr lang="en-US" sz="1800" dirty="0">
              <a:solidFill>
                <a:srgbClr val="FF0000"/>
              </a:solidFill>
              <a:ea typeface="MS PGothic" charset="0"/>
            </a:endParaRPr>
          </a:p>
          <a:p>
            <a:pPr lvl="1" eaLnBrk="1" hangingPunct="1">
              <a:defRPr/>
            </a:pPr>
            <a:endParaRPr lang="en-US" sz="900" dirty="0">
              <a:ea typeface="MS PGothic" charset="0"/>
            </a:endParaRPr>
          </a:p>
          <a:p>
            <a:pPr eaLnBrk="1" hangingPunct="1">
              <a:defRPr/>
            </a:pPr>
            <a:endParaRPr lang="en-US" dirty="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1B557-4257-457E-AC33-BE7BE3904EF5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52A5BF-201B-F24A-8461-2698A4C06746}"/>
              </a:ext>
            </a:extLst>
          </p:cNvPr>
          <p:cNvSpPr txBox="1"/>
          <p:nvPr/>
        </p:nvSpPr>
        <p:spPr>
          <a:xfrm>
            <a:off x="762000" y="3429000"/>
            <a:ext cx="666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Need to update scan Info – Thomas to provide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CEA1C73-E803-074E-BB0F-7667324E5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93627"/>
            <a:ext cx="9144000" cy="247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93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95300" y="1219200"/>
            <a:ext cx="38862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/>
              <a:t>Review Board</a:t>
            </a:r>
          </a:p>
          <a:p>
            <a:r>
              <a:rPr lang="en-US" altLang="en-US" sz="2400" dirty="0"/>
              <a:t>Work Product Status</a:t>
            </a:r>
          </a:p>
          <a:p>
            <a:r>
              <a:rPr lang="en-US" altLang="en-US" sz="2400" dirty="0"/>
              <a:t>System Package Delivery Status</a:t>
            </a:r>
          </a:p>
          <a:p>
            <a:r>
              <a:rPr lang="en-US" altLang="en-US" sz="2400" dirty="0"/>
              <a:t>Test Objectives</a:t>
            </a:r>
          </a:p>
          <a:p>
            <a:r>
              <a:rPr lang="en-US" altLang="en-US" sz="2400" dirty="0"/>
              <a:t>Test Environment</a:t>
            </a:r>
          </a:p>
          <a:p>
            <a:r>
              <a:rPr lang="en-US" altLang="en-US" sz="2400" dirty="0"/>
              <a:t>Security Scan Results</a:t>
            </a:r>
          </a:p>
          <a:p>
            <a:r>
              <a:rPr lang="en-US" altLang="en-US" sz="2400" dirty="0"/>
              <a:t>Known Security Risks</a:t>
            </a:r>
          </a:p>
          <a:p>
            <a:r>
              <a:rPr lang="en-US" altLang="en-US" sz="2400" dirty="0"/>
              <a:t>Summary of Test Cases</a:t>
            </a:r>
          </a:p>
          <a:p>
            <a:r>
              <a:rPr lang="en-US" altLang="en-US" sz="2400" dirty="0"/>
              <a:t>Key Test Cases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EFCA850-A7AB-49F3-A6EA-4C976F42306B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62500" y="1219200"/>
            <a:ext cx="3962400" cy="490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sz="2400" kern="0" dirty="0"/>
              <a:t>Test Personnel</a:t>
            </a:r>
          </a:p>
          <a:p>
            <a:r>
              <a:rPr lang="en-US" altLang="en-US" sz="2400" kern="0" dirty="0"/>
              <a:t>Test Effort</a:t>
            </a:r>
          </a:p>
          <a:p>
            <a:r>
              <a:rPr lang="en-US" altLang="en-US" sz="2400" kern="0" dirty="0"/>
              <a:t>Testing Constraints and Risks</a:t>
            </a:r>
          </a:p>
          <a:p>
            <a:r>
              <a:rPr lang="en-US" altLang="en-US" sz="2400" kern="0" dirty="0"/>
              <a:t>Action Item Status</a:t>
            </a:r>
          </a:p>
          <a:p>
            <a:r>
              <a:rPr lang="en-US" altLang="en-US" sz="2400" kern="0" dirty="0"/>
              <a:t>Deviations</a:t>
            </a:r>
          </a:p>
          <a:p>
            <a:pPr lvl="1"/>
            <a:r>
              <a:rPr lang="en-US" altLang="en-US" sz="2400" kern="0" dirty="0"/>
              <a:t>Waivers</a:t>
            </a:r>
          </a:p>
          <a:p>
            <a:pPr lvl="1"/>
            <a:r>
              <a:rPr lang="en-US" altLang="en-US" sz="2400" kern="0" dirty="0"/>
              <a:t>Liens</a:t>
            </a:r>
          </a:p>
          <a:p>
            <a:pPr lvl="1"/>
            <a:r>
              <a:rPr lang="en-US" altLang="en-US" sz="2400" kern="0" dirty="0"/>
              <a:t>ECRs</a:t>
            </a:r>
          </a:p>
          <a:p>
            <a:pPr lvl="1"/>
            <a:r>
              <a:rPr lang="en-US" altLang="en-US" sz="2400" kern="0" dirty="0"/>
              <a:t>Other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/>
              <a:t>Review Board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3B39468-009E-4769-9DC4-EDF2AABB1090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908415" y="2141500"/>
            <a:ext cx="122341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Board</a:t>
            </a:r>
          </a:p>
        </p:txBody>
      </p:sp>
      <p:sp>
        <p:nvSpPr>
          <p:cNvPr id="8" name="Rectangle 7"/>
          <p:cNvSpPr/>
          <p:nvPr/>
        </p:nvSpPr>
        <p:spPr>
          <a:xfrm>
            <a:off x="908415" y="4415039"/>
            <a:ext cx="20633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Customers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300710"/>
              </p:ext>
            </p:extLst>
          </p:nvPr>
        </p:nvGraphicFramePr>
        <p:xfrm>
          <a:off x="2590800" y="1282831"/>
          <a:ext cx="6553200" cy="204216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867461">
                  <a:extLst>
                    <a:ext uri="{9D8B030D-6E8A-4147-A177-3AD203B41FA5}">
                      <a16:colId xmlns:a16="http://schemas.microsoft.com/office/drawing/2014/main" val="2838279576"/>
                    </a:ext>
                  </a:extLst>
                </a:gridCol>
                <a:gridCol w="2685739">
                  <a:extLst>
                    <a:ext uri="{9D8B030D-6E8A-4147-A177-3AD203B41FA5}">
                      <a16:colId xmlns:a16="http://schemas.microsoft.com/office/drawing/2014/main" val="4232671245"/>
                    </a:ext>
                  </a:extLst>
                </a:gridCol>
              </a:tblGrid>
              <a:tr h="287319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Scott Markham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78497"/>
                  </a:ext>
                </a:extLst>
              </a:tr>
              <a:tr h="263376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Chief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Costin Radulescu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118652"/>
                  </a:ext>
                </a:extLst>
              </a:tr>
              <a:tr h="263376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Assurance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Eva Bokor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508705"/>
                  </a:ext>
                </a:extLst>
              </a:tr>
              <a:tr h="263376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Security Systems</a:t>
                      </a:r>
                      <a:r>
                        <a:rPr lang="en-US" sz="1600" baseline="0" dirty="0"/>
                        <a:t> Engineer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Mike Pajevski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065754"/>
                  </a:ext>
                </a:extLst>
              </a:tr>
              <a:tr h="263376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Task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Jordan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Padams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963225"/>
                  </a:ext>
                </a:extLst>
              </a:tr>
              <a:tr h="263376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Test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Richard Chen / Gary 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32285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58E5A88-E273-1748-B73E-E92B82BF28D4}"/>
              </a:ext>
            </a:extLst>
          </p:cNvPr>
          <p:cNvSpPr txBox="1"/>
          <p:nvPr/>
        </p:nvSpPr>
        <p:spPr>
          <a:xfrm>
            <a:off x="5181600" y="449198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116468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Work Product Status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JPL/Caltech PROPRIETARY - Not for Public Release or Redistribution. </a:t>
            </a:r>
            <a:r>
              <a:rPr lang="en-US" i="1">
                <a:solidFill>
                  <a:srgbClr val="000000"/>
                </a:solidFill>
              </a:rPr>
              <a:t>The technical data in this document is controlled under the U.S. Export Regulations, release to foreign persons may require an export authorization.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82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0AB27ED-6E7B-4607-8EBC-637CEB0AB33F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384118"/>
              </p:ext>
            </p:extLst>
          </p:nvPr>
        </p:nvGraphicFramePr>
        <p:xfrm>
          <a:off x="266700" y="1008413"/>
          <a:ext cx="8610599" cy="5690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30">
                <a:tc>
                  <a:txBody>
                    <a:bodyPr/>
                    <a:lstStyle/>
                    <a:p>
                      <a:r>
                        <a:rPr lang="en-US" sz="1200" dirty="0"/>
                        <a:t>Work Product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DMS Doc and Revision ID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DMS Document Status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3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Test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Plan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>
                          <a:hlinkClick r:id="rId3"/>
                        </a:rPr>
                        <a:t>https://pds-engineering.jpl.nasa.gov/sites/default/files/documents/Build%20Deliverables/Build%2011.1%20Deliverables/testPlan.20201022.pdf</a:t>
                      </a:r>
                      <a:r>
                        <a:rPr lang="en-US" sz="1100" i="1" dirty="0"/>
                        <a:t> 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i="0" dirty="0">
                          <a:latin typeface="Arial" charset="0"/>
                          <a:ea typeface="MS PGothic" charset="-128"/>
                          <a:cs typeface="Calibri" charset="0"/>
                        </a:rPr>
                        <a:t>Draft</a:t>
                      </a:r>
                      <a:endParaRPr lang="en-US" sz="1100" i="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3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PDS General System Software Requirements Document (SRD) version 1.1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  <a:hlinkClick r:id="rId4"/>
                        </a:rPr>
                        <a:t>https://pds-engineering.jpl.nasa.gov/file/pds4-system-reqs.pdf-0</a:t>
                      </a:r>
                      <a:endParaRPr lang="en-US" altLang="en-US" sz="1100" dirty="0">
                        <a:latin typeface="Arial" charset="0"/>
                        <a:ea typeface="MS PGothic" charset="-128"/>
                        <a:cs typeface="Calibri" charset="0"/>
                      </a:endParaRPr>
                    </a:p>
                    <a:p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  <a:hlinkClick r:id="rId5"/>
                        </a:rPr>
                        <a:t>https://pds-engineering.jpl.nasa.gov/file/ds4-harvest-design.pdf-0</a:t>
                      </a:r>
                      <a:endParaRPr lang="en-US" altLang="en-US" sz="1100" dirty="0">
                        <a:latin typeface="Arial" charset="0"/>
                        <a:ea typeface="MS PGothic" charset="-128"/>
                        <a:cs typeface="Calibri" charset="0"/>
                      </a:endParaRPr>
                    </a:p>
                    <a:p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  <a:hlinkClick r:id="rId6"/>
                        </a:rPr>
                        <a:t>https://pds-engineering.jpl.nasa.gov/file/pds4-preparation-design.pdf-0</a:t>
                      </a:r>
                      <a:endParaRPr lang="en-US" altLang="en-US" sz="1100" dirty="0">
                        <a:latin typeface="Arial" charset="0"/>
                        <a:ea typeface="MS PGothic" charset="-128"/>
                        <a:cs typeface="Calibri" charset="0"/>
                      </a:endParaRPr>
                    </a:p>
                    <a:p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  <a:hlinkClick r:id="rId7"/>
                        </a:rPr>
                        <a:t>https://pds-engineering.jpl.nasa.gov/file/pds4-registry-design.pdf-0</a:t>
                      </a:r>
                      <a:endParaRPr lang="en-US" altLang="en-US" sz="1100" dirty="0">
                        <a:latin typeface="Arial" charset="0"/>
                        <a:ea typeface="MS PGothic" charset="-128"/>
                        <a:cs typeface="Calibri" charset="0"/>
                      </a:endParaRPr>
                    </a:p>
                    <a:p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  <a:hlinkClick r:id="rId8"/>
                        </a:rPr>
                        <a:t>https://pds-engineering.jpl.nasa.gov/file/pds4-report-design.pdf-0</a:t>
                      </a:r>
                      <a:endParaRPr lang="en-US" altLang="en-US" sz="1100" dirty="0">
                        <a:latin typeface="Arial" charset="0"/>
                        <a:ea typeface="MS PGothic" charset="-128"/>
                        <a:cs typeface="Calibri" charset="0"/>
                      </a:endParaRPr>
                    </a:p>
                    <a:p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  <a:hlinkClick r:id="rId9"/>
                        </a:rPr>
                        <a:t>https://pds-engineering.jpl.nasa.gov/file/pds4-search-design.pdf-0</a:t>
                      </a:r>
                      <a:endParaRPr lang="en-US" altLang="en-US" sz="1100" dirty="0">
                        <a:latin typeface="Arial" charset="0"/>
                        <a:ea typeface="MS PGothic" charset="-128"/>
                        <a:cs typeface="Calibri" charset="0"/>
                      </a:endParaRPr>
                    </a:p>
                    <a:p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  <a:hlinkClick r:id="rId10"/>
                        </a:rPr>
                        <a:t>https://pds-engineering.jpl.nasa.gov/file/pds4-security-design.pdf-0</a:t>
                      </a:r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</a:rPr>
                        <a:t>, as</a:t>
                      </a:r>
                      <a:r>
                        <a:rPr lang="en-US" altLang="en-US" sz="1100" dirty="0">
                          <a:solidFill>
                            <a:srgbClr val="000000"/>
                          </a:solidFill>
                          <a:latin typeface="Arial" charset="0"/>
                          <a:ea typeface="MS PGothic" charset="-128"/>
                          <a:cs typeface="Calibri" charset="0"/>
                        </a:rPr>
                        <a:t> found on </a:t>
                      </a:r>
                      <a:br>
                        <a:rPr lang="en-US" altLang="en-US" sz="1100" dirty="0">
                          <a:solidFill>
                            <a:srgbClr val="000000"/>
                          </a:solidFill>
                          <a:latin typeface="Arial" charset="0"/>
                          <a:ea typeface="MS PGothic" charset="-128"/>
                          <a:cs typeface="Calibri" charset="0"/>
                        </a:rPr>
                      </a:br>
                      <a:r>
                        <a:rPr lang="en-US" altLang="en-US" sz="1100" dirty="0">
                          <a:solidFill>
                            <a:srgbClr val="000000"/>
                          </a:solidFill>
                          <a:latin typeface="Arial" charset="0"/>
                          <a:ea typeface="MS PGothic" charset="-128"/>
                          <a:cs typeface="Calibri" charset="0"/>
                          <a:hlinkClick r:id="rId11"/>
                        </a:rPr>
                        <a:t>https://pds-engineering.jpl.nasa.gov/content/key-documents</a:t>
                      </a:r>
                      <a:endParaRPr lang="en-US" altLang="en-US" sz="1100" dirty="0">
                        <a:solidFill>
                          <a:srgbClr val="000000"/>
                        </a:solidFill>
                        <a:latin typeface="Arial" charset="0"/>
                        <a:ea typeface="MS PGothic" charset="-128"/>
                        <a:cs typeface="Calibri" charset="0"/>
                      </a:endParaRPr>
                    </a:p>
                    <a:p>
                      <a:r>
                        <a:rPr lang="en-US" sz="1100" dirty="0">
                          <a:hlinkClick r:id="rId12"/>
                        </a:rPr>
                        <a:t>https://github.com/NASA-PDS-Incubator/pds-deep-archive/blob/master/docs/pds4_nssdca_delivery_design_20191219.docx</a:t>
                      </a:r>
                      <a:r>
                        <a:rPr lang="en-US" sz="1100" dirty="0"/>
                        <a:t>  and</a:t>
                      </a:r>
                    </a:p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https://docs.google.com/spreadsheets/d/18oqtg3DEo2KrgvBOWLSOuqF2uZtq2XmByJwUknYSZUQ/edit#gid=1170315169</a:t>
                      </a:r>
                      <a:endParaRPr lang="en-US" sz="11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Released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3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Test Procedures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en-US" sz="1100" b="0" i="1" dirty="0">
                          <a:solidFill>
                            <a:srgbClr val="000000"/>
                          </a:solidFill>
                          <a:latin typeface="Arial" charset="0"/>
                          <a:ea typeface="MS PGothic" charset="-128"/>
                          <a:cs typeface="Calibri" charset="0"/>
                        </a:rPr>
                        <a:t>To be developed after TRR</a:t>
                      </a:r>
                      <a:endParaRPr lang="en-US" sz="1100" b="0" i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N/A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9230075"/>
                  </a:ext>
                </a:extLst>
              </a:tr>
              <a:tr h="33533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Test Anomaly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&amp; Issues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(GitHub Issues)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b="0" i="0" dirty="0">
                          <a:latin typeface="+mn-lt"/>
                          <a:ea typeface="MS PGothic" charset="0"/>
                        </a:rPr>
                        <a:t>Issues are tracked under each individual component repository, e. g. </a:t>
                      </a:r>
                    </a:p>
                    <a:p>
                      <a:r>
                        <a:rPr lang="en-US" sz="1100" dirty="0">
                          <a:hlinkClick r:id="rId14"/>
                        </a:rPr>
                        <a:t>https://github.com/NASA-PDS-Incubator/validate/issues</a:t>
                      </a:r>
                      <a:endParaRPr lang="en-US" sz="1100" b="0" i="0" dirty="0">
                        <a:latin typeface="+mn-lt"/>
                        <a:ea typeface="MS PGothic" charset="0"/>
                      </a:endParaRPr>
                    </a:p>
                    <a:p>
                      <a:r>
                        <a:rPr lang="en-US" sz="1100" dirty="0"/>
                        <a:t>See Release Description for links to specific repositories.</a:t>
                      </a:r>
                      <a:endParaRPr lang="en-US" sz="1100" b="0" i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Anomalies found during system test cycles.</a:t>
                      </a:r>
                      <a:r>
                        <a:rPr lang="en-US" sz="1100" baseline="0" dirty="0"/>
                        <a:t>  Task tracking.</a:t>
                      </a:r>
                      <a:endParaRPr lang="en-US" sz="11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3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Test Support Tools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en-US" sz="1100" b="0" i="0" dirty="0">
                          <a:solidFill>
                            <a:srgbClr val="000000"/>
                          </a:solidFill>
                          <a:latin typeface="Arial" charset="0"/>
                          <a:ea typeface="MS PGothic" charset="-128"/>
                          <a:cs typeface="Calibri" charset="0"/>
                        </a:rPr>
                        <a:t>N/A</a:t>
                      </a:r>
                      <a:endParaRPr lang="en-US" sz="1100" b="0" i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N/A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31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Test Report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/>
                        <a:t>To be developed after testing is completed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N/A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436601167"/>
                  </a:ext>
                </a:extLst>
              </a:tr>
              <a:tr h="33831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System Deployment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Guide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See individual tool Installation Guides.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31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Release Description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1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 tooltip="https://pds-engineering.jpl.nasa.gov/development/pds4/11.0.0/release/rdd-11.0.0.html"/>
                        </a:rPr>
                        <a:t>https://pds-engineering.jpl.nasa.gov/development/pds4/11.0.0/release/rdd-11.0.0.html</a:t>
                      </a:r>
                      <a:endParaRPr lang="en-US" sz="11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2209800" y="274638"/>
            <a:ext cx="5562600" cy="639762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Arial" charset="0"/>
                <a:ea typeface="MS PGothic" charset="-128"/>
                <a:cs typeface="Calibri" charset="0"/>
              </a:rPr>
              <a:t>System Package Delivery Status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1B557-4257-457E-AC33-BE7BE3904EF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158380-6FAE-3345-8405-147803DBA914}"/>
              </a:ext>
            </a:extLst>
          </p:cNvPr>
          <p:cNvSpPr txBox="1"/>
          <p:nvPr/>
        </p:nvSpPr>
        <p:spPr>
          <a:xfrm>
            <a:off x="347727" y="1676400"/>
            <a:ext cx="81104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Software delivered for I&amp;T as described in Release Description Document:</a:t>
            </a:r>
          </a:p>
          <a:p>
            <a:endParaRPr lang="en-US" dirty="0"/>
          </a:p>
          <a:p>
            <a:r>
              <a:rPr lang="en-US" sz="2000" dirty="0"/>
              <a:t> </a:t>
            </a:r>
            <a:r>
              <a:rPr lang="en-US" sz="2000" u="sng" dirty="0">
                <a:hlinkClick r:id="rId3" tooltip="https://pds-engineering.jpl.nasa.gov/development/pds4/11.0.0/release/rdd-11.0.0.html"/>
              </a:rPr>
              <a:t>https://pds-engineering.jpl.nasa.gov/development/pds4/11.0.0/release/rdd-11.0.0.html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Test Objectives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Ensure modified tools are </a:t>
            </a:r>
          </a:p>
          <a:p>
            <a:pPr lvl="1"/>
            <a:r>
              <a:rPr lang="en-US" altLang="en-US" dirty="0"/>
              <a:t>Functioning correctly</a:t>
            </a:r>
          </a:p>
          <a:p>
            <a:pPr lvl="1"/>
            <a:r>
              <a:rPr lang="en-US" altLang="en-US" dirty="0"/>
              <a:t>Meeting user needs</a:t>
            </a:r>
          </a:p>
          <a:p>
            <a:pPr lvl="1"/>
            <a:r>
              <a:rPr lang="en-US" altLang="en-US" dirty="0"/>
              <a:t>Meeting requirements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710288D-FB77-4222-9C7D-628F3B25DE0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/>
              <a:t>Test Environment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219200"/>
            <a:ext cx="82296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 sz="2800" dirty="0"/>
              <a:t>The software tested can be run on any machine with sufficient resources. At EN:</a:t>
            </a:r>
          </a:p>
          <a:p>
            <a:pPr lvl="1"/>
            <a:r>
              <a:rPr lang="en-US" altLang="en-US" sz="2400" dirty="0" err="1"/>
              <a:t>macbook</a:t>
            </a:r>
            <a:r>
              <a:rPr lang="en-US" altLang="en-US" sz="2400" dirty="0"/>
              <a:t> running </a:t>
            </a:r>
            <a:r>
              <a:rPr lang="en-US" sz="2400" dirty="0"/>
              <a:t>macOS 10.14.6, 32GB memory</a:t>
            </a:r>
            <a:endParaRPr lang="en-US" altLang="en-US" sz="2400" dirty="0"/>
          </a:p>
          <a:p>
            <a:pPr lvl="1"/>
            <a:r>
              <a:rPr lang="en-AU" altLang="en-US" sz="2400" dirty="0" err="1"/>
              <a:t>pds-int.jpl.nasa.gov</a:t>
            </a:r>
            <a:r>
              <a:rPr lang="en-AU" altLang="en-US" sz="2400" dirty="0"/>
              <a:t>, Linux 3.10.0, 8GB memory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8A2FB3C-3B2A-4405-87CC-1ABC782D9A8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99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  <a:latin typeface="Arial" charset="0"/>
                <a:ea typeface="MS PGothic" charset="-128"/>
                <a:cs typeface="Calibri" charset="0"/>
              </a:rPr>
              <a:t>Modified Components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1B557-4257-457E-AC33-BE7BE3904EF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6EB3045-8521-7044-82BE-4591C30595CB}"/>
              </a:ext>
            </a:extLst>
          </p:cNvPr>
          <p:cNvSpPr txBox="1"/>
          <p:nvPr/>
        </p:nvSpPr>
        <p:spPr>
          <a:xfrm>
            <a:off x="1235676" y="2347184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lddtool</a:t>
            </a:r>
            <a:endParaRPr lang="en-US" sz="16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FB6F178-72DA-8F4D-BD7B-28511C72B765}"/>
              </a:ext>
            </a:extLst>
          </p:cNvPr>
          <p:cNvSpPr/>
          <p:nvPr/>
        </p:nvSpPr>
        <p:spPr bwMode="auto">
          <a:xfrm>
            <a:off x="1143000" y="2259316"/>
            <a:ext cx="914400" cy="6212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B2A17AC-B277-D841-8398-60962040A67F}"/>
              </a:ext>
            </a:extLst>
          </p:cNvPr>
          <p:cNvSpPr txBox="1"/>
          <p:nvPr/>
        </p:nvSpPr>
        <p:spPr>
          <a:xfrm>
            <a:off x="2230395" y="234718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validate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038FD4F-4D02-F343-AD17-56A2571949D4}"/>
              </a:ext>
            </a:extLst>
          </p:cNvPr>
          <p:cNvSpPr/>
          <p:nvPr/>
        </p:nvSpPr>
        <p:spPr bwMode="auto">
          <a:xfrm>
            <a:off x="2230395" y="2259316"/>
            <a:ext cx="914400" cy="6212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491B5C2-5411-3B43-B0DC-A99BE43657A8}"/>
              </a:ext>
            </a:extLst>
          </p:cNvPr>
          <p:cNvSpPr/>
          <p:nvPr/>
        </p:nvSpPr>
        <p:spPr bwMode="auto">
          <a:xfrm>
            <a:off x="1066800" y="2134896"/>
            <a:ext cx="6629400" cy="1245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1C10FB3-039C-C449-ADDC-41D88BCA347A}"/>
              </a:ext>
            </a:extLst>
          </p:cNvPr>
          <p:cNvSpPr txBox="1"/>
          <p:nvPr/>
        </p:nvSpPr>
        <p:spPr>
          <a:xfrm>
            <a:off x="1021884" y="3048000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any machine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4B6B9E8-44AE-5645-A94F-366B2AFAF053}"/>
              </a:ext>
            </a:extLst>
          </p:cNvPr>
          <p:cNvSpPr txBox="1"/>
          <p:nvPr/>
        </p:nvSpPr>
        <p:spPr>
          <a:xfrm>
            <a:off x="3231782" y="1158776"/>
            <a:ext cx="164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PDS operator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A5EA83D-AECF-CA46-9020-C900C418008A}"/>
              </a:ext>
            </a:extLst>
          </p:cNvPr>
          <p:cNvCxnSpPr>
            <a:cxnSpLocks/>
          </p:cNvCxnSpPr>
          <p:nvPr/>
        </p:nvCxnSpPr>
        <p:spPr bwMode="auto">
          <a:xfrm flipV="1">
            <a:off x="1524000" y="1483934"/>
            <a:ext cx="1707782" cy="7753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3B196AA-5DB8-9D42-9E31-6614D168FA9C}"/>
              </a:ext>
            </a:extLst>
          </p:cNvPr>
          <p:cNvCxnSpPr>
            <a:cxnSpLocks/>
          </p:cNvCxnSpPr>
          <p:nvPr/>
        </p:nvCxnSpPr>
        <p:spPr bwMode="auto">
          <a:xfrm flipH="1">
            <a:off x="3818726" y="1519460"/>
            <a:ext cx="113787" cy="7363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CDAFD9B3-F98F-DB47-B2CE-F6C05B1D06DD}"/>
              </a:ext>
            </a:extLst>
          </p:cNvPr>
          <p:cNvCxnSpPr>
            <a:cxnSpLocks/>
            <a:endCxn id="51" idx="0"/>
          </p:cNvCxnSpPr>
          <p:nvPr/>
        </p:nvCxnSpPr>
        <p:spPr bwMode="auto">
          <a:xfrm flipH="1">
            <a:off x="2687595" y="1478019"/>
            <a:ext cx="739147" cy="7812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0E91F57C-E351-BB4E-9BFF-1275747BF836}"/>
              </a:ext>
            </a:extLst>
          </p:cNvPr>
          <p:cNvSpPr txBox="1"/>
          <p:nvPr/>
        </p:nvSpPr>
        <p:spPr>
          <a:xfrm>
            <a:off x="1718960" y="17441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LDD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1E6E9D1-9EF7-0A45-B527-86B0BE262D2B}"/>
              </a:ext>
            </a:extLst>
          </p:cNvPr>
          <p:cNvSpPr txBox="1"/>
          <p:nvPr/>
        </p:nvSpPr>
        <p:spPr>
          <a:xfrm>
            <a:off x="2819400" y="1636129"/>
            <a:ext cx="824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/>
              <a:t>LDD,</a:t>
            </a:r>
          </a:p>
          <a:p>
            <a:pPr algn="r"/>
            <a:r>
              <a:rPr lang="en-US" sz="1200" dirty="0"/>
              <a:t>metadata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310A640-CD17-D149-B3DB-64C67B0DC9CC}"/>
              </a:ext>
            </a:extLst>
          </p:cNvPr>
          <p:cNvSpPr txBox="1"/>
          <p:nvPr/>
        </p:nvSpPr>
        <p:spPr>
          <a:xfrm>
            <a:off x="3810000" y="1690434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metadata</a:t>
            </a:r>
          </a:p>
        </p:txBody>
      </p:sp>
      <p:pic>
        <p:nvPicPr>
          <p:cNvPr id="74" name="Graphic 73" descr="Database">
            <a:extLst>
              <a:ext uri="{FF2B5EF4-FFF2-40B4-BE49-F238E27FC236}">
                <a16:creationId xmlns:a16="http://schemas.microsoft.com/office/drawing/2014/main" id="{FFD154ED-C8D0-DA41-BC84-DF152ACF2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2595" y="2495193"/>
            <a:ext cx="705207" cy="705207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B45E30B1-2893-5944-98DB-00E17DF9AE58}"/>
              </a:ext>
            </a:extLst>
          </p:cNvPr>
          <p:cNvSpPr txBox="1"/>
          <p:nvPr/>
        </p:nvSpPr>
        <p:spPr>
          <a:xfrm>
            <a:off x="6629400" y="22860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doi</a:t>
            </a:r>
            <a:r>
              <a:rPr lang="en-US" sz="1600" dirty="0"/>
              <a:t> service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2F6BAE0-AC5E-E04E-9851-86554275E27E}"/>
              </a:ext>
            </a:extLst>
          </p:cNvPr>
          <p:cNvSpPr/>
          <p:nvPr/>
        </p:nvSpPr>
        <p:spPr bwMode="auto">
          <a:xfrm>
            <a:off x="6705600" y="2274332"/>
            <a:ext cx="914400" cy="6212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11C419F-F1E2-6D46-8037-0BCB215C8B4D}"/>
              </a:ext>
            </a:extLst>
          </p:cNvPr>
          <p:cNvSpPr txBox="1"/>
          <p:nvPr/>
        </p:nvSpPr>
        <p:spPr>
          <a:xfrm>
            <a:off x="3220995" y="2286000"/>
            <a:ext cx="1029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registry / harvest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B15AB46-C3F0-D241-ABE7-9BBF1DF92C71}"/>
              </a:ext>
            </a:extLst>
          </p:cNvPr>
          <p:cNvSpPr/>
          <p:nvPr/>
        </p:nvSpPr>
        <p:spPr bwMode="auto">
          <a:xfrm>
            <a:off x="3297195" y="2254925"/>
            <a:ext cx="838200" cy="6212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0A99B8D-9515-6747-B884-5FA0DF20705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287795" y="1528108"/>
            <a:ext cx="1568355" cy="721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1BA0C12E-C7AC-1942-948B-64F900D27883}"/>
              </a:ext>
            </a:extLst>
          </p:cNvPr>
          <p:cNvSpPr txBox="1"/>
          <p:nvPr/>
        </p:nvSpPr>
        <p:spPr>
          <a:xfrm>
            <a:off x="6067513" y="1636129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DOI</a:t>
            </a:r>
          </a:p>
          <a:p>
            <a:r>
              <a:rPr lang="en-US" sz="1200" dirty="0"/>
              <a:t>registration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1A7B6BD-D603-1D46-95CB-5CE64F22BE01}"/>
              </a:ext>
            </a:extLst>
          </p:cNvPr>
          <p:cNvCxnSpPr>
            <a:cxnSpLocks/>
            <a:stCxn id="80" idx="3"/>
          </p:cNvCxnSpPr>
          <p:nvPr/>
        </p:nvCxnSpPr>
        <p:spPr bwMode="auto">
          <a:xfrm>
            <a:off x="4135395" y="2565559"/>
            <a:ext cx="595402" cy="2350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85" name="Content Placeholder 5">
            <a:extLst>
              <a:ext uri="{FF2B5EF4-FFF2-40B4-BE49-F238E27FC236}">
                <a16:creationId xmlns:a16="http://schemas.microsoft.com/office/drawing/2014/main" id="{B08F4CA0-F4C6-9A4D-A68B-2A24830E1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33040"/>
              </p:ext>
            </p:extLst>
          </p:nvPr>
        </p:nvGraphicFramePr>
        <p:xfrm>
          <a:off x="387402" y="3667511"/>
          <a:ext cx="8002466" cy="2504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0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8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Component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Modifications</a:t>
                      </a:r>
                    </a:p>
                  </a:txBody>
                  <a:tcPr marL="91452" marR="91452"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5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information-model (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lddtool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creates a local data dictionary (LDD) for a specialized domain such as a mission like Mars2020 or a discipline like Imaging, PDS’s base dictionary manifests the PDS Information Model. A dictionary takes the form of a schema and </a:t>
                      </a:r>
                      <a:r>
                        <a:rPr lang="en-US" sz="1000" dirty="0" err="1"/>
                        <a:t>schematron</a:t>
                      </a:r>
                      <a:r>
                        <a:rPr lang="en-US" sz="1000" dirty="0"/>
                        <a:t> rules. 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19 improvements, 7 fixes</a:t>
                      </a: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88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verifies the syntactic correctness of product labels against the base dictionary and optional local data dictionaries.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4 improvements, 10 fixes,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9 requirements</a:t>
                      </a: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88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registry / harvest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receives and serves metadata about PDS products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11 improvements, 5 fixes,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17 requirements</a:t>
                      </a: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88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deep-archive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creates Archive and Submission Information Packages (AIP, SIP) to be sent to NSSDC to archive data.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7 improvements, 12 fixes,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10 requirements</a:t>
                      </a:r>
                    </a:p>
                  </a:txBody>
                  <a:tcPr marL="91452" marR="91452"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88">
                <a:tc>
                  <a:txBody>
                    <a:bodyPr/>
                    <a:lstStyle/>
                    <a:p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doi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service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manages DOIs, which have been requested for products such as PDS4 bundles and PDS3 data sets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26 improvements, 2 fixes,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14 requirements</a:t>
                      </a: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8" name="TextBox 87">
            <a:extLst>
              <a:ext uri="{FF2B5EF4-FFF2-40B4-BE49-F238E27FC236}">
                <a16:creationId xmlns:a16="http://schemas.microsoft.com/office/drawing/2014/main" id="{51F9DE50-723E-8141-B978-AF367D70A53B}"/>
              </a:ext>
            </a:extLst>
          </p:cNvPr>
          <p:cNvSpPr txBox="1"/>
          <p:nvPr/>
        </p:nvSpPr>
        <p:spPr>
          <a:xfrm>
            <a:off x="5563788" y="2286000"/>
            <a:ext cx="871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deep-archive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347BFCC-82CE-8F47-8B6E-449D19B1652E}"/>
              </a:ext>
            </a:extLst>
          </p:cNvPr>
          <p:cNvSpPr/>
          <p:nvPr/>
        </p:nvSpPr>
        <p:spPr bwMode="auto">
          <a:xfrm>
            <a:off x="5597045" y="2249507"/>
            <a:ext cx="838200" cy="6212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ADE5F73E-5F98-FF48-B3EB-B71DEE4A2CF6}"/>
              </a:ext>
            </a:extLst>
          </p:cNvPr>
          <p:cNvCxnSpPr>
            <a:cxnSpLocks/>
            <a:endCxn id="89" idx="1"/>
          </p:cNvCxnSpPr>
          <p:nvPr/>
        </p:nvCxnSpPr>
        <p:spPr bwMode="auto">
          <a:xfrm flipV="1">
            <a:off x="5202195" y="2560141"/>
            <a:ext cx="394850" cy="2216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A6D577DA-1F9C-8649-A1AA-362F5223C471}"/>
              </a:ext>
            </a:extLst>
          </p:cNvPr>
          <p:cNvCxnSpPr>
            <a:cxnSpLocks/>
            <a:stCxn id="76" idx="0"/>
          </p:cNvCxnSpPr>
          <p:nvPr/>
        </p:nvCxnSpPr>
        <p:spPr bwMode="auto">
          <a:xfrm flipH="1" flipV="1">
            <a:off x="4696008" y="1515396"/>
            <a:ext cx="2466792" cy="7706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E1043186-37E0-D849-AF0C-DC84F7A8BE31}"/>
              </a:ext>
            </a:extLst>
          </p:cNvPr>
          <p:cNvSpPr txBox="1"/>
          <p:nvPr/>
        </p:nvSpPr>
        <p:spPr>
          <a:xfrm>
            <a:off x="4876800" y="1689557"/>
            <a:ext cx="456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AIP,</a:t>
            </a:r>
          </a:p>
          <a:p>
            <a:r>
              <a:rPr lang="en-US" sz="1200" dirty="0"/>
              <a:t>SIP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8B5B2DEB-B577-D245-ABCE-7762C347687D}"/>
              </a:ext>
            </a:extLst>
          </p:cNvPr>
          <p:cNvCxnSpPr/>
          <p:nvPr/>
        </p:nvCxnSpPr>
        <p:spPr bwMode="auto">
          <a:xfrm flipV="1">
            <a:off x="5202195" y="2895600"/>
            <a:ext cx="1655805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64350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  <a:latin typeface="Arial" charset="0"/>
                <a:ea typeface="MS PGothic" charset="-128"/>
                <a:cs typeface="Calibri" charset="0"/>
              </a:rPr>
              <a:t>Summary of Test Cases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1B557-4257-457E-AC33-BE7BE3904EF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DC2F52-D0B1-4647-BCDB-1D334C0DA824}"/>
              </a:ext>
            </a:extLst>
          </p:cNvPr>
          <p:cNvSpPr txBox="1"/>
          <p:nvPr/>
        </p:nvSpPr>
        <p:spPr>
          <a:xfrm>
            <a:off x="457200" y="1295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dirty="0">
                <a:solidFill>
                  <a:srgbClr val="000000"/>
                </a:solidFill>
                <a:cs typeface="Calibri" charset="0"/>
              </a:rPr>
              <a:t>For this delivery, EN has separated the Test Plan from the Test Procedures, due to the large number of Modifications. Each item in the </a:t>
            </a:r>
            <a:r>
              <a:rPr lang="en-US" altLang="en-US" sz="1600" dirty="0">
                <a:solidFill>
                  <a:srgbClr val="000000"/>
                </a:solidFill>
                <a:cs typeface="Calibri" charset="0"/>
                <a:hlinkClick r:id="rId2"/>
              </a:rPr>
              <a:t>Test Plan</a:t>
            </a:r>
            <a:r>
              <a:rPr lang="en-US" altLang="en-US" sz="1600" dirty="0">
                <a:solidFill>
                  <a:srgbClr val="000000"/>
                </a:solidFill>
                <a:cs typeface="Calibri" charset="0"/>
              </a:rPr>
              <a:t>, referenced earlier, maps 1-to-1 with an improvement, a fix, or an altered requirement in the RDD.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115342"/>
      </p:ext>
    </p:extLst>
  </p:cSld>
  <p:clrMapOvr>
    <a:masterClrMapping/>
  </p:clrMapOvr>
</p:sld>
</file>

<file path=ppt/theme/theme1.xml><?xml version="1.0" encoding="utf-8"?>
<a:theme xmlns:a="http://schemas.openxmlformats.org/drawingml/2006/main" name="mgss_master_slide_format">
  <a:themeElements>
    <a:clrScheme name="mgss_master_slide_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gss_master_slide_forma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mgss_master_slide_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gss_master_slide_form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gss_master_slide_form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gss_master_slide_form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gss_master_slide_form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gss_master_slide_form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gss_master_slide_form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gss_master_slide_form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gss_master_slide_form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gss_master_slide_form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gss_master_slide_form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gss_master_slide_form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8609</TotalTime>
  <Words>1283</Words>
  <Application>Microsoft Macintosh PowerPoint</Application>
  <PresentationFormat>On-screen Show (4:3)</PresentationFormat>
  <Paragraphs>282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Univers (WN)</vt:lpstr>
      <vt:lpstr>Arial</vt:lpstr>
      <vt:lpstr>mgss_master_slide_format</vt:lpstr>
      <vt:lpstr>PDS Build 11.0 Test Readiness Review</vt:lpstr>
      <vt:lpstr>Agenda</vt:lpstr>
      <vt:lpstr>Review Board</vt:lpstr>
      <vt:lpstr>Work Product Status</vt:lpstr>
      <vt:lpstr>System Package Delivery Status</vt:lpstr>
      <vt:lpstr>Test Objectives</vt:lpstr>
      <vt:lpstr>Test Environment</vt:lpstr>
      <vt:lpstr>Modified Components</vt:lpstr>
      <vt:lpstr>Summary of Test Cases</vt:lpstr>
      <vt:lpstr>Key Test Cases</vt:lpstr>
      <vt:lpstr>Test Personnel</vt:lpstr>
      <vt:lpstr>Test Effort</vt:lpstr>
      <vt:lpstr>Testing Constraints &amp; Risks</vt:lpstr>
      <vt:lpstr>Action Item Status</vt:lpstr>
      <vt:lpstr>Deviations</vt:lpstr>
      <vt:lpstr>Task realization metrics</vt:lpstr>
      <vt:lpstr>Backup</vt:lpstr>
      <vt:lpstr>Known Security Risks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Jet Propulsion Laboratory</dc:creator>
  <cp:lastModifiedBy>Vivian .</cp:lastModifiedBy>
  <cp:revision>283</cp:revision>
  <cp:lastPrinted>2017-06-20T17:01:04Z</cp:lastPrinted>
  <dcterms:created xsi:type="dcterms:W3CDTF">2008-02-21T17:47:07Z</dcterms:created>
  <dcterms:modified xsi:type="dcterms:W3CDTF">2021-11-29T19:50:23Z</dcterms:modified>
</cp:coreProperties>
</file>