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2"/>
  </p:notesMasterIdLst>
  <p:handoutMasterIdLst>
    <p:handoutMasterId r:id="rId23"/>
  </p:handoutMasterIdLst>
  <p:sldIdLst>
    <p:sldId id="265" r:id="rId2"/>
    <p:sldId id="258" r:id="rId3"/>
    <p:sldId id="300" r:id="rId4"/>
    <p:sldId id="280" r:id="rId5"/>
    <p:sldId id="282" r:id="rId6"/>
    <p:sldId id="316" r:id="rId7"/>
    <p:sldId id="301" r:id="rId8"/>
    <p:sldId id="315" r:id="rId9"/>
    <p:sldId id="317" r:id="rId10"/>
    <p:sldId id="296" r:id="rId11"/>
    <p:sldId id="302" r:id="rId12"/>
    <p:sldId id="306" r:id="rId13"/>
    <p:sldId id="304" r:id="rId14"/>
    <p:sldId id="305" r:id="rId15"/>
    <p:sldId id="312" r:id="rId16"/>
    <p:sldId id="307" r:id="rId17"/>
    <p:sldId id="308" r:id="rId18"/>
    <p:sldId id="313" r:id="rId19"/>
    <p:sldId id="290" r:id="rId20"/>
    <p:sldId id="311"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903" autoAdjust="0"/>
    <p:restoredTop sz="94577"/>
  </p:normalViewPr>
  <p:slideViewPr>
    <p:cSldViewPr snapToGrid="0" snapToObjects="1">
      <p:cViewPr>
        <p:scale>
          <a:sx n="80" d="100"/>
          <a:sy n="80" d="100"/>
        </p:scale>
        <p:origin x="848" y="2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55C0C61-B095-4B48-B504-F62ACD4473D8}" type="datetimeFigureOut">
              <a:rPr lang="en-US" smtClean="0"/>
              <a:t>4/20/17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619B7D8-CA19-CD4D-B744-772C553EFFFF}" type="slidenum">
              <a:rPr lang="en-US" smtClean="0"/>
              <a:t>‹#›</a:t>
            </a:fld>
            <a:endParaRPr lang="en-US"/>
          </a:p>
        </p:txBody>
      </p:sp>
    </p:spTree>
    <p:extLst>
      <p:ext uri="{BB962C8B-B14F-4D97-AF65-F5344CB8AC3E}">
        <p14:creationId xmlns:p14="http://schemas.microsoft.com/office/powerpoint/2010/main" val="18799504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D08653-B142-0644-9AAA-959B72FE8F64}" type="datetimeFigureOut">
              <a:rPr lang="en-US" smtClean="0"/>
              <a:t>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71C21B-80DE-864B-8EFD-3073B7DDEDD5}" type="slidenum">
              <a:rPr lang="en-US" smtClean="0"/>
              <a:t>‹#›</a:t>
            </a:fld>
            <a:endParaRPr lang="en-US"/>
          </a:p>
        </p:txBody>
      </p:sp>
    </p:spTree>
    <p:extLst>
      <p:ext uri="{BB962C8B-B14F-4D97-AF65-F5344CB8AC3E}">
        <p14:creationId xmlns:p14="http://schemas.microsoft.com/office/powerpoint/2010/main" val="419384077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71C21B-80DE-864B-8EFD-3073B7DDEDD5}" type="slidenum">
              <a:rPr lang="en-US" smtClean="0"/>
              <a:t>1</a:t>
            </a:fld>
            <a:endParaRPr lang="en-US"/>
          </a:p>
        </p:txBody>
      </p:sp>
    </p:spTree>
    <p:extLst>
      <p:ext uri="{BB962C8B-B14F-4D97-AF65-F5344CB8AC3E}">
        <p14:creationId xmlns:p14="http://schemas.microsoft.com/office/powerpoint/2010/main" val="435102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71C21B-80DE-864B-8EFD-3073B7DDEDD5}" type="slidenum">
              <a:rPr lang="en-US" smtClean="0"/>
              <a:t>2</a:t>
            </a:fld>
            <a:endParaRPr lang="en-US"/>
          </a:p>
        </p:txBody>
      </p:sp>
    </p:spTree>
    <p:extLst>
      <p:ext uri="{BB962C8B-B14F-4D97-AF65-F5344CB8AC3E}">
        <p14:creationId xmlns:p14="http://schemas.microsoft.com/office/powerpoint/2010/main" val="1200071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71C21B-80DE-864B-8EFD-3073B7DDEDD5}" type="slidenum">
              <a:rPr lang="en-US" smtClean="0"/>
              <a:t>10</a:t>
            </a:fld>
            <a:endParaRPr lang="en-US"/>
          </a:p>
        </p:txBody>
      </p:sp>
    </p:spTree>
    <p:extLst>
      <p:ext uri="{BB962C8B-B14F-4D97-AF65-F5344CB8AC3E}">
        <p14:creationId xmlns:p14="http://schemas.microsoft.com/office/powerpoint/2010/main" val="71397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April 20, 2017</a:t>
            </a:r>
            <a:endParaRPr lang="en-US"/>
          </a:p>
        </p:txBody>
      </p:sp>
      <p:sp>
        <p:nvSpPr>
          <p:cNvPr id="5" name="Footer Placeholder 4"/>
          <p:cNvSpPr>
            <a:spLocks noGrp="1"/>
          </p:cNvSpPr>
          <p:nvPr>
            <p:ph type="ftr" sz="quarter" idx="11"/>
          </p:nvPr>
        </p:nvSpPr>
        <p:spPr/>
        <p:txBody>
          <a:bodyPr/>
          <a:lstStyle/>
          <a:p>
            <a:r>
              <a:rPr lang="en-US" smtClean="0"/>
              <a:t>Tool Working Group</a:t>
            </a:r>
            <a:endParaRPr lang="en-US"/>
          </a:p>
        </p:txBody>
      </p:sp>
      <p:sp>
        <p:nvSpPr>
          <p:cNvPr id="6" name="Slide Number Placeholder 5"/>
          <p:cNvSpPr>
            <a:spLocks noGrp="1"/>
          </p:cNvSpPr>
          <p:nvPr>
            <p:ph type="sldNum" sz="quarter" idx="12"/>
          </p:nvPr>
        </p:nvSpPr>
        <p:spPr/>
        <p:txBody>
          <a:bodyPr/>
          <a:lstStyle/>
          <a:p>
            <a:fld id="{02D124E6-4100-A34D-B7EB-E1D791FACF15}" type="slidenum">
              <a:rPr lang="en-US" smtClean="0"/>
              <a:t>‹#›</a:t>
            </a:fld>
            <a:endParaRPr lang="en-US"/>
          </a:p>
        </p:txBody>
      </p:sp>
    </p:spTree>
    <p:extLst>
      <p:ext uri="{BB962C8B-B14F-4D97-AF65-F5344CB8AC3E}">
        <p14:creationId xmlns:p14="http://schemas.microsoft.com/office/powerpoint/2010/main" val="1314510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April 20, 2017</a:t>
            </a:r>
            <a:endParaRPr lang="en-US"/>
          </a:p>
        </p:txBody>
      </p:sp>
      <p:sp>
        <p:nvSpPr>
          <p:cNvPr id="5" name="Footer Placeholder 4"/>
          <p:cNvSpPr>
            <a:spLocks noGrp="1"/>
          </p:cNvSpPr>
          <p:nvPr>
            <p:ph type="ftr" sz="quarter" idx="11"/>
          </p:nvPr>
        </p:nvSpPr>
        <p:spPr/>
        <p:txBody>
          <a:bodyPr/>
          <a:lstStyle/>
          <a:p>
            <a:r>
              <a:rPr lang="en-US" smtClean="0"/>
              <a:t>Tool Working Group</a:t>
            </a:r>
            <a:endParaRPr lang="en-US"/>
          </a:p>
        </p:txBody>
      </p:sp>
      <p:sp>
        <p:nvSpPr>
          <p:cNvPr id="6" name="Slide Number Placeholder 5"/>
          <p:cNvSpPr>
            <a:spLocks noGrp="1"/>
          </p:cNvSpPr>
          <p:nvPr>
            <p:ph type="sldNum" sz="quarter" idx="12"/>
          </p:nvPr>
        </p:nvSpPr>
        <p:spPr/>
        <p:txBody>
          <a:bodyPr/>
          <a:lstStyle/>
          <a:p>
            <a:fld id="{02D124E6-4100-A34D-B7EB-E1D791FACF15}" type="slidenum">
              <a:rPr lang="en-US" smtClean="0"/>
              <a:t>‹#›</a:t>
            </a:fld>
            <a:endParaRPr lang="en-US"/>
          </a:p>
        </p:txBody>
      </p:sp>
    </p:spTree>
    <p:extLst>
      <p:ext uri="{BB962C8B-B14F-4D97-AF65-F5344CB8AC3E}">
        <p14:creationId xmlns:p14="http://schemas.microsoft.com/office/powerpoint/2010/main" val="3969474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April 20, 2017</a:t>
            </a:r>
            <a:endParaRPr lang="en-US"/>
          </a:p>
        </p:txBody>
      </p:sp>
      <p:sp>
        <p:nvSpPr>
          <p:cNvPr id="5" name="Footer Placeholder 4"/>
          <p:cNvSpPr>
            <a:spLocks noGrp="1"/>
          </p:cNvSpPr>
          <p:nvPr>
            <p:ph type="ftr" sz="quarter" idx="11"/>
          </p:nvPr>
        </p:nvSpPr>
        <p:spPr/>
        <p:txBody>
          <a:bodyPr/>
          <a:lstStyle/>
          <a:p>
            <a:r>
              <a:rPr lang="en-US" smtClean="0"/>
              <a:t>Tool Working Group</a:t>
            </a:r>
            <a:endParaRPr lang="en-US"/>
          </a:p>
        </p:txBody>
      </p:sp>
      <p:sp>
        <p:nvSpPr>
          <p:cNvPr id="6" name="Slide Number Placeholder 5"/>
          <p:cNvSpPr>
            <a:spLocks noGrp="1"/>
          </p:cNvSpPr>
          <p:nvPr>
            <p:ph type="sldNum" sz="quarter" idx="12"/>
          </p:nvPr>
        </p:nvSpPr>
        <p:spPr/>
        <p:txBody>
          <a:bodyPr/>
          <a:lstStyle/>
          <a:p>
            <a:fld id="{02D124E6-4100-A34D-B7EB-E1D791FACF15}" type="slidenum">
              <a:rPr lang="en-US" smtClean="0"/>
              <a:t>‹#›</a:t>
            </a:fld>
            <a:endParaRPr lang="en-US"/>
          </a:p>
        </p:txBody>
      </p:sp>
    </p:spTree>
    <p:extLst>
      <p:ext uri="{BB962C8B-B14F-4D97-AF65-F5344CB8AC3E}">
        <p14:creationId xmlns:p14="http://schemas.microsoft.com/office/powerpoint/2010/main" val="447197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April 20, 2017</a:t>
            </a:r>
            <a:endParaRPr lang="en-US"/>
          </a:p>
        </p:txBody>
      </p:sp>
      <p:sp>
        <p:nvSpPr>
          <p:cNvPr id="5" name="Footer Placeholder 4"/>
          <p:cNvSpPr>
            <a:spLocks noGrp="1"/>
          </p:cNvSpPr>
          <p:nvPr>
            <p:ph type="ftr" sz="quarter" idx="11"/>
          </p:nvPr>
        </p:nvSpPr>
        <p:spPr/>
        <p:txBody>
          <a:bodyPr/>
          <a:lstStyle/>
          <a:p>
            <a:r>
              <a:rPr lang="en-US" smtClean="0"/>
              <a:t>Tool Working Group</a:t>
            </a:r>
            <a:endParaRPr lang="en-US"/>
          </a:p>
        </p:txBody>
      </p:sp>
      <p:sp>
        <p:nvSpPr>
          <p:cNvPr id="6" name="Slide Number Placeholder 5"/>
          <p:cNvSpPr>
            <a:spLocks noGrp="1"/>
          </p:cNvSpPr>
          <p:nvPr>
            <p:ph type="sldNum" sz="quarter" idx="12"/>
          </p:nvPr>
        </p:nvSpPr>
        <p:spPr/>
        <p:txBody>
          <a:bodyPr/>
          <a:lstStyle/>
          <a:p>
            <a:fld id="{02D124E6-4100-A34D-B7EB-E1D791FACF15}" type="slidenum">
              <a:rPr lang="en-US" smtClean="0"/>
              <a:t>‹#›</a:t>
            </a:fld>
            <a:endParaRPr lang="en-US"/>
          </a:p>
        </p:txBody>
      </p:sp>
    </p:spTree>
    <p:extLst>
      <p:ext uri="{BB962C8B-B14F-4D97-AF65-F5344CB8AC3E}">
        <p14:creationId xmlns:p14="http://schemas.microsoft.com/office/powerpoint/2010/main" val="674326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April 20, 2017</a:t>
            </a:r>
            <a:endParaRPr lang="en-US"/>
          </a:p>
        </p:txBody>
      </p:sp>
      <p:sp>
        <p:nvSpPr>
          <p:cNvPr id="5" name="Footer Placeholder 4"/>
          <p:cNvSpPr>
            <a:spLocks noGrp="1"/>
          </p:cNvSpPr>
          <p:nvPr>
            <p:ph type="ftr" sz="quarter" idx="11"/>
          </p:nvPr>
        </p:nvSpPr>
        <p:spPr/>
        <p:txBody>
          <a:bodyPr/>
          <a:lstStyle/>
          <a:p>
            <a:r>
              <a:rPr lang="en-US" smtClean="0"/>
              <a:t>Tool Working Group</a:t>
            </a:r>
            <a:endParaRPr lang="en-US"/>
          </a:p>
        </p:txBody>
      </p:sp>
      <p:sp>
        <p:nvSpPr>
          <p:cNvPr id="6" name="Slide Number Placeholder 5"/>
          <p:cNvSpPr>
            <a:spLocks noGrp="1"/>
          </p:cNvSpPr>
          <p:nvPr>
            <p:ph type="sldNum" sz="quarter" idx="12"/>
          </p:nvPr>
        </p:nvSpPr>
        <p:spPr/>
        <p:txBody>
          <a:bodyPr/>
          <a:lstStyle/>
          <a:p>
            <a:fld id="{02D124E6-4100-A34D-B7EB-E1D791FACF15}" type="slidenum">
              <a:rPr lang="en-US" smtClean="0"/>
              <a:t>‹#›</a:t>
            </a:fld>
            <a:endParaRPr lang="en-US"/>
          </a:p>
        </p:txBody>
      </p:sp>
    </p:spTree>
    <p:extLst>
      <p:ext uri="{BB962C8B-B14F-4D97-AF65-F5344CB8AC3E}">
        <p14:creationId xmlns:p14="http://schemas.microsoft.com/office/powerpoint/2010/main" val="958904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April 20, 2017</a:t>
            </a:r>
            <a:endParaRPr lang="en-US"/>
          </a:p>
        </p:txBody>
      </p:sp>
      <p:sp>
        <p:nvSpPr>
          <p:cNvPr id="6" name="Footer Placeholder 5"/>
          <p:cNvSpPr>
            <a:spLocks noGrp="1"/>
          </p:cNvSpPr>
          <p:nvPr>
            <p:ph type="ftr" sz="quarter" idx="11"/>
          </p:nvPr>
        </p:nvSpPr>
        <p:spPr/>
        <p:txBody>
          <a:bodyPr/>
          <a:lstStyle/>
          <a:p>
            <a:r>
              <a:rPr lang="en-US" smtClean="0"/>
              <a:t>Tool Working Group</a:t>
            </a:r>
            <a:endParaRPr lang="en-US"/>
          </a:p>
        </p:txBody>
      </p:sp>
      <p:sp>
        <p:nvSpPr>
          <p:cNvPr id="7" name="Slide Number Placeholder 6"/>
          <p:cNvSpPr>
            <a:spLocks noGrp="1"/>
          </p:cNvSpPr>
          <p:nvPr>
            <p:ph type="sldNum" sz="quarter" idx="12"/>
          </p:nvPr>
        </p:nvSpPr>
        <p:spPr/>
        <p:txBody>
          <a:bodyPr/>
          <a:lstStyle/>
          <a:p>
            <a:fld id="{02D124E6-4100-A34D-B7EB-E1D791FACF15}" type="slidenum">
              <a:rPr lang="en-US" smtClean="0"/>
              <a:t>‹#›</a:t>
            </a:fld>
            <a:endParaRPr lang="en-US"/>
          </a:p>
        </p:txBody>
      </p:sp>
    </p:spTree>
    <p:extLst>
      <p:ext uri="{BB962C8B-B14F-4D97-AF65-F5344CB8AC3E}">
        <p14:creationId xmlns:p14="http://schemas.microsoft.com/office/powerpoint/2010/main" val="1151528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April 20, 2017</a:t>
            </a:r>
            <a:endParaRPr lang="en-US"/>
          </a:p>
        </p:txBody>
      </p:sp>
      <p:sp>
        <p:nvSpPr>
          <p:cNvPr id="8" name="Footer Placeholder 7"/>
          <p:cNvSpPr>
            <a:spLocks noGrp="1"/>
          </p:cNvSpPr>
          <p:nvPr>
            <p:ph type="ftr" sz="quarter" idx="11"/>
          </p:nvPr>
        </p:nvSpPr>
        <p:spPr/>
        <p:txBody>
          <a:bodyPr/>
          <a:lstStyle/>
          <a:p>
            <a:r>
              <a:rPr lang="en-US" smtClean="0"/>
              <a:t>Tool Working Group</a:t>
            </a:r>
            <a:endParaRPr lang="en-US"/>
          </a:p>
        </p:txBody>
      </p:sp>
      <p:sp>
        <p:nvSpPr>
          <p:cNvPr id="9" name="Slide Number Placeholder 8"/>
          <p:cNvSpPr>
            <a:spLocks noGrp="1"/>
          </p:cNvSpPr>
          <p:nvPr>
            <p:ph type="sldNum" sz="quarter" idx="12"/>
          </p:nvPr>
        </p:nvSpPr>
        <p:spPr/>
        <p:txBody>
          <a:bodyPr/>
          <a:lstStyle/>
          <a:p>
            <a:fld id="{02D124E6-4100-A34D-B7EB-E1D791FACF15}" type="slidenum">
              <a:rPr lang="en-US" smtClean="0"/>
              <a:t>‹#›</a:t>
            </a:fld>
            <a:endParaRPr lang="en-US"/>
          </a:p>
        </p:txBody>
      </p:sp>
    </p:spTree>
    <p:extLst>
      <p:ext uri="{BB962C8B-B14F-4D97-AF65-F5344CB8AC3E}">
        <p14:creationId xmlns:p14="http://schemas.microsoft.com/office/powerpoint/2010/main" val="867803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April 20, 2017</a:t>
            </a:r>
            <a:endParaRPr lang="en-US"/>
          </a:p>
        </p:txBody>
      </p:sp>
      <p:sp>
        <p:nvSpPr>
          <p:cNvPr id="4" name="Footer Placeholder 3"/>
          <p:cNvSpPr>
            <a:spLocks noGrp="1"/>
          </p:cNvSpPr>
          <p:nvPr>
            <p:ph type="ftr" sz="quarter" idx="11"/>
          </p:nvPr>
        </p:nvSpPr>
        <p:spPr/>
        <p:txBody>
          <a:bodyPr/>
          <a:lstStyle/>
          <a:p>
            <a:r>
              <a:rPr lang="en-US" smtClean="0"/>
              <a:t>Tool Working Group</a:t>
            </a:r>
            <a:endParaRPr lang="en-US"/>
          </a:p>
        </p:txBody>
      </p:sp>
      <p:sp>
        <p:nvSpPr>
          <p:cNvPr id="5" name="Slide Number Placeholder 4"/>
          <p:cNvSpPr>
            <a:spLocks noGrp="1"/>
          </p:cNvSpPr>
          <p:nvPr>
            <p:ph type="sldNum" sz="quarter" idx="12"/>
          </p:nvPr>
        </p:nvSpPr>
        <p:spPr/>
        <p:txBody>
          <a:bodyPr/>
          <a:lstStyle/>
          <a:p>
            <a:fld id="{02D124E6-4100-A34D-B7EB-E1D791FACF15}" type="slidenum">
              <a:rPr lang="en-US" smtClean="0"/>
              <a:t>‹#›</a:t>
            </a:fld>
            <a:endParaRPr lang="en-US"/>
          </a:p>
        </p:txBody>
      </p:sp>
    </p:spTree>
    <p:extLst>
      <p:ext uri="{BB962C8B-B14F-4D97-AF65-F5344CB8AC3E}">
        <p14:creationId xmlns:p14="http://schemas.microsoft.com/office/powerpoint/2010/main" val="4242588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April 20, 2017</a:t>
            </a:r>
            <a:endParaRPr lang="en-US"/>
          </a:p>
        </p:txBody>
      </p:sp>
      <p:sp>
        <p:nvSpPr>
          <p:cNvPr id="3" name="Footer Placeholder 2"/>
          <p:cNvSpPr>
            <a:spLocks noGrp="1"/>
          </p:cNvSpPr>
          <p:nvPr>
            <p:ph type="ftr" sz="quarter" idx="11"/>
          </p:nvPr>
        </p:nvSpPr>
        <p:spPr/>
        <p:txBody>
          <a:bodyPr/>
          <a:lstStyle/>
          <a:p>
            <a:r>
              <a:rPr lang="en-US" smtClean="0"/>
              <a:t>Tool Working Group</a:t>
            </a:r>
            <a:endParaRPr lang="en-US"/>
          </a:p>
        </p:txBody>
      </p:sp>
      <p:sp>
        <p:nvSpPr>
          <p:cNvPr id="4" name="Slide Number Placeholder 3"/>
          <p:cNvSpPr>
            <a:spLocks noGrp="1"/>
          </p:cNvSpPr>
          <p:nvPr>
            <p:ph type="sldNum" sz="quarter" idx="12"/>
          </p:nvPr>
        </p:nvSpPr>
        <p:spPr/>
        <p:txBody>
          <a:bodyPr/>
          <a:lstStyle/>
          <a:p>
            <a:fld id="{02D124E6-4100-A34D-B7EB-E1D791FACF15}" type="slidenum">
              <a:rPr lang="en-US" smtClean="0"/>
              <a:t>‹#›</a:t>
            </a:fld>
            <a:endParaRPr lang="en-US"/>
          </a:p>
        </p:txBody>
      </p:sp>
    </p:spTree>
    <p:extLst>
      <p:ext uri="{BB962C8B-B14F-4D97-AF65-F5344CB8AC3E}">
        <p14:creationId xmlns:p14="http://schemas.microsoft.com/office/powerpoint/2010/main" val="452469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April 20, 2017</a:t>
            </a:r>
            <a:endParaRPr lang="en-US"/>
          </a:p>
        </p:txBody>
      </p:sp>
      <p:sp>
        <p:nvSpPr>
          <p:cNvPr id="6" name="Footer Placeholder 5"/>
          <p:cNvSpPr>
            <a:spLocks noGrp="1"/>
          </p:cNvSpPr>
          <p:nvPr>
            <p:ph type="ftr" sz="quarter" idx="11"/>
          </p:nvPr>
        </p:nvSpPr>
        <p:spPr/>
        <p:txBody>
          <a:bodyPr/>
          <a:lstStyle/>
          <a:p>
            <a:r>
              <a:rPr lang="en-US" smtClean="0"/>
              <a:t>Tool Working Group</a:t>
            </a:r>
            <a:endParaRPr lang="en-US"/>
          </a:p>
        </p:txBody>
      </p:sp>
      <p:sp>
        <p:nvSpPr>
          <p:cNvPr id="7" name="Slide Number Placeholder 6"/>
          <p:cNvSpPr>
            <a:spLocks noGrp="1"/>
          </p:cNvSpPr>
          <p:nvPr>
            <p:ph type="sldNum" sz="quarter" idx="12"/>
          </p:nvPr>
        </p:nvSpPr>
        <p:spPr/>
        <p:txBody>
          <a:bodyPr/>
          <a:lstStyle/>
          <a:p>
            <a:fld id="{02D124E6-4100-A34D-B7EB-E1D791FACF15}" type="slidenum">
              <a:rPr lang="en-US" smtClean="0"/>
              <a:t>‹#›</a:t>
            </a:fld>
            <a:endParaRPr lang="en-US"/>
          </a:p>
        </p:txBody>
      </p:sp>
    </p:spTree>
    <p:extLst>
      <p:ext uri="{BB962C8B-B14F-4D97-AF65-F5344CB8AC3E}">
        <p14:creationId xmlns:p14="http://schemas.microsoft.com/office/powerpoint/2010/main" val="3667848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April 20, 2017</a:t>
            </a:r>
            <a:endParaRPr lang="en-US"/>
          </a:p>
        </p:txBody>
      </p:sp>
      <p:sp>
        <p:nvSpPr>
          <p:cNvPr id="6" name="Footer Placeholder 5"/>
          <p:cNvSpPr>
            <a:spLocks noGrp="1"/>
          </p:cNvSpPr>
          <p:nvPr>
            <p:ph type="ftr" sz="quarter" idx="11"/>
          </p:nvPr>
        </p:nvSpPr>
        <p:spPr/>
        <p:txBody>
          <a:bodyPr/>
          <a:lstStyle/>
          <a:p>
            <a:r>
              <a:rPr lang="en-US" smtClean="0"/>
              <a:t>Tool Working Group</a:t>
            </a:r>
            <a:endParaRPr lang="en-US"/>
          </a:p>
        </p:txBody>
      </p:sp>
      <p:sp>
        <p:nvSpPr>
          <p:cNvPr id="7" name="Slide Number Placeholder 6"/>
          <p:cNvSpPr>
            <a:spLocks noGrp="1"/>
          </p:cNvSpPr>
          <p:nvPr>
            <p:ph type="sldNum" sz="quarter" idx="12"/>
          </p:nvPr>
        </p:nvSpPr>
        <p:spPr/>
        <p:txBody>
          <a:bodyPr/>
          <a:lstStyle/>
          <a:p>
            <a:fld id="{02D124E6-4100-A34D-B7EB-E1D791FACF15}" type="slidenum">
              <a:rPr lang="en-US" smtClean="0"/>
              <a:t>‹#›</a:t>
            </a:fld>
            <a:endParaRPr lang="en-US"/>
          </a:p>
        </p:txBody>
      </p:sp>
    </p:spTree>
    <p:extLst>
      <p:ext uri="{BB962C8B-B14F-4D97-AF65-F5344CB8AC3E}">
        <p14:creationId xmlns:p14="http://schemas.microsoft.com/office/powerpoint/2010/main" val="4703457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April 20, 2017</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Tool Working Group</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D124E6-4100-A34D-B7EB-E1D791FACF15}" type="slidenum">
              <a:rPr lang="en-US" smtClean="0"/>
              <a:t>‹#›</a:t>
            </a:fld>
            <a:endParaRPr lang="en-US"/>
          </a:p>
        </p:txBody>
      </p:sp>
    </p:spTree>
    <p:extLst>
      <p:ext uri="{BB962C8B-B14F-4D97-AF65-F5344CB8AC3E}">
        <p14:creationId xmlns:p14="http://schemas.microsoft.com/office/powerpoint/2010/main" val="2000598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ocs.google.com/spreadsheets/d/18oqtg3DEo2KrgvBOWLSOuqF2uZtq2XmByJwUknYSZUQ/edit#gid=635102082"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ocs.google.com/spreadsheets/d/18oqtg3DEo2KrgvBOWLSOuqF2uZtq2XmByJwUknYSZUQ/edit#gid=1268101288"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pds-redmine.jpl.nasa.gov/projects/pds-twg" TargetMode="External"/><Relationship Id="rId4" Type="http://schemas.openxmlformats.org/officeDocument/2006/relationships/hyperlink" Target="https://docs.google.com/spreadsheets/d/18oqtg3DEo2KrgvBOWLSOuqF2uZtq2XmByJwUknYSZUQ/edit#gid=126564646" TargetMode="External"/><Relationship Id="rId1" Type="http://schemas.openxmlformats.org/officeDocument/2006/relationships/slideLayout" Target="../slideLayouts/slideLayout2.xml"/><Relationship Id="rId2" Type="http://schemas.openxmlformats.org/officeDocument/2006/relationships/hyperlink" Target="mailto:pdstwg@list.jpl.nasa.gov"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ocs.google.com/spreadsheets/d/18oqtg3DEo2KrgvBOWLSOuqF2uZtq2XmByJwUknYSZUQ/edit#gid=1340660799"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42988"/>
            <a:ext cx="8229600" cy="5313362"/>
          </a:xfrm>
        </p:spPr>
        <p:txBody>
          <a:bodyPr>
            <a:normAutofit/>
          </a:bodyPr>
          <a:lstStyle/>
          <a:p>
            <a:r>
              <a:rPr lang="en-US" dirty="0" smtClean="0"/>
              <a:t>PDS Tool Working Group</a:t>
            </a:r>
            <a:br>
              <a:rPr lang="en-US" dirty="0" smtClean="0"/>
            </a:br>
            <a:r>
              <a:rPr lang="en-US" dirty="0" smtClean="0"/>
              <a:t>(PDS-TWG)</a:t>
            </a:r>
            <a:br>
              <a:rPr lang="en-US" dirty="0" smtClean="0"/>
            </a:br>
            <a:r>
              <a:rPr lang="en-US" dirty="0" smtClean="0"/>
              <a:t/>
            </a:r>
            <a:br>
              <a:rPr lang="en-US" dirty="0" smtClean="0"/>
            </a:br>
            <a:r>
              <a:rPr lang="en-US" dirty="0" smtClean="0"/>
              <a:t>PDS MC F2F</a:t>
            </a:r>
            <a:br>
              <a:rPr lang="en-US" dirty="0" smtClean="0"/>
            </a:br>
            <a:r>
              <a:rPr lang="en-US" dirty="0" smtClean="0"/>
              <a:t/>
            </a:r>
            <a:br>
              <a:rPr lang="en-US" dirty="0" smtClean="0"/>
            </a:br>
            <a:r>
              <a:rPr lang="en-US" dirty="0" smtClean="0"/>
              <a:t>April 20, 2017</a:t>
            </a:r>
            <a:br>
              <a:rPr lang="en-US" dirty="0" smtClean="0"/>
            </a:br>
            <a:endParaRPr lang="en-US" dirty="0"/>
          </a:p>
        </p:txBody>
      </p:sp>
    </p:spTree>
    <p:extLst>
      <p:ext uri="{BB962C8B-B14F-4D97-AF65-F5344CB8AC3E}">
        <p14:creationId xmlns:p14="http://schemas.microsoft.com/office/powerpoint/2010/main" val="30947122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 Registry</a:t>
            </a:r>
            <a:endParaRPr lang="en-US" dirty="0"/>
          </a:p>
        </p:txBody>
      </p:sp>
      <p:sp>
        <p:nvSpPr>
          <p:cNvPr id="3" name="Content Placeholder 2"/>
          <p:cNvSpPr>
            <a:spLocks noGrp="1"/>
          </p:cNvSpPr>
          <p:nvPr>
            <p:ph idx="1"/>
          </p:nvPr>
        </p:nvSpPr>
        <p:spPr/>
        <p:txBody>
          <a:bodyPr>
            <a:normAutofit lnSpcReduction="10000"/>
          </a:bodyPr>
          <a:lstStyle/>
          <a:p>
            <a:r>
              <a:rPr lang="en-US" altLang="en-US" dirty="0">
                <a:ea typeface="ＭＳ Ｐゴシック" charset="-128"/>
                <a:cs typeface="MS PGothic" charset="-128"/>
              </a:rPr>
              <a:t>The </a:t>
            </a:r>
            <a:r>
              <a:rPr lang="en-US" altLang="en-US" dirty="0" smtClean="0">
                <a:ea typeface="ＭＳ Ｐゴシック" charset="-128"/>
                <a:cs typeface="MS PGothic" charset="-128"/>
              </a:rPr>
              <a:t>application is available at:</a:t>
            </a:r>
            <a:endParaRPr lang="en-US" altLang="en-US" dirty="0">
              <a:ea typeface="ＭＳ Ｐゴシック" charset="-128"/>
              <a:cs typeface="MS PGothic" charset="-128"/>
            </a:endParaRPr>
          </a:p>
          <a:p>
            <a:pPr lvl="1"/>
            <a:r>
              <a:rPr lang="en-US" altLang="en-US" dirty="0">
                <a:ea typeface="MS PGothic" charset="-128"/>
                <a:cs typeface="MS PGothic" charset="-128"/>
              </a:rPr>
              <a:t>http</a:t>
            </a:r>
            <a:r>
              <a:rPr lang="en-US" altLang="en-US" dirty="0" smtClean="0">
                <a:ea typeface="MS PGothic" charset="-128"/>
                <a:cs typeface="MS PGothic" charset="-128"/>
              </a:rPr>
              <a:t>://</a:t>
            </a:r>
            <a:r>
              <a:rPr lang="en-US" altLang="en-US" dirty="0" err="1" smtClean="0">
                <a:ea typeface="MS PGothic" charset="-128"/>
                <a:cs typeface="MS PGothic" charset="-128"/>
              </a:rPr>
              <a:t>pds.nasa.gov</a:t>
            </a:r>
            <a:r>
              <a:rPr lang="en-US" altLang="en-US" dirty="0" smtClean="0">
                <a:ea typeface="MS PGothic" charset="-128"/>
                <a:cs typeface="MS PGothic" charset="-128"/>
              </a:rPr>
              <a:t>/tools/tool-registry</a:t>
            </a:r>
            <a:endParaRPr lang="en-US" altLang="en-US" dirty="0">
              <a:ea typeface="MS PGothic" charset="-128"/>
              <a:cs typeface="MS PGothic" charset="-128"/>
            </a:endParaRPr>
          </a:p>
          <a:p>
            <a:r>
              <a:rPr lang="en-US" altLang="en-US" dirty="0">
                <a:ea typeface="ＭＳ Ｐゴシック" charset="-128"/>
                <a:cs typeface="MS PGothic" charset="-128"/>
              </a:rPr>
              <a:t>Migrations of the PDS Search Tools and IPDA Tools have been </a:t>
            </a:r>
            <a:r>
              <a:rPr lang="en-US" altLang="en-US" dirty="0" smtClean="0">
                <a:ea typeface="ＭＳ Ｐゴシック" charset="-128"/>
                <a:cs typeface="MS PGothic" charset="-128"/>
              </a:rPr>
              <a:t>completed.</a:t>
            </a:r>
          </a:p>
          <a:p>
            <a:r>
              <a:rPr lang="en-US" altLang="en-US" dirty="0" smtClean="0">
                <a:ea typeface="ＭＳ Ｐゴシック" charset="-128"/>
                <a:cs typeface="MS PGothic" charset="-128"/>
              </a:rPr>
              <a:t>Beyond migrated entries, approximately 25+ new entries have been captured (current total of 69).</a:t>
            </a:r>
          </a:p>
          <a:p>
            <a:pPr lvl="1"/>
            <a:r>
              <a:rPr lang="en-US" altLang="en-US" dirty="0" smtClean="0">
                <a:ea typeface="ＭＳ Ｐゴシック" charset="-128"/>
                <a:cs typeface="MS PGothic" charset="-128"/>
              </a:rPr>
              <a:t>No new entries in the last couple of months.</a:t>
            </a:r>
          </a:p>
          <a:p>
            <a:r>
              <a:rPr lang="en-US" altLang="en-US" dirty="0" smtClean="0">
                <a:ea typeface="ＭＳ Ｐゴシック" charset="-128"/>
                <a:cs typeface="MS PGothic" charset="-128"/>
              </a:rPr>
              <a:t>Submissions have been reviewed by the TWG.</a:t>
            </a:r>
            <a:endParaRPr lang="en-US" altLang="en-US" dirty="0">
              <a:ea typeface="ＭＳ Ｐゴシック" charset="-128"/>
              <a:cs typeface="MS PGothic" charset="-128"/>
            </a:endParaRPr>
          </a:p>
        </p:txBody>
      </p:sp>
      <p:sp>
        <p:nvSpPr>
          <p:cNvPr id="4" name="Slide Number Placeholder 3"/>
          <p:cNvSpPr>
            <a:spLocks noGrp="1"/>
          </p:cNvSpPr>
          <p:nvPr>
            <p:ph type="sldNum" sz="quarter" idx="12"/>
          </p:nvPr>
        </p:nvSpPr>
        <p:spPr/>
        <p:txBody>
          <a:bodyPr/>
          <a:lstStyle/>
          <a:p>
            <a:fld id="{02D124E6-4100-A34D-B7EB-E1D791FACF15}" type="slidenum">
              <a:rPr lang="en-US" smtClean="0"/>
              <a:t>10</a:t>
            </a:fld>
            <a:endParaRPr lang="en-US"/>
          </a:p>
        </p:txBody>
      </p:sp>
      <p:sp>
        <p:nvSpPr>
          <p:cNvPr id="5" name="Date Placeholder 4"/>
          <p:cNvSpPr>
            <a:spLocks noGrp="1"/>
          </p:cNvSpPr>
          <p:nvPr>
            <p:ph type="dt" sz="half" idx="10"/>
          </p:nvPr>
        </p:nvSpPr>
        <p:spPr/>
        <p:txBody>
          <a:bodyPr/>
          <a:lstStyle/>
          <a:p>
            <a:r>
              <a:rPr lang="en-US" smtClean="0"/>
              <a:t>April 20, 2017</a:t>
            </a:r>
            <a:endParaRPr lang="en-US"/>
          </a:p>
        </p:txBody>
      </p:sp>
      <p:sp>
        <p:nvSpPr>
          <p:cNvPr id="6" name="Footer Placeholder 5"/>
          <p:cNvSpPr>
            <a:spLocks noGrp="1"/>
          </p:cNvSpPr>
          <p:nvPr>
            <p:ph type="ftr" sz="quarter" idx="11"/>
          </p:nvPr>
        </p:nvSpPr>
        <p:spPr/>
        <p:txBody>
          <a:bodyPr/>
          <a:lstStyle/>
          <a:p>
            <a:r>
              <a:rPr lang="en-US" smtClean="0"/>
              <a:t>Tool Working Group</a:t>
            </a:r>
            <a:endParaRPr lang="en-US"/>
          </a:p>
        </p:txBody>
      </p:sp>
    </p:spTree>
    <p:extLst>
      <p:ext uri="{BB962C8B-B14F-4D97-AF65-F5344CB8AC3E}">
        <p14:creationId xmlns:p14="http://schemas.microsoft.com/office/powerpoint/2010/main" val="6415669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Transformation Prioritization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Today, the </a:t>
            </a:r>
            <a:r>
              <a:rPr lang="en-US" dirty="0"/>
              <a:t>Transform Tools supports approximately 27 transformations as of the Build 7b release</a:t>
            </a:r>
            <a:r>
              <a:rPr lang="en-US" dirty="0" smtClean="0"/>
              <a:t>.</a:t>
            </a:r>
          </a:p>
          <a:p>
            <a:r>
              <a:rPr lang="en-US" dirty="0" smtClean="0"/>
              <a:t>The team was tasked with adding to and prioritizing the list of supported transformations for the Transport Tool. </a:t>
            </a:r>
          </a:p>
          <a:p>
            <a:r>
              <a:rPr lang="en-US" dirty="0" smtClean="0"/>
              <a:t>This was facilitated with the following Google doc:</a:t>
            </a:r>
          </a:p>
          <a:p>
            <a:pPr lvl="1"/>
            <a:r>
              <a:rPr lang="en-US" dirty="0">
                <a:hlinkClick r:id="rId2"/>
              </a:rPr>
              <a:t>https://</a:t>
            </a:r>
            <a:r>
              <a:rPr lang="en-US" dirty="0" smtClean="0">
                <a:hlinkClick r:id="rId2"/>
              </a:rPr>
              <a:t>docs.google.com/spreadsheets/d/18oqtg3DEo2KrgvBOWLSOuqF2uZtq2XmByJwUknYSZUQ/edit#gid=635102082</a:t>
            </a:r>
            <a:endParaRPr lang="en-US" dirty="0" smtClean="0"/>
          </a:p>
        </p:txBody>
      </p:sp>
      <p:sp>
        <p:nvSpPr>
          <p:cNvPr id="4" name="Date Placeholder 3"/>
          <p:cNvSpPr>
            <a:spLocks noGrp="1"/>
          </p:cNvSpPr>
          <p:nvPr>
            <p:ph type="dt" sz="half" idx="10"/>
          </p:nvPr>
        </p:nvSpPr>
        <p:spPr/>
        <p:txBody>
          <a:bodyPr/>
          <a:lstStyle/>
          <a:p>
            <a:r>
              <a:rPr lang="en-US" smtClean="0"/>
              <a:t>April 20, 2017</a:t>
            </a:r>
            <a:endParaRPr lang="en-US"/>
          </a:p>
        </p:txBody>
      </p:sp>
      <p:sp>
        <p:nvSpPr>
          <p:cNvPr id="5" name="Footer Placeholder 4"/>
          <p:cNvSpPr>
            <a:spLocks noGrp="1"/>
          </p:cNvSpPr>
          <p:nvPr>
            <p:ph type="ftr" sz="quarter" idx="11"/>
          </p:nvPr>
        </p:nvSpPr>
        <p:spPr/>
        <p:txBody>
          <a:bodyPr/>
          <a:lstStyle/>
          <a:p>
            <a:r>
              <a:rPr lang="en-US" smtClean="0"/>
              <a:t>Tool Working Group</a:t>
            </a:r>
            <a:endParaRPr lang="en-US"/>
          </a:p>
        </p:txBody>
      </p:sp>
      <p:sp>
        <p:nvSpPr>
          <p:cNvPr id="6" name="Slide Number Placeholder 5"/>
          <p:cNvSpPr>
            <a:spLocks noGrp="1"/>
          </p:cNvSpPr>
          <p:nvPr>
            <p:ph type="sldNum" sz="quarter" idx="12"/>
          </p:nvPr>
        </p:nvSpPr>
        <p:spPr/>
        <p:txBody>
          <a:bodyPr/>
          <a:lstStyle/>
          <a:p>
            <a:fld id="{02D124E6-4100-A34D-B7EB-E1D791FACF15}" type="slidenum">
              <a:rPr lang="en-US" smtClean="0"/>
              <a:t>11</a:t>
            </a:fld>
            <a:endParaRPr lang="en-US"/>
          </a:p>
        </p:txBody>
      </p:sp>
    </p:spTree>
    <p:extLst>
      <p:ext uri="{BB962C8B-B14F-4D97-AF65-F5344CB8AC3E}">
        <p14:creationId xmlns:p14="http://schemas.microsoft.com/office/powerpoint/2010/main" val="1490666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April 20, 2017</a:t>
            </a:r>
            <a:endParaRPr lang="en-US"/>
          </a:p>
        </p:txBody>
      </p:sp>
      <p:sp>
        <p:nvSpPr>
          <p:cNvPr id="3" name="Footer Placeholder 2"/>
          <p:cNvSpPr>
            <a:spLocks noGrp="1"/>
          </p:cNvSpPr>
          <p:nvPr>
            <p:ph type="ftr" sz="quarter" idx="11"/>
          </p:nvPr>
        </p:nvSpPr>
        <p:spPr/>
        <p:txBody>
          <a:bodyPr/>
          <a:lstStyle/>
          <a:p>
            <a:r>
              <a:rPr lang="en-US" smtClean="0"/>
              <a:t>Tool Working Group</a:t>
            </a:r>
            <a:endParaRPr lang="en-US"/>
          </a:p>
        </p:txBody>
      </p:sp>
      <p:sp>
        <p:nvSpPr>
          <p:cNvPr id="4" name="Slide Number Placeholder 3"/>
          <p:cNvSpPr>
            <a:spLocks noGrp="1"/>
          </p:cNvSpPr>
          <p:nvPr>
            <p:ph type="sldNum" sz="quarter" idx="12"/>
          </p:nvPr>
        </p:nvSpPr>
        <p:spPr/>
        <p:txBody>
          <a:bodyPr/>
          <a:lstStyle/>
          <a:p>
            <a:fld id="{02D124E6-4100-A34D-B7EB-E1D791FACF15}" type="slidenum">
              <a:rPr lang="en-US" smtClean="0"/>
              <a:t>12</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000" y="0"/>
            <a:ext cx="8875059" cy="6858000"/>
          </a:xfrm>
          <a:prstGeom prst="rect">
            <a:avLst/>
          </a:prstGeom>
        </p:spPr>
      </p:pic>
    </p:spTree>
    <p:extLst>
      <p:ext uri="{BB962C8B-B14F-4D97-AF65-F5344CB8AC3E}">
        <p14:creationId xmlns:p14="http://schemas.microsoft.com/office/powerpoint/2010/main" val="16332913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Transformation Prioritization cont.</a:t>
            </a:r>
            <a:endParaRPr lang="en-US" dirty="0"/>
          </a:p>
        </p:txBody>
      </p:sp>
      <p:sp>
        <p:nvSpPr>
          <p:cNvPr id="6" name="Content Placeholder 5"/>
          <p:cNvSpPr>
            <a:spLocks noGrp="1"/>
          </p:cNvSpPr>
          <p:nvPr>
            <p:ph idx="1"/>
          </p:nvPr>
        </p:nvSpPr>
        <p:spPr/>
        <p:txBody>
          <a:bodyPr>
            <a:normAutofit fontScale="85000" lnSpcReduction="20000"/>
          </a:bodyPr>
          <a:lstStyle/>
          <a:p>
            <a:r>
              <a:rPr lang="en-US" dirty="0" smtClean="0"/>
              <a:t>The prioritization exercise identified the following as higher priority (assigned to builds):</a:t>
            </a:r>
          </a:p>
          <a:p>
            <a:pPr lvl="1"/>
            <a:r>
              <a:rPr lang="en-US" dirty="0" smtClean="0"/>
              <a:t>Build 8a</a:t>
            </a:r>
          </a:p>
          <a:p>
            <a:pPr lvl="2"/>
            <a:r>
              <a:rPr lang="en-US" dirty="0" smtClean="0"/>
              <a:t>PDS3 labeled tables to CSV</a:t>
            </a:r>
          </a:p>
          <a:p>
            <a:pPr lvl="2"/>
            <a:r>
              <a:rPr lang="en-US" smtClean="0"/>
              <a:t>PDS4 label to PDS3 label (ODL)</a:t>
            </a:r>
            <a:endParaRPr lang="en-US" dirty="0" smtClean="0"/>
          </a:p>
          <a:p>
            <a:pPr lvl="1"/>
            <a:r>
              <a:rPr lang="en-US" dirty="0" smtClean="0"/>
              <a:t>Build 8b</a:t>
            </a:r>
          </a:p>
          <a:p>
            <a:pPr lvl="2"/>
            <a:r>
              <a:rPr lang="en-US" dirty="0"/>
              <a:t>PDS3 labeled tables to PDS4 labeled </a:t>
            </a:r>
            <a:r>
              <a:rPr lang="en-US" dirty="0" smtClean="0"/>
              <a:t>tables</a:t>
            </a:r>
          </a:p>
          <a:p>
            <a:pPr lvl="2"/>
            <a:r>
              <a:rPr lang="en-US" dirty="0" smtClean="0"/>
              <a:t>PDS4 labeled tables to PDS4 labeled tables (e.g., binary to character)</a:t>
            </a:r>
          </a:p>
          <a:p>
            <a:pPr lvl="1"/>
            <a:r>
              <a:rPr lang="en-US" dirty="0" smtClean="0"/>
              <a:t>Build 9a</a:t>
            </a:r>
          </a:p>
          <a:p>
            <a:pPr lvl="2"/>
            <a:r>
              <a:rPr lang="en-US" dirty="0" smtClean="0"/>
              <a:t>Array 2D Map to </a:t>
            </a:r>
            <a:r>
              <a:rPr lang="en-US" dirty="0" err="1" smtClean="0"/>
              <a:t>GeoTIFF</a:t>
            </a:r>
            <a:endParaRPr lang="en-US" dirty="0" smtClean="0"/>
          </a:p>
          <a:p>
            <a:pPr lvl="2"/>
            <a:r>
              <a:rPr lang="en-US" dirty="0" smtClean="0"/>
              <a:t>Array 3D Spectrum to ENVI Cube</a:t>
            </a:r>
          </a:p>
          <a:p>
            <a:pPr lvl="2"/>
            <a:r>
              <a:rPr lang="en-US" dirty="0" smtClean="0"/>
              <a:t>Array 2D Image to FITS</a:t>
            </a:r>
            <a:endParaRPr lang="en-US" dirty="0"/>
          </a:p>
        </p:txBody>
      </p:sp>
      <p:sp>
        <p:nvSpPr>
          <p:cNvPr id="2" name="Date Placeholder 1"/>
          <p:cNvSpPr>
            <a:spLocks noGrp="1"/>
          </p:cNvSpPr>
          <p:nvPr>
            <p:ph type="dt" sz="half" idx="10"/>
          </p:nvPr>
        </p:nvSpPr>
        <p:spPr/>
        <p:txBody>
          <a:bodyPr/>
          <a:lstStyle/>
          <a:p>
            <a:r>
              <a:rPr lang="en-US" smtClean="0"/>
              <a:t>April 20, 2017</a:t>
            </a:r>
            <a:endParaRPr lang="en-US"/>
          </a:p>
        </p:txBody>
      </p:sp>
      <p:sp>
        <p:nvSpPr>
          <p:cNvPr id="3" name="Footer Placeholder 2"/>
          <p:cNvSpPr>
            <a:spLocks noGrp="1"/>
          </p:cNvSpPr>
          <p:nvPr>
            <p:ph type="ftr" sz="quarter" idx="11"/>
          </p:nvPr>
        </p:nvSpPr>
        <p:spPr/>
        <p:txBody>
          <a:bodyPr/>
          <a:lstStyle/>
          <a:p>
            <a:r>
              <a:rPr lang="en-US" smtClean="0"/>
              <a:t>Tool Working Group</a:t>
            </a:r>
            <a:endParaRPr lang="en-US"/>
          </a:p>
        </p:txBody>
      </p:sp>
      <p:sp>
        <p:nvSpPr>
          <p:cNvPr id="4" name="Slide Number Placeholder 3"/>
          <p:cNvSpPr>
            <a:spLocks noGrp="1"/>
          </p:cNvSpPr>
          <p:nvPr>
            <p:ph type="sldNum" sz="quarter" idx="12"/>
          </p:nvPr>
        </p:nvSpPr>
        <p:spPr/>
        <p:txBody>
          <a:bodyPr/>
          <a:lstStyle/>
          <a:p>
            <a:fld id="{02D124E6-4100-A34D-B7EB-E1D791FACF15}" type="slidenum">
              <a:rPr lang="en-US" smtClean="0"/>
              <a:t>13</a:t>
            </a:fld>
            <a:endParaRPr lang="en-US"/>
          </a:p>
        </p:txBody>
      </p:sp>
    </p:spTree>
    <p:extLst>
      <p:ext uri="{BB962C8B-B14F-4D97-AF65-F5344CB8AC3E}">
        <p14:creationId xmlns:p14="http://schemas.microsoft.com/office/powerpoint/2010/main" val="14961467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Validation Prioritization</a:t>
            </a:r>
            <a:endParaRPr lang="en-US" dirty="0"/>
          </a:p>
        </p:txBody>
      </p:sp>
      <p:sp>
        <p:nvSpPr>
          <p:cNvPr id="3" name="Content Placeholder 2"/>
          <p:cNvSpPr>
            <a:spLocks noGrp="1"/>
          </p:cNvSpPr>
          <p:nvPr>
            <p:ph idx="1"/>
          </p:nvPr>
        </p:nvSpPr>
        <p:spPr>
          <a:xfrm>
            <a:off x="457200" y="1417639"/>
            <a:ext cx="8229600" cy="4694404"/>
          </a:xfrm>
        </p:spPr>
        <p:txBody>
          <a:bodyPr>
            <a:normAutofit fontScale="77500" lnSpcReduction="20000"/>
          </a:bodyPr>
          <a:lstStyle/>
          <a:p>
            <a:r>
              <a:rPr lang="en-US" dirty="0"/>
              <a:t>The Validate Tool supports the following as of the Build 7b release:</a:t>
            </a:r>
          </a:p>
          <a:p>
            <a:pPr lvl="1"/>
            <a:r>
              <a:rPr lang="en-US" dirty="0"/>
              <a:t>Syntactic and semantic validation via the XML Schema and 350+ </a:t>
            </a:r>
            <a:r>
              <a:rPr lang="en-US" dirty="0" err="1"/>
              <a:t>Schematron</a:t>
            </a:r>
            <a:r>
              <a:rPr lang="en-US" dirty="0"/>
              <a:t> rules pertaining to PDS4 label structure and content.</a:t>
            </a:r>
          </a:p>
          <a:p>
            <a:pPr lvl="1"/>
            <a:r>
              <a:rPr lang="en-US" dirty="0"/>
              <a:t>Bundle and Collection referential integrity checking</a:t>
            </a:r>
            <a:r>
              <a:rPr lang="en-US" dirty="0" smtClean="0"/>
              <a:t>.</a:t>
            </a:r>
          </a:p>
          <a:p>
            <a:r>
              <a:rPr lang="en-US" dirty="0" smtClean="0"/>
              <a:t>The </a:t>
            </a:r>
            <a:r>
              <a:rPr lang="en-US" dirty="0"/>
              <a:t>team was </a:t>
            </a:r>
            <a:r>
              <a:rPr lang="en-US" dirty="0" smtClean="0"/>
              <a:t>recently tasked </a:t>
            </a:r>
            <a:r>
              <a:rPr lang="en-US" dirty="0"/>
              <a:t>with </a:t>
            </a:r>
            <a:r>
              <a:rPr lang="en-US" dirty="0" smtClean="0"/>
              <a:t>prioritizing </a:t>
            </a:r>
            <a:r>
              <a:rPr lang="en-US" dirty="0"/>
              <a:t>the </a:t>
            </a:r>
            <a:r>
              <a:rPr lang="en-US" dirty="0" smtClean="0"/>
              <a:t>validation requirements. </a:t>
            </a:r>
          </a:p>
          <a:p>
            <a:pPr lvl="1"/>
            <a:r>
              <a:rPr lang="en-US" dirty="0" smtClean="0"/>
              <a:t>These focus primarily on specific content validation rules, many of which need to be individually written and schedule for release.</a:t>
            </a:r>
            <a:endParaRPr lang="en-US" dirty="0"/>
          </a:p>
          <a:p>
            <a:r>
              <a:rPr lang="en-US" dirty="0"/>
              <a:t>This was facilitated with the following Google doc:</a:t>
            </a:r>
          </a:p>
          <a:p>
            <a:pPr lvl="1"/>
            <a:r>
              <a:rPr lang="en-US" dirty="0">
                <a:hlinkClick r:id="rId2"/>
              </a:rPr>
              <a:t>https://</a:t>
            </a:r>
            <a:r>
              <a:rPr lang="en-US" dirty="0" smtClean="0">
                <a:hlinkClick r:id="rId2"/>
              </a:rPr>
              <a:t>docs.google.com/spreadsheets/d/18oqtg3DEo2KrgvBOWLSOuqF2uZtq2XmByJwUknYSZUQ/edit#gid=1268101288</a:t>
            </a:r>
            <a:endParaRPr lang="en-US" dirty="0" smtClean="0"/>
          </a:p>
        </p:txBody>
      </p:sp>
      <p:sp>
        <p:nvSpPr>
          <p:cNvPr id="4" name="Date Placeholder 3"/>
          <p:cNvSpPr>
            <a:spLocks noGrp="1"/>
          </p:cNvSpPr>
          <p:nvPr>
            <p:ph type="dt" sz="half" idx="10"/>
          </p:nvPr>
        </p:nvSpPr>
        <p:spPr/>
        <p:txBody>
          <a:bodyPr/>
          <a:lstStyle/>
          <a:p>
            <a:r>
              <a:rPr lang="en-US" smtClean="0"/>
              <a:t>April 20, 2017</a:t>
            </a:r>
            <a:endParaRPr lang="en-US"/>
          </a:p>
        </p:txBody>
      </p:sp>
      <p:sp>
        <p:nvSpPr>
          <p:cNvPr id="5" name="Footer Placeholder 4"/>
          <p:cNvSpPr>
            <a:spLocks noGrp="1"/>
          </p:cNvSpPr>
          <p:nvPr>
            <p:ph type="ftr" sz="quarter" idx="11"/>
          </p:nvPr>
        </p:nvSpPr>
        <p:spPr/>
        <p:txBody>
          <a:bodyPr/>
          <a:lstStyle/>
          <a:p>
            <a:r>
              <a:rPr lang="en-US" smtClean="0"/>
              <a:t>Tool Working Group</a:t>
            </a:r>
            <a:endParaRPr lang="en-US"/>
          </a:p>
        </p:txBody>
      </p:sp>
      <p:sp>
        <p:nvSpPr>
          <p:cNvPr id="6" name="Slide Number Placeholder 5"/>
          <p:cNvSpPr>
            <a:spLocks noGrp="1"/>
          </p:cNvSpPr>
          <p:nvPr>
            <p:ph type="sldNum" sz="quarter" idx="12"/>
          </p:nvPr>
        </p:nvSpPr>
        <p:spPr/>
        <p:txBody>
          <a:bodyPr/>
          <a:lstStyle/>
          <a:p>
            <a:fld id="{02D124E6-4100-A34D-B7EB-E1D791FACF15}" type="slidenum">
              <a:rPr lang="en-US" smtClean="0"/>
              <a:t>14</a:t>
            </a:fld>
            <a:endParaRPr lang="en-US"/>
          </a:p>
        </p:txBody>
      </p:sp>
    </p:spTree>
    <p:extLst>
      <p:ext uri="{BB962C8B-B14F-4D97-AF65-F5344CB8AC3E}">
        <p14:creationId xmlns:p14="http://schemas.microsoft.com/office/powerpoint/2010/main" val="18148116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6006"/>
            <a:ext cx="8229600" cy="1143000"/>
          </a:xfrm>
        </p:spPr>
        <p:txBody>
          <a:bodyPr>
            <a:normAutofit/>
          </a:bodyPr>
          <a:lstStyle/>
          <a:p>
            <a:r>
              <a:rPr lang="en-US" dirty="0" smtClean="0"/>
              <a:t>PDS Validate Tool Support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3108603"/>
              </p:ext>
            </p:extLst>
          </p:nvPr>
        </p:nvGraphicFramePr>
        <p:xfrm>
          <a:off x="176972" y="1110469"/>
          <a:ext cx="8744510" cy="5268803"/>
        </p:xfrm>
        <a:graphic>
          <a:graphicData uri="http://schemas.openxmlformats.org/drawingml/2006/table">
            <a:tbl>
              <a:tblPr firstRow="1" bandRow="1">
                <a:tableStyleId>{5C22544A-7EE6-4342-B048-85BDC9FD1C3A}</a:tableStyleId>
              </a:tblPr>
              <a:tblGrid>
                <a:gridCol w="2068923"/>
                <a:gridCol w="6675587"/>
              </a:tblGrid>
              <a:tr h="342837">
                <a:tc>
                  <a:txBody>
                    <a:bodyPr/>
                    <a:lstStyle/>
                    <a:p>
                      <a:r>
                        <a:rPr lang="en-US" dirty="0" smtClean="0"/>
                        <a:t>Validation</a:t>
                      </a:r>
                      <a:r>
                        <a:rPr lang="en-US" baseline="0" dirty="0" smtClean="0"/>
                        <a:t> Type</a:t>
                      </a:r>
                      <a:endParaRPr lang="en-US" dirty="0"/>
                    </a:p>
                  </a:txBody>
                  <a:tcPr/>
                </a:tc>
                <a:tc>
                  <a:txBody>
                    <a:bodyPr/>
                    <a:lstStyle/>
                    <a:p>
                      <a:r>
                        <a:rPr lang="en-US" dirty="0" smtClean="0"/>
                        <a:t>Support</a:t>
                      </a:r>
                      <a:endParaRPr lang="en-US" dirty="0"/>
                    </a:p>
                  </a:txBody>
                  <a:tcPr/>
                </a:tc>
              </a:tr>
              <a:tr h="1098958">
                <a:tc>
                  <a:txBody>
                    <a:bodyPr/>
                    <a:lstStyle/>
                    <a:p>
                      <a:r>
                        <a:rPr lang="en-US" dirty="0" smtClean="0"/>
                        <a:t>Syntactic</a:t>
                      </a:r>
                      <a:r>
                        <a:rPr lang="en-US" baseline="0" dirty="0" smtClean="0"/>
                        <a:t> Validation</a:t>
                      </a:r>
                      <a:endParaRPr lang="en-US" dirty="0"/>
                    </a:p>
                  </a:txBody>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Ensures accuracy of the grammar / syntax of the XML label</a:t>
                      </a:r>
                      <a:r>
                        <a:rPr lang="en-US" baseline="0" dirty="0" smtClean="0"/>
                        <a:t> against the appropriate schemas as well as any mission schema or </a:t>
                      </a:r>
                      <a:r>
                        <a:rPr lang="en-US" baseline="0" dirty="0" err="1" smtClean="0"/>
                        <a:t>schematron</a:t>
                      </a:r>
                      <a:r>
                        <a:rPr lang="en-US" baseline="0" dirty="0" smtClean="0"/>
                        <a:t>. </a:t>
                      </a:r>
                      <a:r>
                        <a:rPr lang="en-US" i="1" baseline="0" dirty="0" smtClean="0"/>
                        <a:t>Syntactic validation is largely complete.</a:t>
                      </a:r>
                      <a:r>
                        <a:rPr lang="en-US" baseline="0" dirty="0" smtClean="0"/>
                        <a:t> </a:t>
                      </a:r>
                      <a:endParaRPr lang="en-US" dirty="0" smtClean="0"/>
                    </a:p>
                  </a:txBody>
                  <a:tcPr/>
                </a:tc>
              </a:tr>
              <a:tr h="1098958">
                <a:tc>
                  <a:txBody>
                    <a:bodyPr/>
                    <a:lstStyle/>
                    <a:p>
                      <a:r>
                        <a:rPr lang="en-US" dirty="0" smtClean="0"/>
                        <a:t>Semantic Validation</a:t>
                      </a:r>
                      <a:endParaRPr lang="en-US" dirty="0"/>
                    </a:p>
                  </a:txBody>
                  <a:tcPr/>
                </a:tc>
                <a:tc>
                  <a:txBody>
                    <a:bodyPr/>
                    <a:lstStyle/>
                    <a:p>
                      <a:r>
                        <a:rPr lang="en-US" dirty="0" smtClean="0"/>
                        <a:t>Ensures accuracy of the semantic "meaning" of the XML label when run against all relevant schema and </a:t>
                      </a:r>
                      <a:r>
                        <a:rPr lang="en-US" dirty="0" err="1" smtClean="0"/>
                        <a:t>schematron</a:t>
                      </a:r>
                      <a:r>
                        <a:rPr lang="en-US" dirty="0" smtClean="0"/>
                        <a:t> files.  </a:t>
                      </a:r>
                      <a:r>
                        <a:rPr lang="en-US" i="1" dirty="0" smtClean="0"/>
                        <a:t>PDS has about 350</a:t>
                      </a:r>
                      <a:r>
                        <a:rPr lang="en-US" i="1" baseline="0" dirty="0" smtClean="0"/>
                        <a:t> </a:t>
                      </a:r>
                      <a:r>
                        <a:rPr lang="en-US" i="1" baseline="0" dirty="0" err="1" smtClean="0"/>
                        <a:t>schematron</a:t>
                      </a:r>
                      <a:r>
                        <a:rPr lang="en-US" i="1" baseline="0" dirty="0" smtClean="0"/>
                        <a:t> rules today that are in place.</a:t>
                      </a:r>
                      <a:endParaRPr lang="en-US" i="1" dirty="0" smtClean="0"/>
                    </a:p>
                  </a:txBody>
                  <a:tcPr/>
                </a:tc>
              </a:tr>
              <a:tr h="1098958">
                <a:tc>
                  <a:txBody>
                    <a:bodyPr/>
                    <a:lstStyle/>
                    <a:p>
                      <a:r>
                        <a:rPr lang="en-US" b="1" dirty="0" smtClean="0"/>
                        <a:t>Content</a:t>
                      </a:r>
                      <a:r>
                        <a:rPr lang="en-US" b="1" baseline="0" dirty="0" smtClean="0"/>
                        <a:t> Validation</a:t>
                      </a:r>
                      <a:endParaRPr lang="en-US" b="1" dirty="0"/>
                    </a:p>
                  </a:txBody>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b="1" baseline="0" dirty="0" smtClean="0"/>
                        <a:t>Ensure accuracy of data against the description of the data in the label.   </a:t>
                      </a:r>
                      <a:r>
                        <a:rPr lang="en-US" b="1" i="1" baseline="0" dirty="0" smtClean="0"/>
                        <a:t>Some content validation in place, but will be the focus of expanded support.</a:t>
                      </a:r>
                      <a:endParaRPr lang="en-US" sz="1800" b="1" i="1" dirty="0" smtClean="0"/>
                    </a:p>
                  </a:txBody>
                  <a:tcPr/>
                </a:tc>
              </a:tr>
              <a:tr h="1606169">
                <a:tc>
                  <a:txBody>
                    <a:bodyPr/>
                    <a:lstStyle/>
                    <a:p>
                      <a:r>
                        <a:rPr lang="en-US" dirty="0" smtClean="0"/>
                        <a:t>Referential</a:t>
                      </a:r>
                      <a:r>
                        <a:rPr lang="en-US" baseline="0" dirty="0" smtClean="0"/>
                        <a:t> Integrity</a:t>
                      </a:r>
                      <a:endParaRPr lang="en-US" dirty="0"/>
                    </a:p>
                  </a:txBody>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Ensures accuracy of relationships described in Bundle and Collection products </a:t>
                      </a:r>
                      <a:r>
                        <a:rPr lang="en-US" i="1" dirty="0" smtClean="0"/>
                        <a:t>in</a:t>
                      </a:r>
                      <a:r>
                        <a:rPr lang="en-US" i="1" baseline="0" dirty="0" smtClean="0"/>
                        <a:t> place today</a:t>
                      </a:r>
                      <a:r>
                        <a:rPr lang="en-US" dirty="0" smtClean="0"/>
                        <a:t>.  </a:t>
                      </a:r>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Future</a:t>
                      </a:r>
                      <a:r>
                        <a:rPr lang="en-US" baseline="0" dirty="0" smtClean="0"/>
                        <a:t> Feature – </a:t>
                      </a:r>
                      <a:r>
                        <a:rPr lang="en-US" dirty="0" smtClean="0"/>
                        <a:t>Ensure that the relationships described, in and between observational and document objects described in the XML label, are consistent and represented.</a:t>
                      </a:r>
                    </a:p>
                  </a:txBody>
                  <a:tcPr/>
                </a:tc>
              </a:tr>
            </a:tbl>
          </a:graphicData>
        </a:graphic>
      </p:graphicFrame>
      <p:sp>
        <p:nvSpPr>
          <p:cNvPr id="3" name="Date Placeholder 2"/>
          <p:cNvSpPr>
            <a:spLocks noGrp="1"/>
          </p:cNvSpPr>
          <p:nvPr>
            <p:ph type="dt" sz="half" idx="10"/>
          </p:nvPr>
        </p:nvSpPr>
        <p:spPr/>
        <p:txBody>
          <a:bodyPr/>
          <a:lstStyle/>
          <a:p>
            <a:r>
              <a:rPr lang="en-US" smtClean="0"/>
              <a:t>April 20, 2017</a:t>
            </a:r>
            <a:endParaRPr lang="en-US"/>
          </a:p>
        </p:txBody>
      </p:sp>
      <p:sp>
        <p:nvSpPr>
          <p:cNvPr id="5" name="Footer Placeholder 4"/>
          <p:cNvSpPr>
            <a:spLocks noGrp="1"/>
          </p:cNvSpPr>
          <p:nvPr>
            <p:ph type="ftr" sz="quarter" idx="11"/>
          </p:nvPr>
        </p:nvSpPr>
        <p:spPr/>
        <p:txBody>
          <a:bodyPr/>
          <a:lstStyle/>
          <a:p>
            <a:r>
              <a:rPr lang="en-US" smtClean="0"/>
              <a:t>Tool Working Group</a:t>
            </a:r>
            <a:endParaRPr lang="en-US"/>
          </a:p>
        </p:txBody>
      </p:sp>
      <p:sp>
        <p:nvSpPr>
          <p:cNvPr id="6" name="Slide Number Placeholder 5"/>
          <p:cNvSpPr>
            <a:spLocks noGrp="1"/>
          </p:cNvSpPr>
          <p:nvPr>
            <p:ph type="sldNum" sz="quarter" idx="12"/>
          </p:nvPr>
        </p:nvSpPr>
        <p:spPr/>
        <p:txBody>
          <a:bodyPr/>
          <a:lstStyle/>
          <a:p>
            <a:fld id="{02D124E6-4100-A34D-B7EB-E1D791FACF15}" type="slidenum">
              <a:rPr lang="en-US" smtClean="0"/>
              <a:t>15</a:t>
            </a:fld>
            <a:endParaRPr lang="en-US"/>
          </a:p>
        </p:txBody>
      </p:sp>
    </p:spTree>
    <p:extLst>
      <p:ext uri="{BB962C8B-B14F-4D97-AF65-F5344CB8AC3E}">
        <p14:creationId xmlns:p14="http://schemas.microsoft.com/office/powerpoint/2010/main" val="5508401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April 20, 2017</a:t>
            </a:r>
            <a:endParaRPr lang="en-US"/>
          </a:p>
        </p:txBody>
      </p:sp>
      <p:sp>
        <p:nvSpPr>
          <p:cNvPr id="5" name="Footer Placeholder 4"/>
          <p:cNvSpPr>
            <a:spLocks noGrp="1"/>
          </p:cNvSpPr>
          <p:nvPr>
            <p:ph type="ftr" sz="quarter" idx="11"/>
          </p:nvPr>
        </p:nvSpPr>
        <p:spPr/>
        <p:txBody>
          <a:bodyPr/>
          <a:lstStyle/>
          <a:p>
            <a:r>
              <a:rPr lang="en-US" smtClean="0"/>
              <a:t>Tool Working Group</a:t>
            </a:r>
            <a:endParaRPr lang="en-US"/>
          </a:p>
        </p:txBody>
      </p:sp>
      <p:sp>
        <p:nvSpPr>
          <p:cNvPr id="6" name="Slide Number Placeholder 5"/>
          <p:cNvSpPr>
            <a:spLocks noGrp="1"/>
          </p:cNvSpPr>
          <p:nvPr>
            <p:ph type="sldNum" sz="quarter" idx="12"/>
          </p:nvPr>
        </p:nvSpPr>
        <p:spPr/>
        <p:txBody>
          <a:bodyPr/>
          <a:lstStyle/>
          <a:p>
            <a:fld id="{02D124E6-4100-A34D-B7EB-E1D791FACF15}" type="slidenum">
              <a:rPr lang="en-US" smtClean="0"/>
              <a:t>16</a:t>
            </a:fld>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000" y="0"/>
            <a:ext cx="8875059" cy="6858000"/>
          </a:xfrm>
          <a:prstGeom prst="rect">
            <a:avLst/>
          </a:prstGeom>
        </p:spPr>
      </p:pic>
    </p:spTree>
    <p:extLst>
      <p:ext uri="{BB962C8B-B14F-4D97-AF65-F5344CB8AC3E}">
        <p14:creationId xmlns:p14="http://schemas.microsoft.com/office/powerpoint/2010/main" val="15918947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Validation Prioritization cont.</a:t>
            </a:r>
            <a:endParaRPr lang="en-US" dirty="0"/>
          </a:p>
        </p:txBody>
      </p:sp>
      <p:sp>
        <p:nvSpPr>
          <p:cNvPr id="6" name="Content Placeholder 5"/>
          <p:cNvSpPr>
            <a:spLocks noGrp="1"/>
          </p:cNvSpPr>
          <p:nvPr>
            <p:ph idx="1"/>
          </p:nvPr>
        </p:nvSpPr>
        <p:spPr/>
        <p:txBody>
          <a:bodyPr>
            <a:normAutofit fontScale="92500"/>
          </a:bodyPr>
          <a:lstStyle/>
          <a:p>
            <a:r>
              <a:rPr lang="en-US" dirty="0" smtClean="0"/>
              <a:t>Upcoming priorities (from TWG discussions): </a:t>
            </a:r>
          </a:p>
          <a:p>
            <a:pPr lvl="1"/>
            <a:r>
              <a:rPr lang="en-US" dirty="0" smtClean="0"/>
              <a:t>Build 8a</a:t>
            </a:r>
          </a:p>
          <a:p>
            <a:pPr lvl="2"/>
            <a:r>
              <a:rPr lang="en-US" dirty="0" smtClean="0"/>
              <a:t>Data content validation of tables against the label description.</a:t>
            </a:r>
          </a:p>
          <a:p>
            <a:pPr lvl="1"/>
            <a:r>
              <a:rPr lang="en-US" dirty="0" smtClean="0"/>
              <a:t>Build 8b</a:t>
            </a:r>
          </a:p>
          <a:p>
            <a:pPr lvl="2"/>
            <a:r>
              <a:rPr lang="en-US" dirty="0"/>
              <a:t>Data content validation of </a:t>
            </a:r>
            <a:r>
              <a:rPr lang="en-US" dirty="0" smtClean="0"/>
              <a:t>arrays </a:t>
            </a:r>
            <a:r>
              <a:rPr lang="en-US" dirty="0"/>
              <a:t>against the label description</a:t>
            </a:r>
            <a:r>
              <a:rPr lang="en-US" dirty="0" smtClean="0"/>
              <a:t>.</a:t>
            </a:r>
          </a:p>
          <a:p>
            <a:pPr lvl="2"/>
            <a:r>
              <a:rPr lang="en-US" dirty="0"/>
              <a:t>A</a:t>
            </a:r>
            <a:r>
              <a:rPr lang="en-US" dirty="0" smtClean="0"/>
              <a:t>dditional integrity checks and lower priority requirements.</a:t>
            </a:r>
          </a:p>
          <a:p>
            <a:r>
              <a:rPr lang="en-US" dirty="0" smtClean="0"/>
              <a:t>Will revisit once all Nodes have provided input.</a:t>
            </a:r>
            <a:endParaRPr lang="en-US" dirty="0"/>
          </a:p>
        </p:txBody>
      </p:sp>
      <p:sp>
        <p:nvSpPr>
          <p:cNvPr id="2" name="Date Placeholder 1"/>
          <p:cNvSpPr>
            <a:spLocks noGrp="1"/>
          </p:cNvSpPr>
          <p:nvPr>
            <p:ph type="dt" sz="half" idx="10"/>
          </p:nvPr>
        </p:nvSpPr>
        <p:spPr/>
        <p:txBody>
          <a:bodyPr/>
          <a:lstStyle/>
          <a:p>
            <a:r>
              <a:rPr lang="en-US" smtClean="0"/>
              <a:t>April 20, 2017</a:t>
            </a:r>
            <a:endParaRPr lang="en-US"/>
          </a:p>
        </p:txBody>
      </p:sp>
      <p:sp>
        <p:nvSpPr>
          <p:cNvPr id="3" name="Footer Placeholder 2"/>
          <p:cNvSpPr>
            <a:spLocks noGrp="1"/>
          </p:cNvSpPr>
          <p:nvPr>
            <p:ph type="ftr" sz="quarter" idx="11"/>
          </p:nvPr>
        </p:nvSpPr>
        <p:spPr/>
        <p:txBody>
          <a:bodyPr/>
          <a:lstStyle/>
          <a:p>
            <a:r>
              <a:rPr lang="en-US" smtClean="0"/>
              <a:t>Tool Working Group</a:t>
            </a:r>
            <a:endParaRPr lang="en-US"/>
          </a:p>
        </p:txBody>
      </p:sp>
      <p:sp>
        <p:nvSpPr>
          <p:cNvPr id="4" name="Slide Number Placeholder 3"/>
          <p:cNvSpPr>
            <a:spLocks noGrp="1"/>
          </p:cNvSpPr>
          <p:nvPr>
            <p:ph type="sldNum" sz="quarter" idx="12"/>
          </p:nvPr>
        </p:nvSpPr>
        <p:spPr/>
        <p:txBody>
          <a:bodyPr/>
          <a:lstStyle/>
          <a:p>
            <a:fld id="{02D124E6-4100-A34D-B7EB-E1D791FACF15}" type="slidenum">
              <a:rPr lang="en-US" smtClean="0"/>
              <a:t>17</a:t>
            </a:fld>
            <a:endParaRPr lang="en-US"/>
          </a:p>
        </p:txBody>
      </p:sp>
    </p:spTree>
    <p:extLst>
      <p:ext uri="{BB962C8B-B14F-4D97-AF65-F5344CB8AC3E}">
        <p14:creationId xmlns:p14="http://schemas.microsoft.com/office/powerpoint/2010/main" val="13077448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Complete validation requirement prioritization.</a:t>
            </a:r>
          </a:p>
          <a:p>
            <a:r>
              <a:rPr lang="en-US" dirty="0" smtClean="0"/>
              <a:t>Prioritize requirements and releases for Inspect </a:t>
            </a:r>
            <a:r>
              <a:rPr lang="en-US" dirty="0"/>
              <a:t>T</a:t>
            </a:r>
            <a:r>
              <a:rPr lang="en-US" dirty="0" smtClean="0"/>
              <a:t>ool.</a:t>
            </a:r>
          </a:p>
          <a:p>
            <a:r>
              <a:rPr lang="en-US" dirty="0" smtClean="0"/>
              <a:t>Prioritize node tools for discussion.</a:t>
            </a:r>
          </a:p>
          <a:p>
            <a:r>
              <a:rPr lang="en-US" dirty="0" smtClean="0"/>
              <a:t>Continue generating tool “wish list” (need heavy input from the nodes</a:t>
            </a:r>
            <a:r>
              <a:rPr lang="en-US" dirty="0" smtClean="0"/>
              <a:t>)</a:t>
            </a:r>
          </a:p>
          <a:p>
            <a:r>
              <a:rPr lang="en-US" dirty="0" smtClean="0"/>
              <a:t>Explore software deployment options including container technology</a:t>
            </a:r>
          </a:p>
          <a:p>
            <a:r>
              <a:rPr lang="en-US" dirty="0" smtClean="0"/>
              <a:t>Define requirements for GUI front-ends (Validate)</a:t>
            </a:r>
          </a:p>
          <a:p>
            <a:r>
              <a:rPr lang="en-US" dirty="0" smtClean="0"/>
              <a:t>PDS3 maintenance plans</a:t>
            </a:r>
            <a:endParaRPr lang="en-US" dirty="0"/>
          </a:p>
        </p:txBody>
      </p:sp>
      <p:sp>
        <p:nvSpPr>
          <p:cNvPr id="4" name="Date Placeholder 3"/>
          <p:cNvSpPr>
            <a:spLocks noGrp="1"/>
          </p:cNvSpPr>
          <p:nvPr>
            <p:ph type="dt" sz="half" idx="10"/>
          </p:nvPr>
        </p:nvSpPr>
        <p:spPr/>
        <p:txBody>
          <a:bodyPr/>
          <a:lstStyle/>
          <a:p>
            <a:r>
              <a:rPr lang="en-US" smtClean="0"/>
              <a:t>April 20, 2017</a:t>
            </a:r>
            <a:endParaRPr lang="en-US"/>
          </a:p>
        </p:txBody>
      </p:sp>
      <p:sp>
        <p:nvSpPr>
          <p:cNvPr id="5" name="Footer Placeholder 4"/>
          <p:cNvSpPr>
            <a:spLocks noGrp="1"/>
          </p:cNvSpPr>
          <p:nvPr>
            <p:ph type="ftr" sz="quarter" idx="11"/>
          </p:nvPr>
        </p:nvSpPr>
        <p:spPr/>
        <p:txBody>
          <a:bodyPr/>
          <a:lstStyle/>
          <a:p>
            <a:r>
              <a:rPr lang="en-US" smtClean="0"/>
              <a:t>Tool Working Group</a:t>
            </a:r>
            <a:endParaRPr lang="en-US"/>
          </a:p>
        </p:txBody>
      </p:sp>
      <p:sp>
        <p:nvSpPr>
          <p:cNvPr id="6" name="Slide Number Placeholder 5"/>
          <p:cNvSpPr>
            <a:spLocks noGrp="1"/>
          </p:cNvSpPr>
          <p:nvPr>
            <p:ph type="sldNum" sz="quarter" idx="12"/>
          </p:nvPr>
        </p:nvSpPr>
        <p:spPr/>
        <p:txBody>
          <a:bodyPr/>
          <a:lstStyle/>
          <a:p>
            <a:fld id="{02D124E6-4100-A34D-B7EB-E1D791FACF15}" type="slidenum">
              <a:rPr lang="en-US" smtClean="0"/>
              <a:t>18</a:t>
            </a:fld>
            <a:endParaRPr lang="en-US"/>
          </a:p>
        </p:txBody>
      </p:sp>
    </p:spTree>
    <p:extLst>
      <p:ext uri="{BB962C8B-B14F-4D97-AF65-F5344CB8AC3E}">
        <p14:creationId xmlns:p14="http://schemas.microsoft.com/office/powerpoint/2010/main" val="1679618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921001"/>
            <a:ext cx="8229600" cy="1016000"/>
          </a:xfrm>
        </p:spPr>
        <p:txBody>
          <a:bodyPr>
            <a:normAutofit/>
          </a:bodyPr>
          <a:lstStyle/>
          <a:p>
            <a:pPr marL="0" indent="0" algn="ctr">
              <a:buNone/>
            </a:pPr>
            <a:r>
              <a:rPr lang="en-US" sz="4800" dirty="0" smtClean="0"/>
              <a:t>Questions/Comments</a:t>
            </a:r>
            <a:endParaRPr lang="en-US" sz="4800" dirty="0"/>
          </a:p>
        </p:txBody>
      </p:sp>
      <p:sp>
        <p:nvSpPr>
          <p:cNvPr id="4" name="Slide Number Placeholder 3"/>
          <p:cNvSpPr>
            <a:spLocks noGrp="1"/>
          </p:cNvSpPr>
          <p:nvPr>
            <p:ph type="sldNum" sz="quarter" idx="12"/>
          </p:nvPr>
        </p:nvSpPr>
        <p:spPr/>
        <p:txBody>
          <a:bodyPr/>
          <a:lstStyle/>
          <a:p>
            <a:fld id="{02D124E6-4100-A34D-B7EB-E1D791FACF15}" type="slidenum">
              <a:rPr lang="en-US" smtClean="0"/>
              <a:t>19</a:t>
            </a:fld>
            <a:endParaRPr lang="en-US"/>
          </a:p>
        </p:txBody>
      </p:sp>
      <p:sp>
        <p:nvSpPr>
          <p:cNvPr id="6" name="Date Placeholder 5"/>
          <p:cNvSpPr>
            <a:spLocks noGrp="1"/>
          </p:cNvSpPr>
          <p:nvPr>
            <p:ph type="dt" sz="half" idx="10"/>
          </p:nvPr>
        </p:nvSpPr>
        <p:spPr/>
        <p:txBody>
          <a:bodyPr/>
          <a:lstStyle/>
          <a:p>
            <a:r>
              <a:rPr lang="en-US" smtClean="0"/>
              <a:t>April 20, 2017</a:t>
            </a:r>
            <a:endParaRPr lang="en-US"/>
          </a:p>
        </p:txBody>
      </p:sp>
      <p:sp>
        <p:nvSpPr>
          <p:cNvPr id="7" name="Footer Placeholder 6"/>
          <p:cNvSpPr>
            <a:spLocks noGrp="1"/>
          </p:cNvSpPr>
          <p:nvPr>
            <p:ph type="ftr" sz="quarter" idx="11"/>
          </p:nvPr>
        </p:nvSpPr>
        <p:spPr/>
        <p:txBody>
          <a:bodyPr/>
          <a:lstStyle/>
          <a:p>
            <a:r>
              <a:rPr lang="en-US" smtClean="0"/>
              <a:t>Tool Working Group</a:t>
            </a:r>
            <a:endParaRPr lang="en-US"/>
          </a:p>
        </p:txBody>
      </p:sp>
    </p:spTree>
    <p:extLst>
      <p:ext uri="{BB962C8B-B14F-4D97-AF65-F5344CB8AC3E}">
        <p14:creationId xmlns:p14="http://schemas.microsoft.com/office/powerpoint/2010/main" val="3481625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t>Charter, Members and Logistics</a:t>
            </a:r>
          </a:p>
          <a:p>
            <a:r>
              <a:rPr lang="en-US"/>
              <a:t>Level 3 Requirement </a:t>
            </a:r>
            <a:r>
              <a:rPr lang="en-US" smtClean="0"/>
              <a:t>Addition</a:t>
            </a:r>
            <a:endParaRPr lang="en-US" dirty="0" smtClean="0"/>
          </a:p>
          <a:p>
            <a:r>
              <a:rPr lang="en-US" dirty="0" smtClean="0"/>
              <a:t>State of Tools</a:t>
            </a:r>
          </a:p>
          <a:p>
            <a:r>
              <a:rPr lang="en-US" dirty="0" smtClean="0"/>
              <a:t>Tool Registry</a:t>
            </a:r>
          </a:p>
          <a:p>
            <a:r>
              <a:rPr lang="en-US" dirty="0" smtClean="0"/>
              <a:t>Transformation Prioritization</a:t>
            </a:r>
          </a:p>
          <a:p>
            <a:r>
              <a:rPr lang="en-US" dirty="0" smtClean="0"/>
              <a:t>Validation Prioritization</a:t>
            </a:r>
          </a:p>
          <a:p>
            <a:r>
              <a:rPr lang="en-US" dirty="0" smtClean="0"/>
              <a:t>Next Steps</a:t>
            </a:r>
          </a:p>
          <a:p>
            <a:endParaRPr lang="en-US" dirty="0"/>
          </a:p>
        </p:txBody>
      </p:sp>
      <p:sp>
        <p:nvSpPr>
          <p:cNvPr id="4" name="Slide Number Placeholder 3"/>
          <p:cNvSpPr>
            <a:spLocks noGrp="1"/>
          </p:cNvSpPr>
          <p:nvPr>
            <p:ph type="sldNum" sz="quarter" idx="12"/>
          </p:nvPr>
        </p:nvSpPr>
        <p:spPr/>
        <p:txBody>
          <a:bodyPr/>
          <a:lstStyle/>
          <a:p>
            <a:fld id="{02D124E6-4100-A34D-B7EB-E1D791FACF15}" type="slidenum">
              <a:rPr lang="en-US" smtClean="0"/>
              <a:t>2</a:t>
            </a:fld>
            <a:endParaRPr lang="en-US"/>
          </a:p>
        </p:txBody>
      </p:sp>
      <p:sp>
        <p:nvSpPr>
          <p:cNvPr id="5" name="Date Placeholder 4"/>
          <p:cNvSpPr>
            <a:spLocks noGrp="1"/>
          </p:cNvSpPr>
          <p:nvPr>
            <p:ph type="dt" sz="half" idx="10"/>
          </p:nvPr>
        </p:nvSpPr>
        <p:spPr/>
        <p:txBody>
          <a:bodyPr/>
          <a:lstStyle/>
          <a:p>
            <a:r>
              <a:rPr lang="en-US" smtClean="0"/>
              <a:t>April 20, 2017</a:t>
            </a:r>
            <a:endParaRPr lang="en-US"/>
          </a:p>
        </p:txBody>
      </p:sp>
      <p:sp>
        <p:nvSpPr>
          <p:cNvPr id="6" name="Footer Placeholder 5"/>
          <p:cNvSpPr>
            <a:spLocks noGrp="1"/>
          </p:cNvSpPr>
          <p:nvPr>
            <p:ph type="ftr" sz="quarter" idx="11"/>
          </p:nvPr>
        </p:nvSpPr>
        <p:spPr/>
        <p:txBody>
          <a:bodyPr/>
          <a:lstStyle/>
          <a:p>
            <a:r>
              <a:rPr lang="en-US" smtClean="0"/>
              <a:t>Tool Working Group</a:t>
            </a:r>
            <a:endParaRPr lang="en-US"/>
          </a:p>
        </p:txBody>
      </p:sp>
    </p:spTree>
    <p:extLst>
      <p:ext uri="{BB962C8B-B14F-4D97-AF65-F5344CB8AC3E}">
        <p14:creationId xmlns:p14="http://schemas.microsoft.com/office/powerpoint/2010/main" val="9927835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PDS4 Validation</a:t>
            </a:r>
            <a:endParaRPr lang="en-US" dirty="0"/>
          </a:p>
        </p:txBody>
      </p:sp>
      <p:graphicFrame>
        <p:nvGraphicFramePr>
          <p:cNvPr id="4" name="Content Placeholder 3"/>
          <p:cNvGraphicFramePr>
            <a:graphicFrameLocks noGrp="1"/>
          </p:cNvGraphicFramePr>
          <p:nvPr>
            <p:ph idx="1"/>
            <p:extLst/>
          </p:nvPr>
        </p:nvGraphicFramePr>
        <p:xfrm>
          <a:off x="176972" y="1414672"/>
          <a:ext cx="8744510" cy="4851399"/>
        </p:xfrm>
        <a:graphic>
          <a:graphicData uri="http://schemas.openxmlformats.org/drawingml/2006/table">
            <a:tbl>
              <a:tblPr firstRow="1" bandRow="1">
                <a:tableStyleId>{5C22544A-7EE6-4342-B048-85BDC9FD1C3A}</a:tableStyleId>
              </a:tblPr>
              <a:tblGrid>
                <a:gridCol w="4372255"/>
                <a:gridCol w="4372255"/>
              </a:tblGrid>
              <a:tr h="370840">
                <a:tc>
                  <a:txBody>
                    <a:bodyPr/>
                    <a:lstStyle/>
                    <a:p>
                      <a:r>
                        <a:rPr lang="en-US" dirty="0" smtClean="0"/>
                        <a:t>Validation</a:t>
                      </a:r>
                      <a:r>
                        <a:rPr lang="en-US" baseline="0" dirty="0" smtClean="0"/>
                        <a:t> Type</a:t>
                      </a:r>
                      <a:endParaRPr lang="en-US" dirty="0"/>
                    </a:p>
                  </a:txBody>
                  <a:tcPr/>
                </a:tc>
                <a:tc>
                  <a:txBody>
                    <a:bodyPr/>
                    <a:lstStyle/>
                    <a:p>
                      <a:r>
                        <a:rPr lang="en-US" dirty="0" smtClean="0"/>
                        <a:t>Definition</a:t>
                      </a:r>
                      <a:endParaRPr lang="en-US" dirty="0"/>
                    </a:p>
                  </a:txBody>
                  <a:tcPr/>
                </a:tc>
              </a:tr>
              <a:tr h="370840">
                <a:tc>
                  <a:txBody>
                    <a:bodyPr/>
                    <a:lstStyle/>
                    <a:p>
                      <a:r>
                        <a:rPr lang="en-US" dirty="0" smtClean="0"/>
                        <a:t>Syntactic</a:t>
                      </a:r>
                      <a:r>
                        <a:rPr lang="en-US" baseline="0" dirty="0" smtClean="0"/>
                        <a:t> Validation</a:t>
                      </a:r>
                      <a:endParaRPr lang="en-US" dirty="0"/>
                    </a:p>
                  </a:txBody>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Validate the grammatical structure / syntax of the XML label</a:t>
                      </a:r>
                    </a:p>
                  </a:txBody>
                  <a:tcPr/>
                </a:tc>
              </a:tr>
              <a:tr h="370840">
                <a:tc>
                  <a:txBody>
                    <a:bodyPr/>
                    <a:lstStyle/>
                    <a:p>
                      <a:r>
                        <a:rPr lang="en-US" dirty="0" smtClean="0"/>
                        <a:t>Semantic Validation</a:t>
                      </a:r>
                      <a:endParaRPr lang="en-US" dirty="0"/>
                    </a:p>
                  </a:txBody>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Validate that the interpretation of the values in the XML labels are consistent with the circumstances and contexts being described</a:t>
                      </a:r>
                    </a:p>
                  </a:txBody>
                  <a:tcPr/>
                </a:tc>
              </a:tr>
              <a:tr h="370840">
                <a:tc>
                  <a:txBody>
                    <a:bodyPr/>
                    <a:lstStyle/>
                    <a:p>
                      <a:r>
                        <a:rPr lang="en-US" dirty="0" smtClean="0"/>
                        <a:t>Content</a:t>
                      </a:r>
                      <a:r>
                        <a:rPr lang="en-US" baseline="0" dirty="0" smtClean="0"/>
                        <a:t> Validation</a:t>
                      </a:r>
                      <a:endParaRPr lang="en-US" dirty="0"/>
                    </a:p>
                  </a:txBody>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Validate that the syntactic and semantic content of the XML label accurately describes the digital bits in the data objects being described  (i.e., the physical structure and order of the bits are accurately described by the data objects in the xml label)</a:t>
                      </a:r>
                      <a:endParaRPr lang="en-US" sz="1800" dirty="0" smtClean="0"/>
                    </a:p>
                  </a:txBody>
                  <a:tcPr/>
                </a:tc>
              </a:tr>
              <a:tr h="370840">
                <a:tc>
                  <a:txBody>
                    <a:bodyPr/>
                    <a:lstStyle/>
                    <a:p>
                      <a:r>
                        <a:rPr lang="en-US" dirty="0" smtClean="0"/>
                        <a:t>Referential</a:t>
                      </a:r>
                      <a:r>
                        <a:rPr lang="en-US" baseline="0" dirty="0" smtClean="0"/>
                        <a:t> Integrity</a:t>
                      </a:r>
                      <a:endParaRPr lang="en-US" dirty="0"/>
                    </a:p>
                  </a:txBody>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Validate that the relationships described, in and between digital objects described in the XML label, are consistent and represented</a:t>
                      </a:r>
                    </a:p>
                  </a:txBody>
                  <a:tcPr/>
                </a:tc>
              </a:tr>
            </a:tbl>
          </a:graphicData>
        </a:graphic>
      </p:graphicFrame>
      <p:sp>
        <p:nvSpPr>
          <p:cNvPr id="3" name="Date Placeholder 2"/>
          <p:cNvSpPr>
            <a:spLocks noGrp="1"/>
          </p:cNvSpPr>
          <p:nvPr>
            <p:ph type="dt" sz="half" idx="10"/>
          </p:nvPr>
        </p:nvSpPr>
        <p:spPr/>
        <p:txBody>
          <a:bodyPr/>
          <a:lstStyle/>
          <a:p>
            <a:r>
              <a:rPr lang="en-US" smtClean="0"/>
              <a:t>April 20, 2017</a:t>
            </a:r>
            <a:endParaRPr lang="en-US"/>
          </a:p>
        </p:txBody>
      </p:sp>
      <p:sp>
        <p:nvSpPr>
          <p:cNvPr id="5" name="Footer Placeholder 4"/>
          <p:cNvSpPr>
            <a:spLocks noGrp="1"/>
          </p:cNvSpPr>
          <p:nvPr>
            <p:ph type="ftr" sz="quarter" idx="11"/>
          </p:nvPr>
        </p:nvSpPr>
        <p:spPr/>
        <p:txBody>
          <a:bodyPr/>
          <a:lstStyle/>
          <a:p>
            <a:r>
              <a:rPr lang="en-US" smtClean="0"/>
              <a:t>Tool Working Group</a:t>
            </a:r>
            <a:endParaRPr lang="en-US"/>
          </a:p>
        </p:txBody>
      </p:sp>
      <p:sp>
        <p:nvSpPr>
          <p:cNvPr id="6" name="Slide Number Placeholder 5"/>
          <p:cNvSpPr>
            <a:spLocks noGrp="1"/>
          </p:cNvSpPr>
          <p:nvPr>
            <p:ph type="sldNum" sz="quarter" idx="12"/>
          </p:nvPr>
        </p:nvSpPr>
        <p:spPr/>
        <p:txBody>
          <a:bodyPr/>
          <a:lstStyle/>
          <a:p>
            <a:fld id="{02D124E6-4100-A34D-B7EB-E1D791FACF15}" type="slidenum">
              <a:rPr lang="en-US" smtClean="0"/>
              <a:t>20</a:t>
            </a:fld>
            <a:endParaRPr lang="en-US"/>
          </a:p>
        </p:txBody>
      </p:sp>
    </p:spTree>
    <p:extLst>
      <p:ext uri="{BB962C8B-B14F-4D97-AF65-F5344CB8AC3E}">
        <p14:creationId xmlns:p14="http://schemas.microsoft.com/office/powerpoint/2010/main" val="404051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Charter</a:t>
            </a:r>
            <a:endParaRPr lang="en-US" dirty="0"/>
          </a:p>
        </p:txBody>
      </p:sp>
      <p:sp>
        <p:nvSpPr>
          <p:cNvPr id="3" name="Content Placeholder 2"/>
          <p:cNvSpPr>
            <a:spLocks noGrp="1"/>
          </p:cNvSpPr>
          <p:nvPr>
            <p:ph idx="1"/>
          </p:nvPr>
        </p:nvSpPr>
        <p:spPr/>
        <p:txBody>
          <a:bodyPr>
            <a:normAutofit fontScale="85000" lnSpcReduction="20000"/>
          </a:bodyPr>
          <a:lstStyle/>
          <a:p>
            <a:r>
              <a:rPr lang="en-US" dirty="0"/>
              <a:t>Charter</a:t>
            </a:r>
          </a:p>
          <a:p>
            <a:pPr lvl="1"/>
            <a:r>
              <a:rPr lang="en-US" dirty="0"/>
              <a:t>Maintaining the PDS Level 3 requirements for tools;</a:t>
            </a:r>
          </a:p>
          <a:p>
            <a:pPr lvl="1"/>
            <a:r>
              <a:rPr lang="en-US" dirty="0"/>
              <a:t>Reviewing and overseeing the PDS-wide tool inventory;</a:t>
            </a:r>
          </a:p>
          <a:p>
            <a:pPr lvl="1"/>
            <a:r>
              <a:rPr lang="en-US" dirty="0"/>
              <a:t>Identifying gaps and overlaps in tools;</a:t>
            </a:r>
          </a:p>
          <a:p>
            <a:pPr lvl="1"/>
            <a:r>
              <a:rPr lang="en-US" dirty="0"/>
              <a:t>Recommending tool priority and phasing for development;</a:t>
            </a:r>
          </a:p>
          <a:p>
            <a:pPr lvl="1"/>
            <a:r>
              <a:rPr lang="en-US" dirty="0"/>
              <a:t>Reviewing and commenting on specific tool requirements;</a:t>
            </a:r>
          </a:p>
          <a:p>
            <a:pPr lvl="1"/>
            <a:r>
              <a:rPr lang="en-US" dirty="0"/>
              <a:t>Maintaining PDS-wide Tool Schedule and Plan; </a:t>
            </a:r>
          </a:p>
          <a:p>
            <a:pPr lvl="1"/>
            <a:r>
              <a:rPr lang="en-US" dirty="0"/>
              <a:t>Supporting beta testing of tools as part of a release cycle; </a:t>
            </a:r>
          </a:p>
          <a:p>
            <a:pPr lvl="1"/>
            <a:r>
              <a:rPr lang="en-US" dirty="0"/>
              <a:t>Hosting a tool summit with the PDS technical group; and</a:t>
            </a:r>
          </a:p>
          <a:p>
            <a:pPr lvl="1"/>
            <a:r>
              <a:rPr lang="en-US" dirty="0"/>
              <a:t>Provide regular reports at the Management Council Face-to-Face meetings</a:t>
            </a:r>
            <a:r>
              <a:rPr lang="en-US" dirty="0" smtClean="0"/>
              <a:t>.</a:t>
            </a:r>
            <a:endParaRPr lang="en-US" dirty="0"/>
          </a:p>
          <a:p>
            <a:r>
              <a:rPr lang="en-US" dirty="0"/>
              <a:t>Will be renewed annually</a:t>
            </a:r>
          </a:p>
        </p:txBody>
      </p:sp>
      <p:sp>
        <p:nvSpPr>
          <p:cNvPr id="4" name="Slide Number Placeholder 3"/>
          <p:cNvSpPr>
            <a:spLocks noGrp="1"/>
          </p:cNvSpPr>
          <p:nvPr>
            <p:ph type="sldNum" sz="quarter" idx="12"/>
          </p:nvPr>
        </p:nvSpPr>
        <p:spPr/>
        <p:txBody>
          <a:bodyPr/>
          <a:lstStyle/>
          <a:p>
            <a:fld id="{02D124E6-4100-A34D-B7EB-E1D791FACF15}" type="slidenum">
              <a:rPr lang="en-US" smtClean="0"/>
              <a:t>3</a:t>
            </a:fld>
            <a:endParaRPr lang="en-US"/>
          </a:p>
        </p:txBody>
      </p:sp>
      <p:sp>
        <p:nvSpPr>
          <p:cNvPr id="5" name="Date Placeholder 4"/>
          <p:cNvSpPr>
            <a:spLocks noGrp="1"/>
          </p:cNvSpPr>
          <p:nvPr>
            <p:ph type="dt" sz="half" idx="10"/>
          </p:nvPr>
        </p:nvSpPr>
        <p:spPr/>
        <p:txBody>
          <a:bodyPr/>
          <a:lstStyle/>
          <a:p>
            <a:r>
              <a:rPr lang="en-US" smtClean="0"/>
              <a:t>April 20, 2017</a:t>
            </a:r>
            <a:endParaRPr lang="en-US"/>
          </a:p>
        </p:txBody>
      </p:sp>
      <p:sp>
        <p:nvSpPr>
          <p:cNvPr id="6" name="Footer Placeholder 5"/>
          <p:cNvSpPr>
            <a:spLocks noGrp="1"/>
          </p:cNvSpPr>
          <p:nvPr>
            <p:ph type="ftr" sz="quarter" idx="11"/>
          </p:nvPr>
        </p:nvSpPr>
        <p:spPr/>
        <p:txBody>
          <a:bodyPr/>
          <a:lstStyle/>
          <a:p>
            <a:r>
              <a:rPr lang="en-US" smtClean="0"/>
              <a:t>Tool Working Group</a:t>
            </a:r>
            <a:endParaRPr lang="en-US"/>
          </a:p>
        </p:txBody>
      </p:sp>
    </p:spTree>
    <p:extLst>
      <p:ext uri="{BB962C8B-B14F-4D97-AF65-F5344CB8AC3E}">
        <p14:creationId xmlns:p14="http://schemas.microsoft.com/office/powerpoint/2010/main" val="8128707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 Crichton, Chair (E. Law as alternate)</a:t>
            </a:r>
          </a:p>
          <a:p>
            <a:r>
              <a:rPr lang="en-US" dirty="0" smtClean="0"/>
              <a:t>E. Guinness, Geosciences</a:t>
            </a:r>
          </a:p>
          <a:p>
            <a:r>
              <a:rPr lang="en-US" dirty="0" smtClean="0"/>
              <a:t>Joni Johnson, Atmospheres</a:t>
            </a:r>
          </a:p>
          <a:p>
            <a:r>
              <a:rPr lang="en-US" dirty="0" smtClean="0"/>
              <a:t>Todd King, PPI</a:t>
            </a:r>
          </a:p>
          <a:p>
            <a:r>
              <a:rPr lang="en-US" dirty="0" smtClean="0"/>
              <a:t>Jordan </a:t>
            </a:r>
            <a:r>
              <a:rPr lang="en-US" dirty="0" err="1" smtClean="0"/>
              <a:t>Padams</a:t>
            </a:r>
            <a:r>
              <a:rPr lang="en-US" dirty="0" smtClean="0"/>
              <a:t>, IMG (Moses </a:t>
            </a:r>
            <a:r>
              <a:rPr lang="en-US" dirty="0" err="1" smtClean="0"/>
              <a:t>Milazzo</a:t>
            </a:r>
            <a:r>
              <a:rPr lang="en-US" dirty="0" smtClean="0"/>
              <a:t> as alternate)</a:t>
            </a:r>
          </a:p>
          <a:p>
            <a:r>
              <a:rPr lang="en-US" dirty="0" smtClean="0"/>
              <a:t>Eric Palmer, PSI</a:t>
            </a:r>
          </a:p>
          <a:p>
            <a:r>
              <a:rPr lang="en-US" dirty="0" smtClean="0"/>
              <a:t>Tanya Lim, PSA</a:t>
            </a:r>
          </a:p>
          <a:p>
            <a:endParaRPr lang="en-US" dirty="0"/>
          </a:p>
          <a:p>
            <a:pPr marL="0" indent="0">
              <a:buNone/>
            </a:pPr>
            <a:r>
              <a:rPr lang="en-US" dirty="0" smtClean="0"/>
              <a:t>* Sean Hardman, EN as ex-officio advisor</a:t>
            </a:r>
            <a:endParaRPr lang="en-US" dirty="0"/>
          </a:p>
        </p:txBody>
      </p:sp>
      <p:sp>
        <p:nvSpPr>
          <p:cNvPr id="4" name="Slide Number Placeholder 3"/>
          <p:cNvSpPr>
            <a:spLocks noGrp="1"/>
          </p:cNvSpPr>
          <p:nvPr>
            <p:ph type="sldNum" sz="quarter" idx="12"/>
          </p:nvPr>
        </p:nvSpPr>
        <p:spPr/>
        <p:txBody>
          <a:bodyPr/>
          <a:lstStyle/>
          <a:p>
            <a:fld id="{02D124E6-4100-A34D-B7EB-E1D791FACF15}" type="slidenum">
              <a:rPr lang="en-US" smtClean="0"/>
              <a:t>4</a:t>
            </a:fld>
            <a:endParaRPr lang="en-US"/>
          </a:p>
        </p:txBody>
      </p:sp>
      <p:sp>
        <p:nvSpPr>
          <p:cNvPr id="5" name="Date Placeholder 4"/>
          <p:cNvSpPr>
            <a:spLocks noGrp="1"/>
          </p:cNvSpPr>
          <p:nvPr>
            <p:ph type="dt" sz="half" idx="10"/>
          </p:nvPr>
        </p:nvSpPr>
        <p:spPr/>
        <p:txBody>
          <a:bodyPr/>
          <a:lstStyle/>
          <a:p>
            <a:r>
              <a:rPr lang="en-US" smtClean="0"/>
              <a:t>April 20, 2017</a:t>
            </a:r>
            <a:endParaRPr lang="en-US"/>
          </a:p>
        </p:txBody>
      </p:sp>
      <p:sp>
        <p:nvSpPr>
          <p:cNvPr id="6" name="Footer Placeholder 5"/>
          <p:cNvSpPr>
            <a:spLocks noGrp="1"/>
          </p:cNvSpPr>
          <p:nvPr>
            <p:ph type="ftr" sz="quarter" idx="11"/>
          </p:nvPr>
        </p:nvSpPr>
        <p:spPr/>
        <p:txBody>
          <a:bodyPr/>
          <a:lstStyle/>
          <a:p>
            <a:r>
              <a:rPr lang="en-US" smtClean="0"/>
              <a:t>Tool Working Group</a:t>
            </a:r>
            <a:endParaRPr lang="en-US"/>
          </a:p>
        </p:txBody>
      </p:sp>
    </p:spTree>
    <p:extLst>
      <p:ext uri="{BB962C8B-B14F-4D97-AF65-F5344CB8AC3E}">
        <p14:creationId xmlns:p14="http://schemas.microsoft.com/office/powerpoint/2010/main" val="2507225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Logistics</a:t>
            </a:r>
            <a:endParaRPr lang="en-US" dirty="0"/>
          </a:p>
        </p:txBody>
      </p:sp>
      <p:sp>
        <p:nvSpPr>
          <p:cNvPr id="3" name="Content Placeholder 2"/>
          <p:cNvSpPr>
            <a:spLocks noGrp="1"/>
          </p:cNvSpPr>
          <p:nvPr>
            <p:ph idx="1"/>
          </p:nvPr>
        </p:nvSpPr>
        <p:spPr/>
        <p:txBody>
          <a:bodyPr>
            <a:normAutofit fontScale="92500"/>
          </a:bodyPr>
          <a:lstStyle/>
          <a:p>
            <a:r>
              <a:rPr lang="en-US" dirty="0" smtClean="0"/>
              <a:t>Mailing list: </a:t>
            </a:r>
            <a:r>
              <a:rPr lang="en-US" dirty="0" smtClean="0">
                <a:hlinkClick r:id="rId2"/>
              </a:rPr>
              <a:t>pdstwg@list.jpl.nasa.gov</a:t>
            </a:r>
            <a:endParaRPr lang="en-US" dirty="0" smtClean="0"/>
          </a:p>
          <a:p>
            <a:r>
              <a:rPr lang="en-US" dirty="0" smtClean="0"/>
              <a:t>Monthly </a:t>
            </a:r>
            <a:r>
              <a:rPr lang="en-US" dirty="0" err="1" smtClean="0"/>
              <a:t>telecon</a:t>
            </a:r>
            <a:r>
              <a:rPr lang="en-US" dirty="0" smtClean="0"/>
              <a:t> via </a:t>
            </a:r>
            <a:r>
              <a:rPr lang="en-US" dirty="0" err="1" smtClean="0"/>
              <a:t>webex</a:t>
            </a:r>
            <a:r>
              <a:rPr lang="en-US" dirty="0" smtClean="0"/>
              <a:t> started in Aug 2016</a:t>
            </a:r>
          </a:p>
          <a:p>
            <a:pPr lvl="1"/>
            <a:r>
              <a:rPr lang="en-US" dirty="0" smtClean="0"/>
              <a:t>1</a:t>
            </a:r>
            <a:r>
              <a:rPr lang="en-US" baseline="30000" dirty="0" smtClean="0"/>
              <a:t>st</a:t>
            </a:r>
            <a:r>
              <a:rPr lang="en-US" dirty="0" smtClean="0"/>
              <a:t> Wednesday 7:30 am Pacific Time</a:t>
            </a:r>
          </a:p>
          <a:p>
            <a:pPr lvl="1"/>
            <a:r>
              <a:rPr lang="en-US" dirty="0" smtClean="0"/>
              <a:t>Eight meetings held to date</a:t>
            </a:r>
          </a:p>
          <a:p>
            <a:r>
              <a:rPr lang="en-US" dirty="0" smtClean="0"/>
              <a:t>Work spaces:</a:t>
            </a:r>
          </a:p>
          <a:p>
            <a:pPr lvl="1"/>
            <a:r>
              <a:rPr lang="en-US" dirty="0" smtClean="0">
                <a:hlinkClick r:id="rId3"/>
              </a:rPr>
              <a:t>https</a:t>
            </a:r>
            <a:r>
              <a:rPr lang="en-US" dirty="0">
                <a:hlinkClick r:id="rId3"/>
              </a:rPr>
              <a:t>://pds-redmine.jpl.nasa.gov/projects/pds-</a:t>
            </a:r>
            <a:r>
              <a:rPr lang="en-US" dirty="0" smtClean="0">
                <a:hlinkClick r:id="rId3"/>
              </a:rPr>
              <a:t>twg</a:t>
            </a:r>
            <a:endParaRPr lang="en-US" dirty="0" smtClean="0"/>
          </a:p>
          <a:p>
            <a:pPr lvl="1"/>
            <a:r>
              <a:rPr lang="en-US" dirty="0">
                <a:hlinkClick r:id="rId4"/>
              </a:rPr>
              <a:t>https://docs.google.com/spreadsheets/d/18oqtg3DEo2KrgvBOWLSOuqF2uZtq2XmByJwUknYSZUQ/edit#gid=126564646</a:t>
            </a:r>
            <a:endParaRPr lang="en-US" dirty="0"/>
          </a:p>
          <a:p>
            <a:pPr lvl="1"/>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02D124E6-4100-A34D-B7EB-E1D791FACF15}" type="slidenum">
              <a:rPr lang="en-US" smtClean="0"/>
              <a:t>5</a:t>
            </a:fld>
            <a:endParaRPr lang="en-US"/>
          </a:p>
        </p:txBody>
      </p:sp>
      <p:sp>
        <p:nvSpPr>
          <p:cNvPr id="5" name="Date Placeholder 4"/>
          <p:cNvSpPr>
            <a:spLocks noGrp="1"/>
          </p:cNvSpPr>
          <p:nvPr>
            <p:ph type="dt" sz="half" idx="10"/>
          </p:nvPr>
        </p:nvSpPr>
        <p:spPr/>
        <p:txBody>
          <a:bodyPr/>
          <a:lstStyle/>
          <a:p>
            <a:r>
              <a:rPr lang="en-US" smtClean="0"/>
              <a:t>April 20, 2017</a:t>
            </a:r>
            <a:endParaRPr lang="en-US"/>
          </a:p>
        </p:txBody>
      </p:sp>
      <p:sp>
        <p:nvSpPr>
          <p:cNvPr id="6" name="Footer Placeholder 5"/>
          <p:cNvSpPr>
            <a:spLocks noGrp="1"/>
          </p:cNvSpPr>
          <p:nvPr>
            <p:ph type="ftr" sz="quarter" idx="11"/>
          </p:nvPr>
        </p:nvSpPr>
        <p:spPr/>
        <p:txBody>
          <a:bodyPr/>
          <a:lstStyle/>
          <a:p>
            <a:r>
              <a:rPr lang="en-US" smtClean="0"/>
              <a:t>Tool Working Group</a:t>
            </a:r>
            <a:endParaRPr lang="en-US"/>
          </a:p>
        </p:txBody>
      </p:sp>
    </p:spTree>
    <p:extLst>
      <p:ext uri="{BB962C8B-B14F-4D97-AF65-F5344CB8AC3E}">
        <p14:creationId xmlns:p14="http://schemas.microsoft.com/office/powerpoint/2010/main" val="17061423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346076" y="1417638"/>
            <a:ext cx="4209882" cy="5121275"/>
          </a:xfrm>
        </p:spPr>
        <p:txBody>
          <a:bodyPr>
            <a:normAutofit fontScale="70000" lnSpcReduction="20000"/>
          </a:bodyPr>
          <a:lstStyle/>
          <a:p>
            <a:r>
              <a:rPr lang="en-US" dirty="0" smtClean="0"/>
              <a:t>The working group has focused on three activities to support current and future builds</a:t>
            </a:r>
          </a:p>
          <a:p>
            <a:pPr lvl="1"/>
            <a:r>
              <a:rPr lang="en-US" dirty="0" smtClean="0"/>
              <a:t>Identifying the list of tools being developed within PDS and capturing capability and support plans</a:t>
            </a:r>
          </a:p>
          <a:p>
            <a:pPr lvl="1"/>
            <a:r>
              <a:rPr lang="en-US" dirty="0" smtClean="0"/>
              <a:t>Identifying and classifying requirements for additional validation (including build dates)</a:t>
            </a:r>
          </a:p>
          <a:p>
            <a:pPr lvl="1"/>
            <a:r>
              <a:rPr lang="en-US" dirty="0" smtClean="0"/>
              <a:t>Identifying and classifying additional transformations beyond the current set</a:t>
            </a:r>
          </a:p>
          <a:p>
            <a:r>
              <a:rPr lang="en-US" dirty="0" smtClean="0"/>
              <a:t>The working group also mapped level 3 requirements to tools</a:t>
            </a:r>
            <a:endParaRPr lang="en-US" dirty="0"/>
          </a:p>
          <a:p>
            <a:pPr marL="0" indent="0">
              <a:buNone/>
            </a:pPr>
            <a:endParaRPr lang="en-US" dirty="0"/>
          </a:p>
        </p:txBody>
      </p:sp>
      <p:sp>
        <p:nvSpPr>
          <p:cNvPr id="4" name="Date Placeholder 3"/>
          <p:cNvSpPr>
            <a:spLocks noGrp="1"/>
          </p:cNvSpPr>
          <p:nvPr>
            <p:ph type="dt" sz="half" idx="10"/>
          </p:nvPr>
        </p:nvSpPr>
        <p:spPr/>
        <p:txBody>
          <a:bodyPr/>
          <a:lstStyle/>
          <a:p>
            <a:r>
              <a:rPr lang="en-US" smtClean="0"/>
              <a:t>April 20, 2017</a:t>
            </a:r>
            <a:endParaRPr lang="en-US"/>
          </a:p>
        </p:txBody>
      </p:sp>
      <p:sp>
        <p:nvSpPr>
          <p:cNvPr id="5" name="Footer Placeholder 4"/>
          <p:cNvSpPr>
            <a:spLocks noGrp="1"/>
          </p:cNvSpPr>
          <p:nvPr>
            <p:ph type="ftr" sz="quarter" idx="11"/>
          </p:nvPr>
        </p:nvSpPr>
        <p:spPr/>
        <p:txBody>
          <a:bodyPr/>
          <a:lstStyle/>
          <a:p>
            <a:r>
              <a:rPr lang="en-US" smtClean="0"/>
              <a:t>Tool Working Group</a:t>
            </a:r>
            <a:endParaRPr lang="en-US"/>
          </a:p>
        </p:txBody>
      </p:sp>
      <p:sp>
        <p:nvSpPr>
          <p:cNvPr id="6" name="Slide Number Placeholder 5"/>
          <p:cNvSpPr>
            <a:spLocks noGrp="1"/>
          </p:cNvSpPr>
          <p:nvPr>
            <p:ph type="sldNum" sz="quarter" idx="12"/>
          </p:nvPr>
        </p:nvSpPr>
        <p:spPr/>
        <p:txBody>
          <a:bodyPr/>
          <a:lstStyle/>
          <a:p>
            <a:fld id="{02D124E6-4100-A34D-B7EB-E1D791FACF15}" type="slidenum">
              <a:rPr lang="en-US" smtClean="0"/>
              <a:t>6</a:t>
            </a:fld>
            <a:endParaRPr lang="en-US" dirty="0"/>
          </a:p>
        </p:txBody>
      </p:sp>
      <p:pic>
        <p:nvPicPr>
          <p:cNvPr id="7" name="Picture 6" descr="Screen Shot 2017-04-19 at 7.56.04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5958" y="1978025"/>
            <a:ext cx="4434178" cy="3133725"/>
          </a:xfrm>
          <a:prstGeom prst="rect">
            <a:avLst/>
          </a:prstGeom>
          <a:ln>
            <a:solidFill>
              <a:schemeClr val="tx1"/>
            </a:solidFill>
          </a:ln>
        </p:spPr>
      </p:pic>
      <p:sp>
        <p:nvSpPr>
          <p:cNvPr id="8" name="TextBox 7"/>
          <p:cNvSpPr txBox="1"/>
          <p:nvPr/>
        </p:nvSpPr>
        <p:spPr>
          <a:xfrm>
            <a:off x="5826125" y="5292209"/>
            <a:ext cx="1910145" cy="369332"/>
          </a:xfrm>
          <a:prstGeom prst="rect">
            <a:avLst/>
          </a:prstGeom>
          <a:noFill/>
        </p:spPr>
        <p:txBody>
          <a:bodyPr wrap="square" rtlCol="0">
            <a:spAutoFit/>
          </a:bodyPr>
          <a:lstStyle/>
          <a:p>
            <a:r>
              <a:rPr lang="en-US" dirty="0" smtClean="0"/>
              <a:t>PDS Tool WG Wiki</a:t>
            </a:r>
            <a:endParaRPr lang="en-US" dirty="0"/>
          </a:p>
        </p:txBody>
      </p:sp>
    </p:spTree>
    <p:extLst>
      <p:ext uri="{BB962C8B-B14F-4D97-AF65-F5344CB8AC3E}">
        <p14:creationId xmlns:p14="http://schemas.microsoft.com/office/powerpoint/2010/main" val="12678669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3 Requirement Addition</a:t>
            </a:r>
            <a:endParaRPr lang="en-US" dirty="0"/>
          </a:p>
        </p:txBody>
      </p:sp>
      <p:sp>
        <p:nvSpPr>
          <p:cNvPr id="3" name="Content Placeholder 2"/>
          <p:cNvSpPr>
            <a:spLocks noGrp="1"/>
          </p:cNvSpPr>
          <p:nvPr>
            <p:ph idx="1"/>
          </p:nvPr>
        </p:nvSpPr>
        <p:spPr/>
        <p:txBody>
          <a:bodyPr>
            <a:normAutofit lnSpcReduction="10000"/>
          </a:bodyPr>
          <a:lstStyle/>
          <a:p>
            <a:r>
              <a:rPr lang="en-US" dirty="0" smtClean="0"/>
              <a:t>Based on the requirements to tool mapping exercise, the team determined a gap with respect product design.</a:t>
            </a:r>
          </a:p>
          <a:p>
            <a:r>
              <a:rPr lang="en-US" dirty="0" smtClean="0"/>
              <a:t>The following requirement was added to the PDS requirements document:</a:t>
            </a:r>
          </a:p>
          <a:p>
            <a:pPr lvl="1"/>
            <a:r>
              <a:rPr lang="en-US" dirty="0" smtClean="0"/>
              <a:t>1.5.5 - PDS </a:t>
            </a:r>
            <a:r>
              <a:rPr lang="en-US" dirty="0"/>
              <a:t>will provide tools to assist data producers in designing PDS compliant product </a:t>
            </a:r>
            <a:r>
              <a:rPr lang="en-US" dirty="0" smtClean="0"/>
              <a:t>labels.</a:t>
            </a:r>
          </a:p>
          <a:p>
            <a:pPr lvl="1"/>
            <a:r>
              <a:rPr lang="en-US" dirty="0"/>
              <a:t>W</a:t>
            </a:r>
            <a:r>
              <a:rPr lang="en-US" dirty="0" smtClean="0"/>
              <a:t>ould like to discuss approval of requirement change in Exec Session.</a:t>
            </a:r>
            <a:endParaRPr lang="en-US" dirty="0"/>
          </a:p>
        </p:txBody>
      </p:sp>
      <p:sp>
        <p:nvSpPr>
          <p:cNvPr id="4" name="Date Placeholder 3"/>
          <p:cNvSpPr>
            <a:spLocks noGrp="1"/>
          </p:cNvSpPr>
          <p:nvPr>
            <p:ph type="dt" sz="half" idx="10"/>
          </p:nvPr>
        </p:nvSpPr>
        <p:spPr/>
        <p:txBody>
          <a:bodyPr/>
          <a:lstStyle/>
          <a:p>
            <a:r>
              <a:rPr lang="en-US" smtClean="0"/>
              <a:t>April 20, 2017</a:t>
            </a:r>
            <a:endParaRPr lang="en-US"/>
          </a:p>
        </p:txBody>
      </p:sp>
      <p:sp>
        <p:nvSpPr>
          <p:cNvPr id="5" name="Footer Placeholder 4"/>
          <p:cNvSpPr>
            <a:spLocks noGrp="1"/>
          </p:cNvSpPr>
          <p:nvPr>
            <p:ph type="ftr" sz="quarter" idx="11"/>
          </p:nvPr>
        </p:nvSpPr>
        <p:spPr/>
        <p:txBody>
          <a:bodyPr/>
          <a:lstStyle/>
          <a:p>
            <a:r>
              <a:rPr lang="en-US" smtClean="0"/>
              <a:t>Tool Working Group</a:t>
            </a:r>
            <a:endParaRPr lang="en-US"/>
          </a:p>
        </p:txBody>
      </p:sp>
      <p:sp>
        <p:nvSpPr>
          <p:cNvPr id="6" name="Slide Number Placeholder 5"/>
          <p:cNvSpPr>
            <a:spLocks noGrp="1"/>
          </p:cNvSpPr>
          <p:nvPr>
            <p:ph type="sldNum" sz="quarter" idx="12"/>
          </p:nvPr>
        </p:nvSpPr>
        <p:spPr/>
        <p:txBody>
          <a:bodyPr/>
          <a:lstStyle/>
          <a:p>
            <a:fld id="{02D124E6-4100-A34D-B7EB-E1D791FACF15}" type="slidenum">
              <a:rPr lang="en-US" smtClean="0"/>
              <a:t>7</a:t>
            </a:fld>
            <a:endParaRPr lang="en-US"/>
          </a:p>
        </p:txBody>
      </p:sp>
    </p:spTree>
    <p:extLst>
      <p:ext uri="{BB962C8B-B14F-4D97-AF65-F5344CB8AC3E}">
        <p14:creationId xmlns:p14="http://schemas.microsoft.com/office/powerpoint/2010/main" val="10732000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PDS Tool Activities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team is tracking status for actively developed tools at the EN and the DNs.</a:t>
            </a:r>
          </a:p>
          <a:p>
            <a:r>
              <a:rPr lang="en-US" dirty="0" smtClean="0"/>
              <a:t>A traceability matrix was set up to map Level 3 requirements to Tools</a:t>
            </a:r>
          </a:p>
          <a:p>
            <a:r>
              <a:rPr lang="en-US" dirty="0" smtClean="0"/>
              <a:t>Nodes were asked to identify tools beyond the list (on-going request)</a:t>
            </a:r>
          </a:p>
          <a:p>
            <a:r>
              <a:rPr lang="en-US" dirty="0"/>
              <a:t>This was facilitated with the following Google doc:</a:t>
            </a:r>
          </a:p>
          <a:p>
            <a:pPr lvl="1"/>
            <a:r>
              <a:rPr lang="en-US" dirty="0">
                <a:hlinkClick r:id="rId2"/>
              </a:rPr>
              <a:t>https://</a:t>
            </a:r>
            <a:r>
              <a:rPr lang="en-US" dirty="0" smtClean="0">
                <a:hlinkClick r:id="rId2"/>
              </a:rPr>
              <a:t>docs.google.com/spreadsheets/d/18oqtg3DEo2KrgvBOWLSOuqF2uZtq2XmByJwUknYSZUQ/edit#gid=1340660799</a:t>
            </a:r>
            <a:endParaRPr lang="en-US" dirty="0" smtClean="0"/>
          </a:p>
        </p:txBody>
      </p:sp>
      <p:sp>
        <p:nvSpPr>
          <p:cNvPr id="4" name="Date Placeholder 3"/>
          <p:cNvSpPr>
            <a:spLocks noGrp="1"/>
          </p:cNvSpPr>
          <p:nvPr>
            <p:ph type="dt" sz="half" idx="10"/>
          </p:nvPr>
        </p:nvSpPr>
        <p:spPr/>
        <p:txBody>
          <a:bodyPr/>
          <a:lstStyle/>
          <a:p>
            <a:r>
              <a:rPr lang="en-US" smtClean="0"/>
              <a:t>April 20, 2017</a:t>
            </a:r>
            <a:endParaRPr lang="en-US"/>
          </a:p>
        </p:txBody>
      </p:sp>
      <p:sp>
        <p:nvSpPr>
          <p:cNvPr id="5" name="Footer Placeholder 4"/>
          <p:cNvSpPr>
            <a:spLocks noGrp="1"/>
          </p:cNvSpPr>
          <p:nvPr>
            <p:ph type="ftr" sz="quarter" idx="11"/>
          </p:nvPr>
        </p:nvSpPr>
        <p:spPr/>
        <p:txBody>
          <a:bodyPr/>
          <a:lstStyle/>
          <a:p>
            <a:r>
              <a:rPr lang="en-US" smtClean="0"/>
              <a:t>Tool Working Group</a:t>
            </a:r>
            <a:endParaRPr lang="en-US"/>
          </a:p>
        </p:txBody>
      </p:sp>
      <p:sp>
        <p:nvSpPr>
          <p:cNvPr id="6" name="Slide Number Placeholder 5"/>
          <p:cNvSpPr>
            <a:spLocks noGrp="1"/>
          </p:cNvSpPr>
          <p:nvPr>
            <p:ph type="sldNum" sz="quarter" idx="12"/>
          </p:nvPr>
        </p:nvSpPr>
        <p:spPr/>
        <p:txBody>
          <a:bodyPr/>
          <a:lstStyle/>
          <a:p>
            <a:fld id="{02D124E6-4100-A34D-B7EB-E1D791FACF15}" type="slidenum">
              <a:rPr lang="en-US" smtClean="0"/>
              <a:t>8</a:t>
            </a:fld>
            <a:endParaRPr lang="en-US"/>
          </a:p>
        </p:txBody>
      </p:sp>
    </p:spTree>
    <p:extLst>
      <p:ext uri="{BB962C8B-B14F-4D97-AF65-F5344CB8AC3E}">
        <p14:creationId xmlns:p14="http://schemas.microsoft.com/office/powerpoint/2010/main" val="340552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April 20, 2017</a:t>
            </a:r>
            <a:endParaRPr lang="en-US"/>
          </a:p>
        </p:txBody>
      </p:sp>
      <p:sp>
        <p:nvSpPr>
          <p:cNvPr id="3" name="Footer Placeholder 2"/>
          <p:cNvSpPr>
            <a:spLocks noGrp="1"/>
          </p:cNvSpPr>
          <p:nvPr>
            <p:ph type="ftr" sz="quarter" idx="11"/>
          </p:nvPr>
        </p:nvSpPr>
        <p:spPr/>
        <p:txBody>
          <a:bodyPr/>
          <a:lstStyle/>
          <a:p>
            <a:r>
              <a:rPr lang="en-US" smtClean="0"/>
              <a:t>Tool Working Group</a:t>
            </a:r>
            <a:endParaRPr lang="en-US"/>
          </a:p>
        </p:txBody>
      </p:sp>
      <p:sp>
        <p:nvSpPr>
          <p:cNvPr id="4" name="Slide Number Placeholder 3"/>
          <p:cNvSpPr>
            <a:spLocks noGrp="1"/>
          </p:cNvSpPr>
          <p:nvPr>
            <p:ph type="sldNum" sz="quarter" idx="12"/>
          </p:nvPr>
        </p:nvSpPr>
        <p:spPr/>
        <p:txBody>
          <a:bodyPr/>
          <a:lstStyle/>
          <a:p>
            <a:fld id="{02D124E6-4100-A34D-B7EB-E1D791FACF15}" type="slidenum">
              <a:rPr lang="en-US" smtClean="0"/>
              <a:t>9</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885157267"/>
              </p:ext>
            </p:extLst>
          </p:nvPr>
        </p:nvGraphicFramePr>
        <p:xfrm>
          <a:off x="679914" y="188245"/>
          <a:ext cx="7892582" cy="6126476"/>
        </p:xfrm>
        <a:graphic>
          <a:graphicData uri="http://schemas.openxmlformats.org/drawingml/2006/table">
            <a:tbl>
              <a:tblPr firstRow="1">
                <a:tableStyleId>{5C22544A-7EE6-4342-B048-85BDC9FD1C3A}</a:tableStyleId>
              </a:tblPr>
              <a:tblGrid>
                <a:gridCol w="2069157"/>
                <a:gridCol w="752422"/>
                <a:gridCol w="1285389"/>
                <a:gridCol w="1567542"/>
                <a:gridCol w="2218072"/>
              </a:tblGrid>
              <a:tr h="165578">
                <a:tc>
                  <a:txBody>
                    <a:bodyPr/>
                    <a:lstStyle/>
                    <a:p>
                      <a:pPr algn="l" fontAlgn="t"/>
                      <a:r>
                        <a:rPr lang="en-US" sz="1000" u="none" strike="noStrike">
                          <a:effectLst/>
                        </a:rPr>
                        <a:t>Tool Name</a:t>
                      </a:r>
                      <a:endParaRPr lang="en-US" sz="1000" b="1" i="0" u="none" strike="noStrike">
                        <a:solidFill>
                          <a:srgbClr val="000000"/>
                        </a:solidFill>
                        <a:effectLst/>
                        <a:latin typeface="Calibri" charset="0"/>
                      </a:endParaRPr>
                    </a:p>
                  </a:txBody>
                  <a:tcPr marL="5227" marR="5227" marT="5227" marB="0"/>
                </a:tc>
                <a:tc>
                  <a:txBody>
                    <a:bodyPr/>
                    <a:lstStyle/>
                    <a:p>
                      <a:pPr algn="l" fontAlgn="t"/>
                      <a:r>
                        <a:rPr lang="en-US" sz="1000" u="none" strike="noStrike">
                          <a:effectLst/>
                        </a:rPr>
                        <a:t>PDS Version</a:t>
                      </a:r>
                      <a:endParaRPr lang="en-US" sz="1000" b="1" i="0" u="none" strike="noStrike">
                        <a:solidFill>
                          <a:srgbClr val="000000"/>
                        </a:solidFill>
                        <a:effectLst/>
                        <a:latin typeface="Calibri" charset="0"/>
                      </a:endParaRPr>
                    </a:p>
                  </a:txBody>
                  <a:tcPr marL="5227" marR="5227" marT="5227" marB="0"/>
                </a:tc>
                <a:tc>
                  <a:txBody>
                    <a:bodyPr/>
                    <a:lstStyle/>
                    <a:p>
                      <a:pPr algn="l" fontAlgn="t"/>
                      <a:r>
                        <a:rPr lang="en-US" sz="1000" u="none" strike="noStrike">
                          <a:effectLst/>
                        </a:rPr>
                        <a:t>Developer/Maintainer</a:t>
                      </a:r>
                      <a:endParaRPr lang="en-US" sz="1000" b="1" i="0" u="none" strike="noStrike">
                        <a:solidFill>
                          <a:srgbClr val="000000"/>
                        </a:solidFill>
                        <a:effectLst/>
                        <a:latin typeface="Calibri" charset="0"/>
                      </a:endParaRPr>
                    </a:p>
                  </a:txBody>
                  <a:tcPr marL="5227" marR="5227" marT="5227" marB="0"/>
                </a:tc>
                <a:tc>
                  <a:txBody>
                    <a:bodyPr/>
                    <a:lstStyle/>
                    <a:p>
                      <a:pPr algn="l" fontAlgn="t"/>
                      <a:r>
                        <a:rPr lang="en-US" sz="1000" u="none" strike="noStrike">
                          <a:effectLst/>
                        </a:rPr>
                        <a:t>Current Status</a:t>
                      </a:r>
                      <a:endParaRPr lang="en-US" sz="1000" b="1" i="0" u="none" strike="noStrike">
                        <a:solidFill>
                          <a:srgbClr val="000000"/>
                        </a:solidFill>
                        <a:effectLst/>
                        <a:latin typeface="Calibri" charset="0"/>
                      </a:endParaRPr>
                    </a:p>
                  </a:txBody>
                  <a:tcPr marL="5227" marR="5227" marT="5227" marB="0"/>
                </a:tc>
                <a:tc>
                  <a:txBody>
                    <a:bodyPr/>
                    <a:lstStyle/>
                    <a:p>
                      <a:pPr algn="l" fontAlgn="t"/>
                      <a:r>
                        <a:rPr lang="en-US" sz="1000" u="none" strike="noStrike">
                          <a:effectLst/>
                        </a:rPr>
                        <a:t>Future Plan</a:t>
                      </a:r>
                      <a:endParaRPr lang="en-US" sz="1000" b="1" i="0" u="none" strike="noStrike">
                        <a:solidFill>
                          <a:srgbClr val="000000"/>
                        </a:solidFill>
                        <a:effectLst/>
                        <a:latin typeface="Calibri" charset="0"/>
                      </a:endParaRPr>
                    </a:p>
                  </a:txBody>
                  <a:tcPr marL="5227" marR="5227" marT="5227" marB="0"/>
                </a:tc>
              </a:tr>
              <a:tr h="496746">
                <a:tc>
                  <a:txBody>
                    <a:bodyPr/>
                    <a:lstStyle/>
                    <a:p>
                      <a:pPr algn="l" fontAlgn="t"/>
                      <a:r>
                        <a:rPr lang="en-US" sz="1000" u="none" strike="noStrike">
                          <a:effectLst/>
                        </a:rPr>
                        <a:t>PDS Label Assistant for Interactive Design (PLAID)</a:t>
                      </a:r>
                      <a:br>
                        <a:rPr lang="en-US" sz="1000" u="none" strike="noStrike">
                          <a:effectLst/>
                        </a:rPr>
                      </a:br>
                      <a:r>
                        <a:rPr lang="en-US" sz="1000" u="none" strike="noStrike">
                          <a:effectLst/>
                        </a:rPr>
                        <a:t>(Formerly APPS LDT)</a:t>
                      </a:r>
                      <a:endParaRPr lang="en-US" sz="1000" b="0" i="0" u="none" strike="noStrike">
                        <a:solidFill>
                          <a:srgbClr val="000000"/>
                        </a:solidFill>
                        <a:effectLst/>
                        <a:latin typeface="Calibri" charset="0"/>
                      </a:endParaRPr>
                    </a:p>
                  </a:txBody>
                  <a:tcPr marL="5227" marR="5227" marT="5227" marB="0"/>
                </a:tc>
                <a:tc>
                  <a:txBody>
                    <a:bodyPr/>
                    <a:lstStyle/>
                    <a:p>
                      <a:pPr algn="l" fontAlgn="t"/>
                      <a:r>
                        <a:rPr lang="en-US" sz="1000" u="none" strike="noStrike">
                          <a:effectLst/>
                        </a:rPr>
                        <a:t>PDS4</a:t>
                      </a:r>
                      <a:endParaRPr lang="en-US" sz="1000" b="0" i="0" u="none" strike="noStrike">
                        <a:solidFill>
                          <a:srgbClr val="000000"/>
                        </a:solidFill>
                        <a:effectLst/>
                        <a:latin typeface="Calibri" charset="0"/>
                      </a:endParaRPr>
                    </a:p>
                  </a:txBody>
                  <a:tcPr marL="5227" marR="5227" marT="5227" marB="0"/>
                </a:tc>
                <a:tc>
                  <a:txBody>
                    <a:bodyPr/>
                    <a:lstStyle/>
                    <a:p>
                      <a:pPr algn="l" fontAlgn="t"/>
                      <a:r>
                        <a:rPr lang="en-US" sz="1000" u="none" strike="noStrike" dirty="0">
                          <a:effectLst/>
                        </a:rPr>
                        <a:t>AMMOS</a:t>
                      </a:r>
                      <a:endParaRPr lang="en-US" sz="1000" b="0" i="0" u="none" strike="noStrike" dirty="0">
                        <a:solidFill>
                          <a:srgbClr val="000000"/>
                        </a:solidFill>
                        <a:effectLst/>
                        <a:latin typeface="Calibri" charset="0"/>
                      </a:endParaRPr>
                    </a:p>
                  </a:txBody>
                  <a:tcPr marL="5227" marR="5227" marT="5227" marB="0"/>
                </a:tc>
                <a:tc>
                  <a:txBody>
                    <a:bodyPr/>
                    <a:lstStyle/>
                    <a:p>
                      <a:pPr algn="l" fontAlgn="t"/>
                      <a:r>
                        <a:rPr lang="en-US" sz="1000" u="none" strike="noStrike">
                          <a:effectLst/>
                        </a:rPr>
                        <a:t>Released</a:t>
                      </a:r>
                      <a:endParaRPr lang="en-US" sz="1000" b="0" i="0" u="none" strike="noStrike">
                        <a:solidFill>
                          <a:srgbClr val="000000"/>
                        </a:solidFill>
                        <a:effectLst/>
                        <a:latin typeface="Calibri" charset="0"/>
                      </a:endParaRPr>
                    </a:p>
                  </a:txBody>
                  <a:tcPr marL="5227" marR="5227" marT="5227" marB="0"/>
                </a:tc>
                <a:tc>
                  <a:txBody>
                    <a:bodyPr/>
                    <a:lstStyle/>
                    <a:p>
                      <a:pPr algn="l" fontAlgn="t"/>
                      <a:r>
                        <a:rPr lang="en-US" sz="1000" u="none" strike="noStrike" dirty="0">
                          <a:effectLst/>
                        </a:rPr>
                        <a:t>New features planned and in development.</a:t>
                      </a:r>
                      <a:endParaRPr lang="en-US" sz="1000" b="0" i="0" u="none" strike="noStrike" dirty="0">
                        <a:solidFill>
                          <a:srgbClr val="000000"/>
                        </a:solidFill>
                        <a:effectLst/>
                        <a:latin typeface="Calibri" charset="0"/>
                      </a:endParaRPr>
                    </a:p>
                  </a:txBody>
                  <a:tcPr marL="5227" marR="5227" marT="5227" marB="0"/>
                </a:tc>
              </a:tr>
              <a:tr h="331162">
                <a:tc>
                  <a:txBody>
                    <a:bodyPr/>
                    <a:lstStyle/>
                    <a:p>
                      <a:pPr algn="l" fontAlgn="t"/>
                      <a:r>
                        <a:rPr lang="en-US" sz="1000" u="none" strike="noStrike">
                          <a:effectLst/>
                        </a:rPr>
                        <a:t>Educational Labeling System for Atmospheres (ELSA)</a:t>
                      </a:r>
                      <a:endParaRPr lang="en-US" sz="1000" b="0" i="0" u="none" strike="noStrike">
                        <a:solidFill>
                          <a:srgbClr val="000000"/>
                        </a:solidFill>
                        <a:effectLst/>
                        <a:latin typeface="Calibri" charset="0"/>
                      </a:endParaRPr>
                    </a:p>
                  </a:txBody>
                  <a:tcPr marL="5227" marR="5227" marT="5227" marB="0"/>
                </a:tc>
                <a:tc>
                  <a:txBody>
                    <a:bodyPr/>
                    <a:lstStyle/>
                    <a:p>
                      <a:pPr algn="l" fontAlgn="t"/>
                      <a:r>
                        <a:rPr lang="en-US" sz="1000" u="none" strike="noStrike">
                          <a:effectLst/>
                        </a:rPr>
                        <a:t>PDS4</a:t>
                      </a:r>
                      <a:endParaRPr lang="en-US" sz="1000" b="0" i="0" u="none" strike="noStrike">
                        <a:solidFill>
                          <a:srgbClr val="000000"/>
                        </a:solidFill>
                        <a:effectLst/>
                        <a:latin typeface="Calibri" charset="0"/>
                      </a:endParaRPr>
                    </a:p>
                  </a:txBody>
                  <a:tcPr marL="5227" marR="5227" marT="5227" marB="0"/>
                </a:tc>
                <a:tc>
                  <a:txBody>
                    <a:bodyPr/>
                    <a:lstStyle/>
                    <a:p>
                      <a:pPr algn="l" fontAlgn="t"/>
                      <a:r>
                        <a:rPr lang="en-US" sz="1000" u="none" strike="noStrike">
                          <a:effectLst/>
                        </a:rPr>
                        <a:t>Atmospheres</a:t>
                      </a:r>
                      <a:endParaRPr lang="en-US" sz="1000" b="0" i="0" u="none" strike="noStrike">
                        <a:solidFill>
                          <a:srgbClr val="000000"/>
                        </a:solidFill>
                        <a:effectLst/>
                        <a:latin typeface="Calibri" charset="0"/>
                      </a:endParaRPr>
                    </a:p>
                  </a:txBody>
                  <a:tcPr marL="5227" marR="5227" marT="5227" marB="0"/>
                </a:tc>
                <a:tc>
                  <a:txBody>
                    <a:bodyPr/>
                    <a:lstStyle/>
                    <a:p>
                      <a:pPr algn="l" fontAlgn="t"/>
                      <a:r>
                        <a:rPr lang="en-US" sz="1000" u="none" strike="noStrike">
                          <a:effectLst/>
                        </a:rPr>
                        <a:t>In Development</a:t>
                      </a:r>
                      <a:endParaRPr lang="en-US" sz="1000" b="0" i="0" u="none" strike="noStrike">
                        <a:solidFill>
                          <a:srgbClr val="000000"/>
                        </a:solidFill>
                        <a:effectLst/>
                        <a:latin typeface="Calibri" charset="0"/>
                      </a:endParaRPr>
                    </a:p>
                  </a:txBody>
                  <a:tcPr marL="5227" marR="5227" marT="5227" marB="0"/>
                </a:tc>
                <a:tc>
                  <a:txBody>
                    <a:bodyPr/>
                    <a:lstStyle/>
                    <a:p>
                      <a:pPr algn="l" fontAlgn="t"/>
                      <a:r>
                        <a:rPr lang="sk-SK" sz="1000" u="none" strike="noStrike">
                          <a:effectLst/>
                        </a:rPr>
                        <a:t> </a:t>
                      </a:r>
                      <a:endParaRPr lang="sk-SK" sz="1000" b="0" i="0" u="none" strike="noStrike">
                        <a:solidFill>
                          <a:srgbClr val="000000"/>
                        </a:solidFill>
                        <a:effectLst/>
                        <a:latin typeface="Calibri" charset="0"/>
                      </a:endParaRPr>
                    </a:p>
                  </a:txBody>
                  <a:tcPr marL="5227" marR="5227" marT="5227" marB="0"/>
                </a:tc>
              </a:tr>
              <a:tr h="331162">
                <a:tc>
                  <a:txBody>
                    <a:bodyPr/>
                    <a:lstStyle/>
                    <a:p>
                      <a:pPr algn="l" fontAlgn="t"/>
                      <a:r>
                        <a:rPr lang="en-US" sz="1000" u="none" strike="noStrike">
                          <a:effectLst/>
                        </a:rPr>
                        <a:t>Generate Tool</a:t>
                      </a:r>
                      <a:endParaRPr lang="en-US" sz="1000" b="0" i="0" u="none" strike="noStrike">
                        <a:solidFill>
                          <a:srgbClr val="000000"/>
                        </a:solidFill>
                        <a:effectLst/>
                        <a:latin typeface="Calibri" charset="0"/>
                      </a:endParaRPr>
                    </a:p>
                  </a:txBody>
                  <a:tcPr marL="5227" marR="5227" marT="5227" marB="0">
                    <a:solidFill>
                      <a:schemeClr val="accent1">
                        <a:lumMod val="40000"/>
                        <a:lumOff val="60000"/>
                      </a:schemeClr>
                    </a:solidFill>
                  </a:tcPr>
                </a:tc>
                <a:tc>
                  <a:txBody>
                    <a:bodyPr/>
                    <a:lstStyle/>
                    <a:p>
                      <a:pPr algn="l" fontAlgn="t"/>
                      <a:r>
                        <a:rPr lang="en-US" sz="1000" u="none" strike="noStrike">
                          <a:effectLst/>
                        </a:rPr>
                        <a:t>PDS4</a:t>
                      </a:r>
                      <a:endParaRPr lang="en-US" sz="1000" b="0" i="0" u="none" strike="noStrike">
                        <a:solidFill>
                          <a:srgbClr val="000000"/>
                        </a:solidFill>
                        <a:effectLst/>
                        <a:latin typeface="Calibri" charset="0"/>
                      </a:endParaRPr>
                    </a:p>
                  </a:txBody>
                  <a:tcPr marL="5227" marR="5227" marT="5227" marB="0">
                    <a:solidFill>
                      <a:schemeClr val="accent1">
                        <a:lumMod val="40000"/>
                        <a:lumOff val="60000"/>
                      </a:schemeClr>
                    </a:solidFill>
                  </a:tcPr>
                </a:tc>
                <a:tc>
                  <a:txBody>
                    <a:bodyPr/>
                    <a:lstStyle/>
                    <a:p>
                      <a:pPr algn="l" fontAlgn="t"/>
                      <a:r>
                        <a:rPr lang="en-US" sz="1000" u="none" strike="noStrike">
                          <a:effectLst/>
                        </a:rPr>
                        <a:t>Engineering</a:t>
                      </a:r>
                      <a:endParaRPr lang="en-US" sz="1000" b="0" i="0" u="none" strike="noStrike">
                        <a:solidFill>
                          <a:srgbClr val="000000"/>
                        </a:solidFill>
                        <a:effectLst/>
                        <a:latin typeface="Calibri" charset="0"/>
                      </a:endParaRPr>
                    </a:p>
                  </a:txBody>
                  <a:tcPr marL="5227" marR="5227" marT="5227" marB="0">
                    <a:solidFill>
                      <a:schemeClr val="accent1">
                        <a:lumMod val="40000"/>
                        <a:lumOff val="60000"/>
                      </a:schemeClr>
                    </a:solidFill>
                  </a:tcPr>
                </a:tc>
                <a:tc>
                  <a:txBody>
                    <a:bodyPr/>
                    <a:lstStyle/>
                    <a:p>
                      <a:pPr algn="l" fontAlgn="t"/>
                      <a:r>
                        <a:rPr lang="en-US" sz="1000" u="none" strike="noStrike" dirty="0">
                          <a:effectLst/>
                        </a:rPr>
                        <a:t>Released</a:t>
                      </a:r>
                      <a:endParaRPr lang="en-US" sz="1000" b="0" i="0" u="none" strike="noStrike" dirty="0">
                        <a:solidFill>
                          <a:srgbClr val="000000"/>
                        </a:solidFill>
                        <a:effectLst/>
                        <a:latin typeface="Calibri" charset="0"/>
                      </a:endParaRPr>
                    </a:p>
                  </a:txBody>
                  <a:tcPr marL="5227" marR="5227" marT="5227" marB="0">
                    <a:solidFill>
                      <a:schemeClr val="accent1">
                        <a:lumMod val="40000"/>
                        <a:lumOff val="60000"/>
                      </a:schemeClr>
                    </a:solidFill>
                  </a:tcPr>
                </a:tc>
                <a:tc>
                  <a:txBody>
                    <a:bodyPr/>
                    <a:lstStyle/>
                    <a:p>
                      <a:pPr algn="l" fontAlgn="t"/>
                      <a:r>
                        <a:rPr lang="en-US" sz="1000" u="none" strike="noStrike" dirty="0">
                          <a:effectLst/>
                        </a:rPr>
                        <a:t>Routine maintenance. Plan to merge with </a:t>
                      </a:r>
                      <a:r>
                        <a:rPr lang="en-US" sz="1000" u="none" strike="noStrike" dirty="0" err="1">
                          <a:effectLst/>
                        </a:rPr>
                        <a:t>igpp.docgen</a:t>
                      </a:r>
                      <a:r>
                        <a:rPr lang="en-US" sz="1000" u="none" strike="noStrike" dirty="0">
                          <a:effectLst/>
                        </a:rPr>
                        <a:t>.</a:t>
                      </a:r>
                      <a:endParaRPr lang="en-US" sz="1000" b="0" i="0" u="none" strike="noStrike" dirty="0">
                        <a:solidFill>
                          <a:srgbClr val="000000"/>
                        </a:solidFill>
                        <a:effectLst/>
                        <a:latin typeface="Calibri" charset="0"/>
                      </a:endParaRPr>
                    </a:p>
                  </a:txBody>
                  <a:tcPr marL="5227" marR="5227" marT="5227" marB="0">
                    <a:solidFill>
                      <a:schemeClr val="accent1">
                        <a:lumMod val="40000"/>
                        <a:lumOff val="60000"/>
                      </a:schemeClr>
                    </a:solidFill>
                  </a:tcPr>
                </a:tc>
              </a:tr>
              <a:tr h="331162">
                <a:tc>
                  <a:txBody>
                    <a:bodyPr/>
                    <a:lstStyle/>
                    <a:p>
                      <a:pPr algn="l" fontAlgn="t"/>
                      <a:r>
                        <a:rPr lang="en-US" sz="1000" u="none" strike="noStrike">
                          <a:effectLst/>
                        </a:rPr>
                        <a:t>igpp.docgen</a:t>
                      </a:r>
                      <a:endParaRPr lang="en-US" sz="1000" b="0" i="0" u="none" strike="noStrike">
                        <a:solidFill>
                          <a:srgbClr val="000000"/>
                        </a:solidFill>
                        <a:effectLst/>
                        <a:latin typeface="Calibri" charset="0"/>
                      </a:endParaRPr>
                    </a:p>
                  </a:txBody>
                  <a:tcPr marL="5227" marR="5227" marT="5227" marB="0">
                    <a:solidFill>
                      <a:schemeClr val="accent1">
                        <a:lumMod val="40000"/>
                        <a:lumOff val="60000"/>
                      </a:schemeClr>
                    </a:solidFill>
                  </a:tcPr>
                </a:tc>
                <a:tc>
                  <a:txBody>
                    <a:bodyPr/>
                    <a:lstStyle/>
                    <a:p>
                      <a:pPr algn="l" fontAlgn="t"/>
                      <a:r>
                        <a:rPr lang="en-US" sz="1000" u="none" strike="noStrike">
                          <a:effectLst/>
                        </a:rPr>
                        <a:t>PDS4</a:t>
                      </a:r>
                      <a:endParaRPr lang="en-US" sz="1000" b="0" i="0" u="none" strike="noStrike">
                        <a:solidFill>
                          <a:srgbClr val="000000"/>
                        </a:solidFill>
                        <a:effectLst/>
                        <a:latin typeface="Calibri" charset="0"/>
                      </a:endParaRPr>
                    </a:p>
                  </a:txBody>
                  <a:tcPr marL="5227" marR="5227" marT="5227" marB="0">
                    <a:solidFill>
                      <a:schemeClr val="accent1">
                        <a:lumMod val="40000"/>
                        <a:lumOff val="60000"/>
                      </a:schemeClr>
                    </a:solidFill>
                  </a:tcPr>
                </a:tc>
                <a:tc>
                  <a:txBody>
                    <a:bodyPr/>
                    <a:lstStyle/>
                    <a:p>
                      <a:pPr algn="l" fontAlgn="t"/>
                      <a:r>
                        <a:rPr lang="en-US" sz="1000" u="none" strike="noStrike">
                          <a:effectLst/>
                        </a:rPr>
                        <a:t>PPI</a:t>
                      </a:r>
                      <a:endParaRPr lang="en-US" sz="1000" b="0" i="0" u="none" strike="noStrike">
                        <a:solidFill>
                          <a:srgbClr val="000000"/>
                        </a:solidFill>
                        <a:effectLst/>
                        <a:latin typeface="Calibri" charset="0"/>
                      </a:endParaRPr>
                    </a:p>
                  </a:txBody>
                  <a:tcPr marL="5227" marR="5227" marT="5227" marB="0">
                    <a:solidFill>
                      <a:schemeClr val="accent1">
                        <a:lumMod val="40000"/>
                        <a:lumOff val="60000"/>
                      </a:schemeClr>
                    </a:solidFill>
                  </a:tcPr>
                </a:tc>
                <a:tc>
                  <a:txBody>
                    <a:bodyPr/>
                    <a:lstStyle/>
                    <a:p>
                      <a:pPr algn="l" fontAlgn="t"/>
                      <a:r>
                        <a:rPr lang="en-US" sz="1000" u="none" strike="noStrike">
                          <a:effectLst/>
                        </a:rPr>
                        <a:t>Released</a:t>
                      </a:r>
                      <a:endParaRPr lang="en-US" sz="1000" b="0" i="0" u="none" strike="noStrike">
                        <a:solidFill>
                          <a:srgbClr val="000000"/>
                        </a:solidFill>
                        <a:effectLst/>
                        <a:latin typeface="Calibri" charset="0"/>
                      </a:endParaRPr>
                    </a:p>
                  </a:txBody>
                  <a:tcPr marL="5227" marR="5227" marT="5227" marB="0">
                    <a:solidFill>
                      <a:schemeClr val="accent1">
                        <a:lumMod val="40000"/>
                        <a:lumOff val="60000"/>
                      </a:schemeClr>
                    </a:solidFill>
                  </a:tcPr>
                </a:tc>
                <a:tc>
                  <a:txBody>
                    <a:bodyPr/>
                    <a:lstStyle/>
                    <a:p>
                      <a:pPr algn="l" fontAlgn="t"/>
                      <a:r>
                        <a:rPr lang="en-US" sz="1000" u="none" strike="noStrike" dirty="0">
                          <a:effectLst/>
                        </a:rPr>
                        <a:t>Routine maintenance. Plan to merge with Generate Tool.</a:t>
                      </a:r>
                      <a:endParaRPr lang="en-US" sz="1000" b="0" i="0" u="none" strike="noStrike" dirty="0">
                        <a:solidFill>
                          <a:srgbClr val="000000"/>
                        </a:solidFill>
                        <a:effectLst/>
                        <a:latin typeface="Calibri" charset="0"/>
                      </a:endParaRPr>
                    </a:p>
                  </a:txBody>
                  <a:tcPr marL="5227" marR="5227" marT="5227" marB="0">
                    <a:solidFill>
                      <a:schemeClr val="accent1">
                        <a:lumMod val="40000"/>
                        <a:lumOff val="60000"/>
                      </a:schemeClr>
                    </a:solidFill>
                  </a:tcPr>
                </a:tc>
              </a:tr>
              <a:tr h="165578">
                <a:tc>
                  <a:txBody>
                    <a:bodyPr/>
                    <a:lstStyle/>
                    <a:p>
                      <a:pPr algn="l" fontAlgn="t"/>
                      <a:r>
                        <a:rPr lang="en-US" sz="1000" u="none" strike="noStrike">
                          <a:effectLst/>
                        </a:rPr>
                        <a:t>MakeLabels</a:t>
                      </a:r>
                      <a:endParaRPr lang="en-US" sz="1000" b="0" i="0" u="none" strike="noStrike">
                        <a:solidFill>
                          <a:srgbClr val="000000"/>
                        </a:solidFill>
                        <a:effectLst/>
                        <a:latin typeface="Calibri" charset="0"/>
                      </a:endParaRPr>
                    </a:p>
                  </a:txBody>
                  <a:tcPr marL="5227" marR="5227" marT="5227" marB="0">
                    <a:solidFill>
                      <a:schemeClr val="accent1">
                        <a:lumMod val="40000"/>
                        <a:lumOff val="60000"/>
                      </a:schemeClr>
                    </a:solidFill>
                  </a:tcPr>
                </a:tc>
                <a:tc>
                  <a:txBody>
                    <a:bodyPr/>
                    <a:lstStyle/>
                    <a:p>
                      <a:pPr algn="l" fontAlgn="t"/>
                      <a:r>
                        <a:rPr lang="en-US" sz="1000" u="none" strike="noStrike">
                          <a:effectLst/>
                        </a:rPr>
                        <a:t>PDS4</a:t>
                      </a:r>
                      <a:endParaRPr lang="en-US" sz="1000" b="0" i="0" u="none" strike="noStrike">
                        <a:solidFill>
                          <a:srgbClr val="000000"/>
                        </a:solidFill>
                        <a:effectLst/>
                        <a:latin typeface="Calibri" charset="0"/>
                      </a:endParaRPr>
                    </a:p>
                  </a:txBody>
                  <a:tcPr marL="5227" marR="5227" marT="5227" marB="0">
                    <a:solidFill>
                      <a:schemeClr val="accent1">
                        <a:lumMod val="40000"/>
                        <a:lumOff val="60000"/>
                      </a:schemeClr>
                    </a:solidFill>
                  </a:tcPr>
                </a:tc>
                <a:tc>
                  <a:txBody>
                    <a:bodyPr/>
                    <a:lstStyle/>
                    <a:p>
                      <a:pPr algn="l" fontAlgn="t"/>
                      <a:r>
                        <a:rPr lang="en-US" sz="1000" u="none" strike="noStrike">
                          <a:effectLst/>
                        </a:rPr>
                        <a:t>Geosciences</a:t>
                      </a:r>
                      <a:endParaRPr lang="en-US" sz="1000" b="0" i="0" u="none" strike="noStrike">
                        <a:solidFill>
                          <a:srgbClr val="000000"/>
                        </a:solidFill>
                        <a:effectLst/>
                        <a:latin typeface="Calibri" charset="0"/>
                      </a:endParaRPr>
                    </a:p>
                  </a:txBody>
                  <a:tcPr marL="5227" marR="5227" marT="5227" marB="0">
                    <a:solidFill>
                      <a:schemeClr val="accent1">
                        <a:lumMod val="40000"/>
                        <a:lumOff val="60000"/>
                      </a:schemeClr>
                    </a:solidFill>
                  </a:tcPr>
                </a:tc>
                <a:tc>
                  <a:txBody>
                    <a:bodyPr/>
                    <a:lstStyle/>
                    <a:p>
                      <a:pPr algn="l" fontAlgn="t"/>
                      <a:r>
                        <a:rPr lang="en-US" sz="1000" u="none" strike="noStrike">
                          <a:effectLst/>
                        </a:rPr>
                        <a:t>In Development</a:t>
                      </a:r>
                      <a:endParaRPr lang="en-US" sz="1000" b="0" i="0" u="none" strike="noStrike">
                        <a:solidFill>
                          <a:srgbClr val="000000"/>
                        </a:solidFill>
                        <a:effectLst/>
                        <a:latin typeface="Calibri" charset="0"/>
                      </a:endParaRPr>
                    </a:p>
                  </a:txBody>
                  <a:tcPr marL="5227" marR="5227" marT="5227" marB="0">
                    <a:solidFill>
                      <a:schemeClr val="accent1">
                        <a:lumMod val="40000"/>
                        <a:lumOff val="60000"/>
                      </a:schemeClr>
                    </a:solidFill>
                  </a:tcPr>
                </a:tc>
                <a:tc>
                  <a:txBody>
                    <a:bodyPr/>
                    <a:lstStyle/>
                    <a:p>
                      <a:pPr algn="l" fontAlgn="t"/>
                      <a:endParaRPr lang="en-US" sz="1000" b="0" i="0" u="none" strike="noStrike" dirty="0">
                        <a:solidFill>
                          <a:srgbClr val="000000"/>
                        </a:solidFill>
                        <a:effectLst/>
                        <a:latin typeface="Calibri" charset="0"/>
                      </a:endParaRPr>
                    </a:p>
                  </a:txBody>
                  <a:tcPr marL="5227" marR="5227" marT="5227" marB="0">
                    <a:solidFill>
                      <a:schemeClr val="accent1">
                        <a:lumMod val="40000"/>
                        <a:lumOff val="60000"/>
                      </a:schemeClr>
                    </a:solidFill>
                  </a:tcPr>
                </a:tc>
              </a:tr>
              <a:tr h="331162">
                <a:tc>
                  <a:txBody>
                    <a:bodyPr/>
                    <a:lstStyle/>
                    <a:p>
                      <a:pPr algn="l" fontAlgn="t"/>
                      <a:r>
                        <a:rPr lang="en-US" sz="1000" u="none" strike="noStrike">
                          <a:effectLst/>
                        </a:rPr>
                        <a:t>LDDTool</a:t>
                      </a:r>
                      <a:endParaRPr lang="en-US" sz="1000" b="0" i="0" u="none" strike="noStrike">
                        <a:solidFill>
                          <a:srgbClr val="000000"/>
                        </a:solidFill>
                        <a:effectLst/>
                        <a:latin typeface="Calibri" charset="0"/>
                      </a:endParaRPr>
                    </a:p>
                  </a:txBody>
                  <a:tcPr marL="5227" marR="5227" marT="5227" marB="0"/>
                </a:tc>
                <a:tc>
                  <a:txBody>
                    <a:bodyPr/>
                    <a:lstStyle/>
                    <a:p>
                      <a:pPr algn="l" fontAlgn="t"/>
                      <a:r>
                        <a:rPr lang="en-US" sz="1000" u="none" strike="noStrike">
                          <a:effectLst/>
                        </a:rPr>
                        <a:t>PDS4</a:t>
                      </a:r>
                      <a:endParaRPr lang="en-US" sz="1000" b="0" i="0" u="none" strike="noStrike">
                        <a:solidFill>
                          <a:srgbClr val="000000"/>
                        </a:solidFill>
                        <a:effectLst/>
                        <a:latin typeface="Calibri" charset="0"/>
                      </a:endParaRPr>
                    </a:p>
                  </a:txBody>
                  <a:tcPr marL="5227" marR="5227" marT="5227" marB="0"/>
                </a:tc>
                <a:tc>
                  <a:txBody>
                    <a:bodyPr/>
                    <a:lstStyle/>
                    <a:p>
                      <a:pPr algn="l" fontAlgn="t"/>
                      <a:r>
                        <a:rPr lang="en-US" sz="1000" u="none" strike="noStrike">
                          <a:effectLst/>
                        </a:rPr>
                        <a:t>Engineering</a:t>
                      </a:r>
                      <a:endParaRPr lang="en-US" sz="1000" b="0" i="0" u="none" strike="noStrike">
                        <a:solidFill>
                          <a:srgbClr val="000000"/>
                        </a:solidFill>
                        <a:effectLst/>
                        <a:latin typeface="Calibri" charset="0"/>
                      </a:endParaRPr>
                    </a:p>
                  </a:txBody>
                  <a:tcPr marL="5227" marR="5227" marT="5227" marB="0"/>
                </a:tc>
                <a:tc>
                  <a:txBody>
                    <a:bodyPr/>
                    <a:lstStyle/>
                    <a:p>
                      <a:pPr algn="l" fontAlgn="t"/>
                      <a:r>
                        <a:rPr lang="en-US" sz="1000" u="none" strike="noStrike">
                          <a:effectLst/>
                        </a:rPr>
                        <a:t>Released</a:t>
                      </a:r>
                      <a:endParaRPr lang="en-US" sz="1000" b="0" i="0" u="none" strike="noStrike">
                        <a:solidFill>
                          <a:srgbClr val="000000"/>
                        </a:solidFill>
                        <a:effectLst/>
                        <a:latin typeface="Calibri" charset="0"/>
                      </a:endParaRPr>
                    </a:p>
                  </a:txBody>
                  <a:tcPr marL="5227" marR="5227" marT="5227" marB="0"/>
                </a:tc>
                <a:tc>
                  <a:txBody>
                    <a:bodyPr/>
                    <a:lstStyle/>
                    <a:p>
                      <a:pPr algn="l" fontAlgn="t"/>
                      <a:r>
                        <a:rPr lang="en-US" sz="1000" u="none" strike="noStrike" dirty="0">
                          <a:effectLst/>
                        </a:rPr>
                        <a:t>Updated with each build.</a:t>
                      </a:r>
                      <a:endParaRPr lang="en-US" sz="1000" b="0" i="0" u="none" strike="noStrike" dirty="0">
                        <a:solidFill>
                          <a:srgbClr val="000000"/>
                        </a:solidFill>
                        <a:effectLst/>
                        <a:latin typeface="Calibri" charset="0"/>
                      </a:endParaRPr>
                    </a:p>
                  </a:txBody>
                  <a:tcPr marL="5227" marR="5227" marT="5227" marB="0"/>
                </a:tc>
              </a:tr>
              <a:tr h="496746">
                <a:tc>
                  <a:txBody>
                    <a:bodyPr/>
                    <a:lstStyle/>
                    <a:p>
                      <a:pPr algn="l" fontAlgn="t"/>
                      <a:r>
                        <a:rPr lang="en-US" sz="1000" u="none" strike="noStrike">
                          <a:effectLst/>
                        </a:rPr>
                        <a:t>Validate Tool</a:t>
                      </a:r>
                      <a:endParaRPr lang="en-US" sz="1000" b="0" i="0" u="none" strike="noStrike">
                        <a:solidFill>
                          <a:srgbClr val="000000"/>
                        </a:solidFill>
                        <a:effectLst/>
                        <a:latin typeface="Calibri" charset="0"/>
                      </a:endParaRPr>
                    </a:p>
                  </a:txBody>
                  <a:tcPr marL="5227" marR="5227" marT="5227" marB="0">
                    <a:solidFill>
                      <a:schemeClr val="accent1">
                        <a:lumMod val="40000"/>
                        <a:lumOff val="60000"/>
                      </a:schemeClr>
                    </a:solidFill>
                  </a:tcPr>
                </a:tc>
                <a:tc>
                  <a:txBody>
                    <a:bodyPr/>
                    <a:lstStyle/>
                    <a:p>
                      <a:pPr algn="l" fontAlgn="t"/>
                      <a:r>
                        <a:rPr lang="en-US" sz="1000" u="none" strike="noStrike">
                          <a:effectLst/>
                        </a:rPr>
                        <a:t>PDS3</a:t>
                      </a:r>
                      <a:br>
                        <a:rPr lang="en-US" sz="1000" u="none" strike="noStrike">
                          <a:effectLst/>
                        </a:rPr>
                      </a:br>
                      <a:r>
                        <a:rPr lang="en-US" sz="1000" u="none" strike="noStrike">
                          <a:effectLst/>
                        </a:rPr>
                        <a:t>PDS4</a:t>
                      </a:r>
                      <a:endParaRPr lang="en-US" sz="1000" b="0" i="0" u="none" strike="noStrike">
                        <a:solidFill>
                          <a:srgbClr val="000000"/>
                        </a:solidFill>
                        <a:effectLst/>
                        <a:latin typeface="Calibri" charset="0"/>
                      </a:endParaRPr>
                    </a:p>
                  </a:txBody>
                  <a:tcPr marL="5227" marR="5227" marT="5227" marB="0">
                    <a:solidFill>
                      <a:schemeClr val="accent1">
                        <a:lumMod val="40000"/>
                        <a:lumOff val="60000"/>
                      </a:schemeClr>
                    </a:solidFill>
                  </a:tcPr>
                </a:tc>
                <a:tc>
                  <a:txBody>
                    <a:bodyPr/>
                    <a:lstStyle/>
                    <a:p>
                      <a:pPr algn="l" fontAlgn="t"/>
                      <a:r>
                        <a:rPr lang="en-US" sz="1000" u="none" strike="noStrike">
                          <a:effectLst/>
                        </a:rPr>
                        <a:t>Engineering</a:t>
                      </a:r>
                      <a:endParaRPr lang="en-US" sz="1000" b="0" i="0" u="none" strike="noStrike">
                        <a:solidFill>
                          <a:srgbClr val="000000"/>
                        </a:solidFill>
                        <a:effectLst/>
                        <a:latin typeface="Calibri" charset="0"/>
                      </a:endParaRPr>
                    </a:p>
                  </a:txBody>
                  <a:tcPr marL="5227" marR="5227" marT="5227" marB="0">
                    <a:solidFill>
                      <a:schemeClr val="accent1">
                        <a:lumMod val="40000"/>
                        <a:lumOff val="60000"/>
                      </a:schemeClr>
                    </a:solidFill>
                  </a:tcPr>
                </a:tc>
                <a:tc>
                  <a:txBody>
                    <a:bodyPr/>
                    <a:lstStyle/>
                    <a:p>
                      <a:pPr algn="l" fontAlgn="t"/>
                      <a:r>
                        <a:rPr lang="en-US" sz="1000" u="none" strike="noStrike">
                          <a:effectLst/>
                        </a:rPr>
                        <a:t>Released. Subtantial support for syntatic and semantic validation.</a:t>
                      </a:r>
                      <a:endParaRPr lang="en-US" sz="1000" b="0" i="0" u="none" strike="noStrike">
                        <a:solidFill>
                          <a:srgbClr val="000000"/>
                        </a:solidFill>
                        <a:effectLst/>
                        <a:latin typeface="Calibri" charset="0"/>
                      </a:endParaRPr>
                    </a:p>
                  </a:txBody>
                  <a:tcPr marL="5227" marR="5227" marT="5227" marB="0">
                    <a:solidFill>
                      <a:schemeClr val="accent1">
                        <a:lumMod val="40000"/>
                        <a:lumOff val="60000"/>
                      </a:schemeClr>
                    </a:solidFill>
                  </a:tcPr>
                </a:tc>
                <a:tc>
                  <a:txBody>
                    <a:bodyPr/>
                    <a:lstStyle/>
                    <a:p>
                      <a:pPr algn="l" fontAlgn="t"/>
                      <a:r>
                        <a:rPr lang="en-US" sz="1000" u="none" strike="noStrike" dirty="0">
                          <a:effectLst/>
                        </a:rPr>
                        <a:t>Focus on content validation. Updated with each build based on TWG prioritization.</a:t>
                      </a:r>
                      <a:endParaRPr lang="en-US" sz="1000" b="0" i="0" u="none" strike="noStrike" dirty="0">
                        <a:solidFill>
                          <a:srgbClr val="000000"/>
                        </a:solidFill>
                        <a:effectLst/>
                        <a:latin typeface="Calibri" charset="0"/>
                      </a:endParaRPr>
                    </a:p>
                  </a:txBody>
                  <a:tcPr marL="5227" marR="5227" marT="5227" marB="0">
                    <a:solidFill>
                      <a:schemeClr val="accent1">
                        <a:lumMod val="40000"/>
                        <a:lumOff val="60000"/>
                      </a:schemeClr>
                    </a:solidFill>
                  </a:tcPr>
                </a:tc>
              </a:tr>
              <a:tr h="165578">
                <a:tc>
                  <a:txBody>
                    <a:bodyPr/>
                    <a:lstStyle/>
                    <a:p>
                      <a:pPr algn="l" fontAlgn="t"/>
                      <a:r>
                        <a:rPr lang="en-US" sz="1000" u="none" strike="noStrike">
                          <a:effectLst/>
                        </a:rPr>
                        <a:t>Validation Tool (VTool)</a:t>
                      </a:r>
                      <a:endParaRPr lang="en-US" sz="1000" b="0" i="0" u="none" strike="noStrike">
                        <a:solidFill>
                          <a:srgbClr val="000000"/>
                        </a:solidFill>
                        <a:effectLst/>
                        <a:latin typeface="Calibri" charset="0"/>
                      </a:endParaRPr>
                    </a:p>
                  </a:txBody>
                  <a:tcPr marL="5227" marR="5227" marT="5227" marB="0">
                    <a:solidFill>
                      <a:schemeClr val="accent1">
                        <a:lumMod val="40000"/>
                        <a:lumOff val="60000"/>
                      </a:schemeClr>
                    </a:solidFill>
                  </a:tcPr>
                </a:tc>
                <a:tc>
                  <a:txBody>
                    <a:bodyPr/>
                    <a:lstStyle/>
                    <a:p>
                      <a:pPr algn="l" fontAlgn="t"/>
                      <a:r>
                        <a:rPr lang="en-US" sz="1000" u="none" strike="noStrike">
                          <a:effectLst/>
                        </a:rPr>
                        <a:t>PDS3</a:t>
                      </a:r>
                      <a:endParaRPr lang="en-US" sz="1000" b="0" i="0" u="none" strike="noStrike">
                        <a:solidFill>
                          <a:srgbClr val="000000"/>
                        </a:solidFill>
                        <a:effectLst/>
                        <a:latin typeface="Calibri" charset="0"/>
                      </a:endParaRPr>
                    </a:p>
                  </a:txBody>
                  <a:tcPr marL="5227" marR="5227" marT="5227" marB="0">
                    <a:solidFill>
                      <a:schemeClr val="accent1">
                        <a:lumMod val="40000"/>
                        <a:lumOff val="60000"/>
                      </a:schemeClr>
                    </a:solidFill>
                  </a:tcPr>
                </a:tc>
                <a:tc>
                  <a:txBody>
                    <a:bodyPr/>
                    <a:lstStyle/>
                    <a:p>
                      <a:pPr algn="l" fontAlgn="t"/>
                      <a:r>
                        <a:rPr lang="en-US" sz="1000" u="none" strike="noStrike">
                          <a:effectLst/>
                        </a:rPr>
                        <a:t>Engineering</a:t>
                      </a:r>
                      <a:endParaRPr lang="en-US" sz="1000" b="0" i="0" u="none" strike="noStrike">
                        <a:solidFill>
                          <a:srgbClr val="000000"/>
                        </a:solidFill>
                        <a:effectLst/>
                        <a:latin typeface="Calibri" charset="0"/>
                      </a:endParaRPr>
                    </a:p>
                  </a:txBody>
                  <a:tcPr marL="5227" marR="5227" marT="5227" marB="0">
                    <a:solidFill>
                      <a:schemeClr val="accent1">
                        <a:lumMod val="40000"/>
                        <a:lumOff val="60000"/>
                      </a:schemeClr>
                    </a:solidFill>
                  </a:tcPr>
                </a:tc>
                <a:tc>
                  <a:txBody>
                    <a:bodyPr/>
                    <a:lstStyle/>
                    <a:p>
                      <a:pPr algn="l" fontAlgn="t"/>
                      <a:r>
                        <a:rPr lang="en-US" sz="1000" u="none" strike="noStrike" dirty="0">
                          <a:effectLst/>
                        </a:rPr>
                        <a:t>Released</a:t>
                      </a:r>
                      <a:endParaRPr lang="en-US" sz="1000" b="0" i="0" u="none" strike="noStrike" dirty="0">
                        <a:solidFill>
                          <a:srgbClr val="000000"/>
                        </a:solidFill>
                        <a:effectLst/>
                        <a:latin typeface="Calibri" charset="0"/>
                      </a:endParaRPr>
                    </a:p>
                  </a:txBody>
                  <a:tcPr marL="5227" marR="5227" marT="5227" marB="0">
                    <a:solidFill>
                      <a:schemeClr val="accent1">
                        <a:lumMod val="40000"/>
                        <a:lumOff val="60000"/>
                      </a:schemeClr>
                    </a:solidFill>
                  </a:tcPr>
                </a:tc>
                <a:tc>
                  <a:txBody>
                    <a:bodyPr/>
                    <a:lstStyle/>
                    <a:p>
                      <a:pPr algn="l" fontAlgn="t"/>
                      <a:r>
                        <a:rPr lang="en-US" sz="1000" u="none" strike="noStrike" dirty="0">
                          <a:effectLst/>
                        </a:rPr>
                        <a:t>Replaced by Validate Tool.</a:t>
                      </a:r>
                      <a:endParaRPr lang="en-US" sz="1000" b="0" i="0" u="none" strike="noStrike" dirty="0">
                        <a:solidFill>
                          <a:srgbClr val="000000"/>
                        </a:solidFill>
                        <a:effectLst/>
                        <a:latin typeface="Calibri" charset="0"/>
                      </a:endParaRPr>
                    </a:p>
                  </a:txBody>
                  <a:tcPr marL="5227" marR="5227" marT="5227" marB="0">
                    <a:solidFill>
                      <a:schemeClr val="accent1">
                        <a:lumMod val="40000"/>
                        <a:lumOff val="60000"/>
                      </a:schemeClr>
                    </a:solidFill>
                  </a:tcPr>
                </a:tc>
              </a:tr>
              <a:tr h="165578">
                <a:tc>
                  <a:txBody>
                    <a:bodyPr/>
                    <a:lstStyle/>
                    <a:p>
                      <a:pPr algn="l" fontAlgn="t"/>
                      <a:r>
                        <a:rPr lang="en-US" sz="1000" u="none" strike="noStrike">
                          <a:effectLst/>
                        </a:rPr>
                        <a:t>PDS3 Volume Validator</a:t>
                      </a:r>
                      <a:endParaRPr lang="en-US" sz="1000" b="0" i="0" u="none" strike="noStrike">
                        <a:solidFill>
                          <a:srgbClr val="000000"/>
                        </a:solidFill>
                        <a:effectLst/>
                        <a:latin typeface="Calibri" charset="0"/>
                      </a:endParaRPr>
                    </a:p>
                  </a:txBody>
                  <a:tcPr marL="5227" marR="5227" marT="5227" marB="0">
                    <a:solidFill>
                      <a:schemeClr val="accent1">
                        <a:lumMod val="40000"/>
                        <a:lumOff val="60000"/>
                      </a:schemeClr>
                    </a:solidFill>
                  </a:tcPr>
                </a:tc>
                <a:tc>
                  <a:txBody>
                    <a:bodyPr/>
                    <a:lstStyle/>
                    <a:p>
                      <a:pPr algn="l" fontAlgn="t"/>
                      <a:r>
                        <a:rPr lang="en-US" sz="1000" u="none" strike="noStrike">
                          <a:effectLst/>
                        </a:rPr>
                        <a:t>PDS3</a:t>
                      </a:r>
                      <a:endParaRPr lang="en-US" sz="1000" b="0" i="0" u="none" strike="noStrike">
                        <a:solidFill>
                          <a:srgbClr val="000000"/>
                        </a:solidFill>
                        <a:effectLst/>
                        <a:latin typeface="Calibri" charset="0"/>
                      </a:endParaRPr>
                    </a:p>
                  </a:txBody>
                  <a:tcPr marL="5227" marR="5227" marT="5227" marB="0">
                    <a:solidFill>
                      <a:schemeClr val="accent1">
                        <a:lumMod val="40000"/>
                        <a:lumOff val="60000"/>
                      </a:schemeClr>
                    </a:solidFill>
                  </a:tcPr>
                </a:tc>
                <a:tc>
                  <a:txBody>
                    <a:bodyPr/>
                    <a:lstStyle/>
                    <a:p>
                      <a:pPr algn="l" fontAlgn="t"/>
                      <a:r>
                        <a:rPr lang="en-US" sz="1000" u="none" strike="noStrike">
                          <a:effectLst/>
                        </a:rPr>
                        <a:t>ARC/Engineering</a:t>
                      </a:r>
                      <a:endParaRPr lang="en-US" sz="1000" b="0" i="0" u="none" strike="noStrike">
                        <a:solidFill>
                          <a:srgbClr val="000000"/>
                        </a:solidFill>
                        <a:effectLst/>
                        <a:latin typeface="Calibri" charset="0"/>
                      </a:endParaRPr>
                    </a:p>
                  </a:txBody>
                  <a:tcPr marL="5227" marR="5227" marT="5227" marB="0">
                    <a:solidFill>
                      <a:schemeClr val="accent1">
                        <a:lumMod val="40000"/>
                        <a:lumOff val="60000"/>
                      </a:schemeClr>
                    </a:solidFill>
                  </a:tcPr>
                </a:tc>
                <a:tc>
                  <a:txBody>
                    <a:bodyPr/>
                    <a:lstStyle/>
                    <a:p>
                      <a:pPr algn="l" fontAlgn="t"/>
                      <a:r>
                        <a:rPr lang="en-US" sz="1000" u="none" strike="noStrike">
                          <a:effectLst/>
                        </a:rPr>
                        <a:t>Released</a:t>
                      </a:r>
                      <a:endParaRPr lang="en-US" sz="1000" b="0" i="0" u="none" strike="noStrike">
                        <a:solidFill>
                          <a:srgbClr val="000000"/>
                        </a:solidFill>
                        <a:effectLst/>
                        <a:latin typeface="Calibri" charset="0"/>
                      </a:endParaRPr>
                    </a:p>
                  </a:txBody>
                  <a:tcPr marL="5227" marR="5227" marT="5227" marB="0">
                    <a:solidFill>
                      <a:schemeClr val="accent1">
                        <a:lumMod val="40000"/>
                        <a:lumOff val="60000"/>
                      </a:schemeClr>
                    </a:solidFill>
                  </a:tcPr>
                </a:tc>
                <a:tc>
                  <a:txBody>
                    <a:bodyPr/>
                    <a:lstStyle/>
                    <a:p>
                      <a:pPr algn="l" fontAlgn="t"/>
                      <a:r>
                        <a:rPr lang="en-US" sz="1000" u="none" strike="noStrike" dirty="0">
                          <a:effectLst/>
                        </a:rPr>
                        <a:t>Decommission due to IT security issues.</a:t>
                      </a:r>
                      <a:endParaRPr lang="en-US" sz="1000" b="0" i="0" u="none" strike="noStrike" dirty="0">
                        <a:solidFill>
                          <a:srgbClr val="000000"/>
                        </a:solidFill>
                        <a:effectLst/>
                        <a:latin typeface="Calibri" charset="0"/>
                      </a:endParaRPr>
                    </a:p>
                  </a:txBody>
                  <a:tcPr marL="5227" marR="5227" marT="5227" marB="0">
                    <a:solidFill>
                      <a:schemeClr val="accent1">
                        <a:lumMod val="40000"/>
                        <a:lumOff val="60000"/>
                      </a:schemeClr>
                    </a:solidFill>
                  </a:tcPr>
                </a:tc>
              </a:tr>
              <a:tr h="496746">
                <a:tc>
                  <a:txBody>
                    <a:bodyPr/>
                    <a:lstStyle/>
                    <a:p>
                      <a:pPr algn="l" fontAlgn="t"/>
                      <a:r>
                        <a:rPr lang="en-US" sz="1000" u="none" strike="noStrike">
                          <a:effectLst/>
                        </a:rPr>
                        <a:t>Transform Tool</a:t>
                      </a:r>
                      <a:endParaRPr lang="en-US" sz="1000" b="0" i="0" u="none" strike="noStrike">
                        <a:solidFill>
                          <a:srgbClr val="000000"/>
                        </a:solidFill>
                        <a:effectLst/>
                        <a:latin typeface="Calibri" charset="0"/>
                      </a:endParaRPr>
                    </a:p>
                  </a:txBody>
                  <a:tcPr marL="5227" marR="5227" marT="5227" marB="0"/>
                </a:tc>
                <a:tc>
                  <a:txBody>
                    <a:bodyPr/>
                    <a:lstStyle/>
                    <a:p>
                      <a:pPr algn="l" fontAlgn="t"/>
                      <a:r>
                        <a:rPr lang="en-US" sz="1000" u="none" strike="noStrike">
                          <a:effectLst/>
                        </a:rPr>
                        <a:t>PDS4</a:t>
                      </a:r>
                      <a:endParaRPr lang="en-US" sz="1000" b="0" i="0" u="none" strike="noStrike">
                        <a:solidFill>
                          <a:srgbClr val="000000"/>
                        </a:solidFill>
                        <a:effectLst/>
                        <a:latin typeface="Calibri" charset="0"/>
                      </a:endParaRPr>
                    </a:p>
                  </a:txBody>
                  <a:tcPr marL="5227" marR="5227" marT="5227" marB="0"/>
                </a:tc>
                <a:tc>
                  <a:txBody>
                    <a:bodyPr/>
                    <a:lstStyle/>
                    <a:p>
                      <a:pPr algn="l" fontAlgn="t"/>
                      <a:r>
                        <a:rPr lang="en-US" sz="1000" u="none" strike="noStrike">
                          <a:effectLst/>
                        </a:rPr>
                        <a:t>Engineering</a:t>
                      </a:r>
                      <a:endParaRPr lang="en-US" sz="1000" b="0" i="0" u="none" strike="noStrike">
                        <a:solidFill>
                          <a:srgbClr val="000000"/>
                        </a:solidFill>
                        <a:effectLst/>
                        <a:latin typeface="Calibri" charset="0"/>
                      </a:endParaRPr>
                    </a:p>
                  </a:txBody>
                  <a:tcPr marL="5227" marR="5227" marT="5227" marB="0"/>
                </a:tc>
                <a:tc>
                  <a:txBody>
                    <a:bodyPr/>
                    <a:lstStyle/>
                    <a:p>
                      <a:pPr algn="l" fontAlgn="t"/>
                      <a:r>
                        <a:rPr lang="en-US" sz="1000" u="none" strike="noStrike">
                          <a:effectLst/>
                        </a:rPr>
                        <a:t>Released. Support for a core set of transformations.</a:t>
                      </a:r>
                      <a:endParaRPr lang="en-US" sz="1000" b="0" i="0" u="none" strike="noStrike">
                        <a:solidFill>
                          <a:srgbClr val="000000"/>
                        </a:solidFill>
                        <a:effectLst/>
                        <a:latin typeface="Calibri" charset="0"/>
                      </a:endParaRPr>
                    </a:p>
                  </a:txBody>
                  <a:tcPr marL="5227" marR="5227" marT="5227" marB="0"/>
                </a:tc>
                <a:tc>
                  <a:txBody>
                    <a:bodyPr/>
                    <a:lstStyle/>
                    <a:p>
                      <a:pPr algn="l" fontAlgn="t"/>
                      <a:r>
                        <a:rPr lang="en-US" sz="1000" u="none" strike="noStrike" dirty="0">
                          <a:effectLst/>
                        </a:rPr>
                        <a:t>Focus on expanding beyond core set. Updated with each build based on TWG prioritization.</a:t>
                      </a:r>
                      <a:endParaRPr lang="en-US" sz="1000" b="0" i="0" u="none" strike="noStrike" dirty="0">
                        <a:solidFill>
                          <a:srgbClr val="000000"/>
                        </a:solidFill>
                        <a:effectLst/>
                        <a:latin typeface="Calibri" charset="0"/>
                      </a:endParaRPr>
                    </a:p>
                  </a:txBody>
                  <a:tcPr marL="5227" marR="5227" marT="5227" marB="0"/>
                </a:tc>
              </a:tr>
              <a:tr h="165578">
                <a:tc>
                  <a:txBody>
                    <a:bodyPr/>
                    <a:lstStyle/>
                    <a:p>
                      <a:pPr algn="l" fontAlgn="t"/>
                      <a:r>
                        <a:rPr lang="en-US" sz="1000" u="none" strike="noStrike">
                          <a:effectLst/>
                        </a:rPr>
                        <a:t>PDS4 Tools</a:t>
                      </a:r>
                      <a:endParaRPr lang="en-US" sz="1000" b="0" i="0" u="none" strike="noStrike">
                        <a:solidFill>
                          <a:srgbClr val="000000"/>
                        </a:solidFill>
                        <a:effectLst/>
                        <a:latin typeface="Calibri" charset="0"/>
                      </a:endParaRPr>
                    </a:p>
                  </a:txBody>
                  <a:tcPr marL="5227" marR="5227" marT="5227" marB="0"/>
                </a:tc>
                <a:tc>
                  <a:txBody>
                    <a:bodyPr/>
                    <a:lstStyle/>
                    <a:p>
                      <a:pPr algn="l" fontAlgn="t"/>
                      <a:r>
                        <a:rPr lang="en-US" sz="1000" u="none" strike="noStrike">
                          <a:effectLst/>
                        </a:rPr>
                        <a:t>PDS4</a:t>
                      </a:r>
                      <a:endParaRPr lang="en-US" sz="1000" b="0" i="0" u="none" strike="noStrike">
                        <a:solidFill>
                          <a:srgbClr val="000000"/>
                        </a:solidFill>
                        <a:effectLst/>
                        <a:latin typeface="Calibri" charset="0"/>
                      </a:endParaRPr>
                    </a:p>
                  </a:txBody>
                  <a:tcPr marL="5227" marR="5227" marT="5227" marB="0"/>
                </a:tc>
                <a:tc>
                  <a:txBody>
                    <a:bodyPr/>
                    <a:lstStyle/>
                    <a:p>
                      <a:pPr algn="l" fontAlgn="t"/>
                      <a:r>
                        <a:rPr lang="en-US" sz="1000" u="none" strike="noStrike">
                          <a:effectLst/>
                        </a:rPr>
                        <a:t>Engineering</a:t>
                      </a:r>
                      <a:endParaRPr lang="en-US" sz="1000" b="0" i="0" u="none" strike="noStrike">
                        <a:solidFill>
                          <a:srgbClr val="000000"/>
                        </a:solidFill>
                        <a:effectLst/>
                        <a:latin typeface="Calibri" charset="0"/>
                      </a:endParaRPr>
                    </a:p>
                  </a:txBody>
                  <a:tcPr marL="5227" marR="5227" marT="5227" marB="0"/>
                </a:tc>
                <a:tc>
                  <a:txBody>
                    <a:bodyPr/>
                    <a:lstStyle/>
                    <a:p>
                      <a:pPr algn="l" fontAlgn="t"/>
                      <a:r>
                        <a:rPr lang="en-US" sz="1000" u="none" strike="noStrike">
                          <a:effectLst/>
                        </a:rPr>
                        <a:t>Released</a:t>
                      </a:r>
                      <a:endParaRPr lang="en-US" sz="1000" b="0" i="0" u="none" strike="noStrike">
                        <a:solidFill>
                          <a:srgbClr val="000000"/>
                        </a:solidFill>
                        <a:effectLst/>
                        <a:latin typeface="Calibri" charset="0"/>
                      </a:endParaRPr>
                    </a:p>
                  </a:txBody>
                  <a:tcPr marL="5227" marR="5227" marT="5227" marB="0"/>
                </a:tc>
                <a:tc>
                  <a:txBody>
                    <a:bodyPr/>
                    <a:lstStyle/>
                    <a:p>
                      <a:pPr algn="l" fontAlgn="t"/>
                      <a:r>
                        <a:rPr lang="en-US" sz="1000" u="none" strike="noStrike" dirty="0">
                          <a:effectLst/>
                        </a:rPr>
                        <a:t>Routine maintenance.</a:t>
                      </a:r>
                      <a:endParaRPr lang="en-US" sz="1000" b="0" i="0" u="none" strike="noStrike" dirty="0">
                        <a:solidFill>
                          <a:srgbClr val="000000"/>
                        </a:solidFill>
                        <a:effectLst/>
                        <a:latin typeface="Calibri" charset="0"/>
                      </a:endParaRPr>
                    </a:p>
                  </a:txBody>
                  <a:tcPr marL="5227" marR="5227" marT="5227" marB="0"/>
                </a:tc>
              </a:tr>
              <a:tr h="165578">
                <a:tc>
                  <a:txBody>
                    <a:bodyPr/>
                    <a:lstStyle/>
                    <a:p>
                      <a:pPr algn="l" fontAlgn="t"/>
                      <a:r>
                        <a:rPr lang="en-US" sz="1000" u="none" strike="noStrike">
                          <a:effectLst/>
                        </a:rPr>
                        <a:t>pds.cdf</a:t>
                      </a:r>
                      <a:endParaRPr lang="en-US" sz="1000" b="0" i="0" u="none" strike="noStrike">
                        <a:solidFill>
                          <a:srgbClr val="000000"/>
                        </a:solidFill>
                        <a:effectLst/>
                        <a:latin typeface="Calibri" charset="0"/>
                      </a:endParaRPr>
                    </a:p>
                  </a:txBody>
                  <a:tcPr marL="5227" marR="5227" marT="5227" marB="0"/>
                </a:tc>
                <a:tc>
                  <a:txBody>
                    <a:bodyPr/>
                    <a:lstStyle/>
                    <a:p>
                      <a:pPr algn="l" fontAlgn="t"/>
                      <a:r>
                        <a:rPr lang="en-US" sz="1000" u="none" strike="noStrike">
                          <a:effectLst/>
                        </a:rPr>
                        <a:t>PDS4</a:t>
                      </a:r>
                      <a:endParaRPr lang="en-US" sz="1000" b="0" i="0" u="none" strike="noStrike">
                        <a:solidFill>
                          <a:srgbClr val="000000"/>
                        </a:solidFill>
                        <a:effectLst/>
                        <a:latin typeface="Calibri" charset="0"/>
                      </a:endParaRPr>
                    </a:p>
                  </a:txBody>
                  <a:tcPr marL="5227" marR="5227" marT="5227" marB="0"/>
                </a:tc>
                <a:tc>
                  <a:txBody>
                    <a:bodyPr/>
                    <a:lstStyle/>
                    <a:p>
                      <a:pPr algn="l" fontAlgn="t"/>
                      <a:r>
                        <a:rPr lang="en-US" sz="1000" u="none" strike="noStrike">
                          <a:effectLst/>
                        </a:rPr>
                        <a:t>PPI</a:t>
                      </a:r>
                      <a:endParaRPr lang="en-US" sz="1000" b="0" i="0" u="none" strike="noStrike">
                        <a:solidFill>
                          <a:srgbClr val="000000"/>
                        </a:solidFill>
                        <a:effectLst/>
                        <a:latin typeface="Calibri" charset="0"/>
                      </a:endParaRPr>
                    </a:p>
                  </a:txBody>
                  <a:tcPr marL="5227" marR="5227" marT="5227" marB="0"/>
                </a:tc>
                <a:tc>
                  <a:txBody>
                    <a:bodyPr/>
                    <a:lstStyle/>
                    <a:p>
                      <a:pPr algn="l" fontAlgn="t"/>
                      <a:r>
                        <a:rPr lang="en-US" sz="1000" u="none" strike="noStrike">
                          <a:effectLst/>
                        </a:rPr>
                        <a:t>Released</a:t>
                      </a:r>
                      <a:endParaRPr lang="en-US" sz="1000" b="0" i="0" u="none" strike="noStrike">
                        <a:solidFill>
                          <a:srgbClr val="000000"/>
                        </a:solidFill>
                        <a:effectLst/>
                        <a:latin typeface="Calibri" charset="0"/>
                      </a:endParaRPr>
                    </a:p>
                  </a:txBody>
                  <a:tcPr marL="5227" marR="5227" marT="5227" marB="0"/>
                </a:tc>
                <a:tc>
                  <a:txBody>
                    <a:bodyPr/>
                    <a:lstStyle/>
                    <a:p>
                      <a:pPr algn="l" fontAlgn="t"/>
                      <a:r>
                        <a:rPr lang="en-US" sz="1000" u="none" strike="noStrike">
                          <a:effectLst/>
                        </a:rPr>
                        <a:t>Routine maintenance.</a:t>
                      </a:r>
                      <a:endParaRPr lang="en-US" sz="1000" b="0" i="0" u="none" strike="noStrike">
                        <a:solidFill>
                          <a:srgbClr val="000000"/>
                        </a:solidFill>
                        <a:effectLst/>
                        <a:latin typeface="Calibri" charset="0"/>
                      </a:endParaRPr>
                    </a:p>
                  </a:txBody>
                  <a:tcPr marL="5227" marR="5227" marT="5227" marB="0"/>
                </a:tc>
              </a:tr>
              <a:tr h="165578">
                <a:tc>
                  <a:txBody>
                    <a:bodyPr/>
                    <a:lstStyle/>
                    <a:p>
                      <a:pPr algn="l" fontAlgn="t"/>
                      <a:r>
                        <a:rPr lang="en-US" sz="1000" u="none" strike="noStrike">
                          <a:effectLst/>
                        </a:rPr>
                        <a:t>ReadPDS4 for IDL</a:t>
                      </a:r>
                      <a:endParaRPr lang="en-US" sz="1000" b="0" i="0" u="none" strike="noStrike">
                        <a:solidFill>
                          <a:srgbClr val="000000"/>
                        </a:solidFill>
                        <a:effectLst/>
                        <a:latin typeface="Calibri" charset="0"/>
                      </a:endParaRPr>
                    </a:p>
                  </a:txBody>
                  <a:tcPr marL="5227" marR="5227" marT="5227" marB="0"/>
                </a:tc>
                <a:tc>
                  <a:txBody>
                    <a:bodyPr/>
                    <a:lstStyle/>
                    <a:p>
                      <a:pPr algn="l" fontAlgn="t"/>
                      <a:r>
                        <a:rPr lang="en-US" sz="1000" u="none" strike="noStrike">
                          <a:effectLst/>
                        </a:rPr>
                        <a:t>PDS4</a:t>
                      </a:r>
                      <a:endParaRPr lang="en-US" sz="1000" b="0" i="0" u="none" strike="noStrike">
                        <a:solidFill>
                          <a:srgbClr val="000000"/>
                        </a:solidFill>
                        <a:effectLst/>
                        <a:latin typeface="Calibri" charset="0"/>
                      </a:endParaRPr>
                    </a:p>
                  </a:txBody>
                  <a:tcPr marL="5227" marR="5227" marT="5227" marB="0"/>
                </a:tc>
                <a:tc>
                  <a:txBody>
                    <a:bodyPr/>
                    <a:lstStyle/>
                    <a:p>
                      <a:pPr algn="l" fontAlgn="t"/>
                      <a:r>
                        <a:rPr lang="en-US" sz="1000" u="none" strike="noStrike">
                          <a:effectLst/>
                        </a:rPr>
                        <a:t>SBN</a:t>
                      </a:r>
                      <a:endParaRPr lang="en-US" sz="1000" b="0" i="0" u="none" strike="noStrike">
                        <a:solidFill>
                          <a:srgbClr val="000000"/>
                        </a:solidFill>
                        <a:effectLst/>
                        <a:latin typeface="Calibri" charset="0"/>
                      </a:endParaRPr>
                    </a:p>
                  </a:txBody>
                  <a:tcPr marL="5227" marR="5227" marT="5227" marB="0"/>
                </a:tc>
                <a:tc>
                  <a:txBody>
                    <a:bodyPr/>
                    <a:lstStyle/>
                    <a:p>
                      <a:pPr algn="l" fontAlgn="t"/>
                      <a:r>
                        <a:rPr lang="en-US" sz="1000" u="none" strike="noStrike">
                          <a:effectLst/>
                        </a:rPr>
                        <a:t>Released</a:t>
                      </a:r>
                      <a:endParaRPr lang="en-US" sz="1000" b="0" i="0" u="none" strike="noStrike">
                        <a:solidFill>
                          <a:srgbClr val="000000"/>
                        </a:solidFill>
                        <a:effectLst/>
                        <a:latin typeface="Calibri" charset="0"/>
                      </a:endParaRPr>
                    </a:p>
                  </a:txBody>
                  <a:tcPr marL="5227" marR="5227" marT="5227" marB="0"/>
                </a:tc>
                <a:tc>
                  <a:txBody>
                    <a:bodyPr/>
                    <a:lstStyle/>
                    <a:p>
                      <a:pPr algn="l" fontAlgn="t"/>
                      <a:r>
                        <a:rPr lang="en-US" sz="1000" u="none" strike="noStrike">
                          <a:effectLst/>
                        </a:rPr>
                        <a:t>Routine maintenance.</a:t>
                      </a:r>
                      <a:endParaRPr lang="en-US" sz="1000" b="0" i="0" u="none" strike="noStrike">
                        <a:solidFill>
                          <a:srgbClr val="000000"/>
                        </a:solidFill>
                        <a:effectLst/>
                        <a:latin typeface="Calibri" charset="0"/>
                      </a:endParaRPr>
                    </a:p>
                  </a:txBody>
                  <a:tcPr marL="5227" marR="5227" marT="5227" marB="0"/>
                </a:tc>
              </a:tr>
              <a:tr h="165578">
                <a:tc>
                  <a:txBody>
                    <a:bodyPr/>
                    <a:lstStyle/>
                    <a:p>
                      <a:pPr algn="l" fontAlgn="t"/>
                      <a:r>
                        <a:rPr lang="en-US" sz="1000" u="none" strike="noStrike">
                          <a:effectLst/>
                        </a:rPr>
                        <a:t>ReadPDS3 for IDL</a:t>
                      </a:r>
                      <a:endParaRPr lang="en-US" sz="1000" b="0" i="0" u="none" strike="noStrike">
                        <a:solidFill>
                          <a:srgbClr val="000000"/>
                        </a:solidFill>
                        <a:effectLst/>
                        <a:latin typeface="Calibri" charset="0"/>
                      </a:endParaRPr>
                    </a:p>
                  </a:txBody>
                  <a:tcPr marL="5227" marR="5227" marT="5227" marB="0"/>
                </a:tc>
                <a:tc>
                  <a:txBody>
                    <a:bodyPr/>
                    <a:lstStyle/>
                    <a:p>
                      <a:pPr algn="l" fontAlgn="t"/>
                      <a:r>
                        <a:rPr lang="en-US" sz="1000" u="none" strike="noStrike">
                          <a:effectLst/>
                        </a:rPr>
                        <a:t>PDS3</a:t>
                      </a:r>
                      <a:endParaRPr lang="en-US" sz="1000" b="0" i="0" u="none" strike="noStrike">
                        <a:solidFill>
                          <a:srgbClr val="000000"/>
                        </a:solidFill>
                        <a:effectLst/>
                        <a:latin typeface="Calibri" charset="0"/>
                      </a:endParaRPr>
                    </a:p>
                  </a:txBody>
                  <a:tcPr marL="5227" marR="5227" marT="5227" marB="0"/>
                </a:tc>
                <a:tc>
                  <a:txBody>
                    <a:bodyPr/>
                    <a:lstStyle/>
                    <a:p>
                      <a:pPr algn="l" fontAlgn="t"/>
                      <a:r>
                        <a:rPr lang="en-US" sz="1000" u="none" strike="noStrike">
                          <a:effectLst/>
                        </a:rPr>
                        <a:t>SBN</a:t>
                      </a:r>
                      <a:endParaRPr lang="en-US" sz="1000" b="0" i="0" u="none" strike="noStrike">
                        <a:solidFill>
                          <a:srgbClr val="000000"/>
                        </a:solidFill>
                        <a:effectLst/>
                        <a:latin typeface="Calibri" charset="0"/>
                      </a:endParaRPr>
                    </a:p>
                  </a:txBody>
                  <a:tcPr marL="5227" marR="5227" marT="5227" marB="0"/>
                </a:tc>
                <a:tc>
                  <a:txBody>
                    <a:bodyPr/>
                    <a:lstStyle/>
                    <a:p>
                      <a:pPr algn="l" fontAlgn="t"/>
                      <a:r>
                        <a:rPr lang="en-US" sz="1000" u="none" strike="noStrike">
                          <a:effectLst/>
                        </a:rPr>
                        <a:t>Released</a:t>
                      </a:r>
                      <a:endParaRPr lang="en-US" sz="1000" b="0" i="0" u="none" strike="noStrike">
                        <a:solidFill>
                          <a:srgbClr val="000000"/>
                        </a:solidFill>
                        <a:effectLst/>
                        <a:latin typeface="Calibri" charset="0"/>
                      </a:endParaRPr>
                    </a:p>
                  </a:txBody>
                  <a:tcPr marL="5227" marR="5227" marT="5227" marB="0"/>
                </a:tc>
                <a:tc>
                  <a:txBody>
                    <a:bodyPr/>
                    <a:lstStyle/>
                    <a:p>
                      <a:pPr algn="l" fontAlgn="t"/>
                      <a:r>
                        <a:rPr lang="en-US" sz="1000" u="none" strike="noStrike">
                          <a:effectLst/>
                        </a:rPr>
                        <a:t>Routine maintenance.</a:t>
                      </a:r>
                      <a:endParaRPr lang="en-US" sz="1000" b="0" i="0" u="none" strike="noStrike">
                        <a:solidFill>
                          <a:srgbClr val="000000"/>
                        </a:solidFill>
                        <a:effectLst/>
                        <a:latin typeface="Calibri" charset="0"/>
                      </a:endParaRPr>
                    </a:p>
                  </a:txBody>
                  <a:tcPr marL="5227" marR="5227" marT="5227" marB="0"/>
                </a:tc>
              </a:tr>
              <a:tr h="331162">
                <a:tc>
                  <a:txBody>
                    <a:bodyPr/>
                    <a:lstStyle/>
                    <a:p>
                      <a:pPr algn="l" fontAlgn="t"/>
                      <a:r>
                        <a:rPr lang="en-US" sz="1000" u="none" strike="noStrike">
                          <a:effectLst/>
                        </a:rPr>
                        <a:t>InspectTool</a:t>
                      </a:r>
                      <a:endParaRPr lang="en-US" sz="1000" b="0" i="0" u="none" strike="noStrike">
                        <a:solidFill>
                          <a:srgbClr val="000000"/>
                        </a:solidFill>
                        <a:effectLst/>
                        <a:latin typeface="Calibri" charset="0"/>
                      </a:endParaRPr>
                    </a:p>
                  </a:txBody>
                  <a:tcPr marL="5227" marR="5227" marT="5227" marB="0">
                    <a:solidFill>
                      <a:schemeClr val="accent1">
                        <a:lumMod val="40000"/>
                        <a:lumOff val="60000"/>
                      </a:schemeClr>
                    </a:solidFill>
                  </a:tcPr>
                </a:tc>
                <a:tc>
                  <a:txBody>
                    <a:bodyPr/>
                    <a:lstStyle/>
                    <a:p>
                      <a:pPr algn="l" fontAlgn="t"/>
                      <a:r>
                        <a:rPr lang="en-US" sz="1000" u="none" strike="noStrike">
                          <a:effectLst/>
                        </a:rPr>
                        <a:t>PDS3</a:t>
                      </a:r>
                      <a:br>
                        <a:rPr lang="en-US" sz="1000" u="none" strike="noStrike">
                          <a:effectLst/>
                        </a:rPr>
                      </a:br>
                      <a:r>
                        <a:rPr lang="en-US" sz="1000" u="none" strike="noStrike">
                          <a:effectLst/>
                        </a:rPr>
                        <a:t>PDS4</a:t>
                      </a:r>
                      <a:endParaRPr lang="en-US" sz="1000" b="0" i="0" u="none" strike="noStrike">
                        <a:solidFill>
                          <a:srgbClr val="000000"/>
                        </a:solidFill>
                        <a:effectLst/>
                        <a:latin typeface="Calibri" charset="0"/>
                      </a:endParaRPr>
                    </a:p>
                  </a:txBody>
                  <a:tcPr marL="5227" marR="5227" marT="5227" marB="0">
                    <a:solidFill>
                      <a:schemeClr val="accent1">
                        <a:lumMod val="40000"/>
                        <a:lumOff val="60000"/>
                      </a:schemeClr>
                    </a:solidFill>
                  </a:tcPr>
                </a:tc>
                <a:tc>
                  <a:txBody>
                    <a:bodyPr/>
                    <a:lstStyle/>
                    <a:p>
                      <a:pPr algn="l" fontAlgn="t"/>
                      <a:r>
                        <a:rPr lang="en-US" sz="1000" u="none" strike="noStrike">
                          <a:effectLst/>
                        </a:rPr>
                        <a:t>Engineering</a:t>
                      </a:r>
                      <a:endParaRPr lang="en-US" sz="1000" b="0" i="0" u="none" strike="noStrike">
                        <a:solidFill>
                          <a:srgbClr val="000000"/>
                        </a:solidFill>
                        <a:effectLst/>
                        <a:latin typeface="Calibri" charset="0"/>
                      </a:endParaRPr>
                    </a:p>
                  </a:txBody>
                  <a:tcPr marL="5227" marR="5227" marT="5227" marB="0">
                    <a:solidFill>
                      <a:schemeClr val="accent1">
                        <a:lumMod val="40000"/>
                        <a:lumOff val="60000"/>
                      </a:schemeClr>
                    </a:solidFill>
                  </a:tcPr>
                </a:tc>
                <a:tc>
                  <a:txBody>
                    <a:bodyPr/>
                    <a:lstStyle/>
                    <a:p>
                      <a:pPr algn="l" fontAlgn="t"/>
                      <a:r>
                        <a:rPr lang="en-US" sz="1000" u="none" strike="noStrike">
                          <a:effectLst/>
                        </a:rPr>
                        <a:t>Requirements/Design</a:t>
                      </a:r>
                      <a:endParaRPr lang="en-US" sz="1000" b="0" i="0" u="none" strike="noStrike">
                        <a:solidFill>
                          <a:srgbClr val="000000"/>
                        </a:solidFill>
                        <a:effectLst/>
                        <a:latin typeface="Calibri" charset="0"/>
                      </a:endParaRPr>
                    </a:p>
                  </a:txBody>
                  <a:tcPr marL="5227" marR="5227" marT="5227" marB="0">
                    <a:solidFill>
                      <a:schemeClr val="accent1">
                        <a:lumMod val="40000"/>
                        <a:lumOff val="60000"/>
                      </a:schemeClr>
                    </a:solidFill>
                  </a:tcPr>
                </a:tc>
                <a:tc>
                  <a:txBody>
                    <a:bodyPr/>
                    <a:lstStyle/>
                    <a:p>
                      <a:pPr algn="l" fontAlgn="t"/>
                      <a:r>
                        <a:rPr lang="en-US" sz="1000" u="none" strike="noStrike" dirty="0">
                          <a:effectLst/>
                        </a:rPr>
                        <a:t>Design underway. Initial release planned for Build 8a at end of FY17.</a:t>
                      </a:r>
                      <a:endParaRPr lang="en-US" sz="1000" b="0" i="0" u="none" strike="noStrike" dirty="0">
                        <a:solidFill>
                          <a:srgbClr val="000000"/>
                        </a:solidFill>
                        <a:effectLst/>
                        <a:latin typeface="Calibri" charset="0"/>
                      </a:endParaRPr>
                    </a:p>
                  </a:txBody>
                  <a:tcPr marL="5227" marR="5227" marT="5227" marB="0">
                    <a:solidFill>
                      <a:schemeClr val="accent1">
                        <a:lumMod val="40000"/>
                        <a:lumOff val="60000"/>
                      </a:schemeClr>
                    </a:solidFill>
                  </a:tcPr>
                </a:tc>
              </a:tr>
              <a:tr h="165578">
                <a:tc>
                  <a:txBody>
                    <a:bodyPr/>
                    <a:lstStyle/>
                    <a:p>
                      <a:pPr algn="l" fontAlgn="t"/>
                      <a:r>
                        <a:rPr lang="en-US" sz="1000" u="none" strike="noStrike">
                          <a:effectLst/>
                        </a:rPr>
                        <a:t>PDS4 Viewer</a:t>
                      </a:r>
                      <a:endParaRPr lang="en-US" sz="1000" b="0" i="0" u="none" strike="noStrike">
                        <a:solidFill>
                          <a:srgbClr val="000000"/>
                        </a:solidFill>
                        <a:effectLst/>
                        <a:latin typeface="Calibri" charset="0"/>
                      </a:endParaRPr>
                    </a:p>
                  </a:txBody>
                  <a:tcPr marL="5227" marR="5227" marT="5227" marB="0">
                    <a:solidFill>
                      <a:schemeClr val="accent1">
                        <a:lumMod val="40000"/>
                        <a:lumOff val="60000"/>
                      </a:schemeClr>
                    </a:solidFill>
                  </a:tcPr>
                </a:tc>
                <a:tc>
                  <a:txBody>
                    <a:bodyPr/>
                    <a:lstStyle/>
                    <a:p>
                      <a:pPr algn="l" fontAlgn="t"/>
                      <a:r>
                        <a:rPr lang="en-US" sz="1000" u="none" strike="noStrike">
                          <a:effectLst/>
                        </a:rPr>
                        <a:t>PDS4</a:t>
                      </a:r>
                      <a:endParaRPr lang="en-US" sz="1000" b="0" i="0" u="none" strike="noStrike">
                        <a:solidFill>
                          <a:srgbClr val="000000"/>
                        </a:solidFill>
                        <a:effectLst/>
                        <a:latin typeface="Calibri" charset="0"/>
                      </a:endParaRPr>
                    </a:p>
                  </a:txBody>
                  <a:tcPr marL="5227" marR="5227" marT="5227" marB="0">
                    <a:solidFill>
                      <a:schemeClr val="accent1">
                        <a:lumMod val="40000"/>
                        <a:lumOff val="60000"/>
                      </a:schemeClr>
                    </a:solidFill>
                  </a:tcPr>
                </a:tc>
                <a:tc>
                  <a:txBody>
                    <a:bodyPr/>
                    <a:lstStyle/>
                    <a:p>
                      <a:pPr algn="l" fontAlgn="t"/>
                      <a:r>
                        <a:rPr lang="en-US" sz="1000" u="none" strike="noStrike">
                          <a:effectLst/>
                        </a:rPr>
                        <a:t>SBN</a:t>
                      </a:r>
                      <a:endParaRPr lang="en-US" sz="1000" b="0" i="0" u="none" strike="noStrike">
                        <a:solidFill>
                          <a:srgbClr val="000000"/>
                        </a:solidFill>
                        <a:effectLst/>
                        <a:latin typeface="Calibri" charset="0"/>
                      </a:endParaRPr>
                    </a:p>
                  </a:txBody>
                  <a:tcPr marL="5227" marR="5227" marT="5227" marB="0">
                    <a:solidFill>
                      <a:schemeClr val="accent1">
                        <a:lumMod val="40000"/>
                        <a:lumOff val="60000"/>
                      </a:schemeClr>
                    </a:solidFill>
                  </a:tcPr>
                </a:tc>
                <a:tc>
                  <a:txBody>
                    <a:bodyPr/>
                    <a:lstStyle/>
                    <a:p>
                      <a:pPr algn="l" fontAlgn="t"/>
                      <a:r>
                        <a:rPr lang="en-US" sz="1000" u="none" strike="noStrike">
                          <a:effectLst/>
                        </a:rPr>
                        <a:t>Released</a:t>
                      </a:r>
                      <a:endParaRPr lang="en-US" sz="1000" b="0" i="0" u="none" strike="noStrike">
                        <a:solidFill>
                          <a:srgbClr val="000000"/>
                        </a:solidFill>
                        <a:effectLst/>
                        <a:latin typeface="Calibri" charset="0"/>
                      </a:endParaRPr>
                    </a:p>
                  </a:txBody>
                  <a:tcPr marL="5227" marR="5227" marT="5227" marB="0">
                    <a:solidFill>
                      <a:schemeClr val="accent1">
                        <a:lumMod val="40000"/>
                        <a:lumOff val="60000"/>
                      </a:schemeClr>
                    </a:solidFill>
                  </a:tcPr>
                </a:tc>
                <a:tc>
                  <a:txBody>
                    <a:bodyPr/>
                    <a:lstStyle/>
                    <a:p>
                      <a:pPr algn="l" fontAlgn="t"/>
                      <a:r>
                        <a:rPr lang="en-US" sz="1000" u="none" strike="noStrike" dirty="0">
                          <a:effectLst/>
                        </a:rPr>
                        <a:t>Routine maintenance.</a:t>
                      </a:r>
                      <a:endParaRPr lang="en-US" sz="1000" b="0" i="0" u="none" strike="noStrike" dirty="0">
                        <a:solidFill>
                          <a:srgbClr val="000000"/>
                        </a:solidFill>
                        <a:effectLst/>
                        <a:latin typeface="Calibri" charset="0"/>
                      </a:endParaRPr>
                    </a:p>
                  </a:txBody>
                  <a:tcPr marL="5227" marR="5227" marT="5227" marB="0">
                    <a:solidFill>
                      <a:schemeClr val="accent1">
                        <a:lumMod val="40000"/>
                        <a:lumOff val="60000"/>
                      </a:schemeClr>
                    </a:solidFill>
                  </a:tcPr>
                </a:tc>
              </a:tr>
              <a:tr h="331162">
                <a:tc>
                  <a:txBody>
                    <a:bodyPr/>
                    <a:lstStyle/>
                    <a:p>
                      <a:pPr algn="l" fontAlgn="t"/>
                      <a:r>
                        <a:rPr lang="en-US" sz="1000" u="none" strike="noStrike">
                          <a:effectLst/>
                        </a:rPr>
                        <a:t>NASAView</a:t>
                      </a:r>
                      <a:endParaRPr lang="en-US" sz="1000" b="0" i="0" u="none" strike="noStrike">
                        <a:solidFill>
                          <a:srgbClr val="000000"/>
                        </a:solidFill>
                        <a:effectLst/>
                        <a:latin typeface="Calibri" charset="0"/>
                      </a:endParaRPr>
                    </a:p>
                  </a:txBody>
                  <a:tcPr marL="5227" marR="5227" marT="5227" marB="0">
                    <a:solidFill>
                      <a:schemeClr val="accent1">
                        <a:lumMod val="40000"/>
                        <a:lumOff val="60000"/>
                      </a:schemeClr>
                    </a:solidFill>
                  </a:tcPr>
                </a:tc>
                <a:tc>
                  <a:txBody>
                    <a:bodyPr/>
                    <a:lstStyle/>
                    <a:p>
                      <a:pPr algn="l" fontAlgn="t"/>
                      <a:r>
                        <a:rPr lang="en-US" sz="1000" u="none" strike="noStrike">
                          <a:effectLst/>
                        </a:rPr>
                        <a:t>PDS3</a:t>
                      </a:r>
                      <a:endParaRPr lang="en-US" sz="1000" b="0" i="0" u="none" strike="noStrike">
                        <a:solidFill>
                          <a:srgbClr val="000000"/>
                        </a:solidFill>
                        <a:effectLst/>
                        <a:latin typeface="Calibri" charset="0"/>
                      </a:endParaRPr>
                    </a:p>
                  </a:txBody>
                  <a:tcPr marL="5227" marR="5227" marT="5227" marB="0">
                    <a:solidFill>
                      <a:schemeClr val="accent1">
                        <a:lumMod val="40000"/>
                        <a:lumOff val="60000"/>
                      </a:schemeClr>
                    </a:solidFill>
                  </a:tcPr>
                </a:tc>
                <a:tc>
                  <a:txBody>
                    <a:bodyPr/>
                    <a:lstStyle/>
                    <a:p>
                      <a:pPr algn="l" fontAlgn="t"/>
                      <a:r>
                        <a:rPr lang="en-US" sz="1000" u="none" strike="noStrike">
                          <a:effectLst/>
                        </a:rPr>
                        <a:t>Engineering</a:t>
                      </a:r>
                      <a:endParaRPr lang="en-US" sz="1000" b="0" i="0" u="none" strike="noStrike">
                        <a:solidFill>
                          <a:srgbClr val="000000"/>
                        </a:solidFill>
                        <a:effectLst/>
                        <a:latin typeface="Calibri" charset="0"/>
                      </a:endParaRPr>
                    </a:p>
                  </a:txBody>
                  <a:tcPr marL="5227" marR="5227" marT="5227" marB="0">
                    <a:solidFill>
                      <a:schemeClr val="accent1">
                        <a:lumMod val="40000"/>
                        <a:lumOff val="60000"/>
                      </a:schemeClr>
                    </a:solidFill>
                  </a:tcPr>
                </a:tc>
                <a:tc>
                  <a:txBody>
                    <a:bodyPr/>
                    <a:lstStyle/>
                    <a:p>
                      <a:pPr algn="l" fontAlgn="t"/>
                      <a:r>
                        <a:rPr lang="en-US" sz="1000" u="none" strike="noStrike">
                          <a:effectLst/>
                        </a:rPr>
                        <a:t>Released</a:t>
                      </a:r>
                      <a:endParaRPr lang="en-US" sz="1000" b="0" i="0" u="none" strike="noStrike">
                        <a:solidFill>
                          <a:srgbClr val="000000"/>
                        </a:solidFill>
                        <a:effectLst/>
                        <a:latin typeface="Calibri" charset="0"/>
                      </a:endParaRPr>
                    </a:p>
                  </a:txBody>
                  <a:tcPr marL="5227" marR="5227" marT="5227" marB="0">
                    <a:solidFill>
                      <a:schemeClr val="accent1">
                        <a:lumMod val="40000"/>
                        <a:lumOff val="60000"/>
                      </a:schemeClr>
                    </a:solidFill>
                  </a:tcPr>
                </a:tc>
                <a:tc>
                  <a:txBody>
                    <a:bodyPr/>
                    <a:lstStyle/>
                    <a:p>
                      <a:pPr algn="l" fontAlgn="t"/>
                      <a:r>
                        <a:rPr lang="en-US" sz="1000" u="none" strike="noStrike" dirty="0">
                          <a:effectLst/>
                        </a:rPr>
                        <a:t>Routine maintenance. Plan to replace with Inspect Tool.</a:t>
                      </a:r>
                      <a:endParaRPr lang="en-US" sz="1000" b="0" i="0" u="none" strike="noStrike" dirty="0">
                        <a:solidFill>
                          <a:srgbClr val="000000"/>
                        </a:solidFill>
                        <a:effectLst/>
                        <a:latin typeface="Calibri" charset="0"/>
                      </a:endParaRPr>
                    </a:p>
                  </a:txBody>
                  <a:tcPr marL="5227" marR="5227" marT="5227" marB="0">
                    <a:solidFill>
                      <a:schemeClr val="accent1">
                        <a:lumMod val="40000"/>
                        <a:lumOff val="60000"/>
                      </a:schemeClr>
                    </a:solidFill>
                  </a:tcPr>
                </a:tc>
              </a:tr>
              <a:tr h="165578">
                <a:tc>
                  <a:txBody>
                    <a:bodyPr/>
                    <a:lstStyle/>
                    <a:p>
                      <a:pPr algn="l" fontAlgn="t"/>
                      <a:r>
                        <a:rPr lang="en-US" sz="1000" u="none" strike="noStrike">
                          <a:effectLst/>
                        </a:rPr>
                        <a:t>PDS3 Table Slicer</a:t>
                      </a:r>
                      <a:endParaRPr lang="en-US" sz="1000" b="0" i="0" u="none" strike="noStrike">
                        <a:solidFill>
                          <a:srgbClr val="000000"/>
                        </a:solidFill>
                        <a:effectLst/>
                        <a:latin typeface="Calibri" charset="0"/>
                      </a:endParaRPr>
                    </a:p>
                  </a:txBody>
                  <a:tcPr marL="5227" marR="5227" marT="5227" marB="0">
                    <a:solidFill>
                      <a:schemeClr val="accent1">
                        <a:lumMod val="40000"/>
                        <a:lumOff val="60000"/>
                      </a:schemeClr>
                    </a:solidFill>
                  </a:tcPr>
                </a:tc>
                <a:tc>
                  <a:txBody>
                    <a:bodyPr/>
                    <a:lstStyle/>
                    <a:p>
                      <a:pPr algn="l" fontAlgn="t"/>
                      <a:r>
                        <a:rPr lang="en-US" sz="1000" u="none" strike="noStrike">
                          <a:effectLst/>
                        </a:rPr>
                        <a:t>PDS3</a:t>
                      </a:r>
                      <a:endParaRPr lang="en-US" sz="1000" b="0" i="0" u="none" strike="noStrike">
                        <a:solidFill>
                          <a:srgbClr val="000000"/>
                        </a:solidFill>
                        <a:effectLst/>
                        <a:latin typeface="Calibri" charset="0"/>
                      </a:endParaRPr>
                    </a:p>
                  </a:txBody>
                  <a:tcPr marL="5227" marR="5227" marT="5227" marB="0">
                    <a:solidFill>
                      <a:schemeClr val="accent1">
                        <a:lumMod val="40000"/>
                        <a:lumOff val="60000"/>
                      </a:schemeClr>
                    </a:solidFill>
                  </a:tcPr>
                </a:tc>
                <a:tc>
                  <a:txBody>
                    <a:bodyPr/>
                    <a:lstStyle/>
                    <a:p>
                      <a:pPr algn="l" fontAlgn="t"/>
                      <a:r>
                        <a:rPr lang="en-US" sz="1000" u="none" strike="noStrike">
                          <a:effectLst/>
                        </a:rPr>
                        <a:t>ARC/Engineering</a:t>
                      </a:r>
                      <a:endParaRPr lang="en-US" sz="1000" b="0" i="0" u="none" strike="noStrike">
                        <a:solidFill>
                          <a:srgbClr val="000000"/>
                        </a:solidFill>
                        <a:effectLst/>
                        <a:latin typeface="Calibri" charset="0"/>
                      </a:endParaRPr>
                    </a:p>
                  </a:txBody>
                  <a:tcPr marL="5227" marR="5227" marT="5227" marB="0">
                    <a:solidFill>
                      <a:schemeClr val="accent1">
                        <a:lumMod val="40000"/>
                        <a:lumOff val="60000"/>
                      </a:schemeClr>
                    </a:solidFill>
                  </a:tcPr>
                </a:tc>
                <a:tc>
                  <a:txBody>
                    <a:bodyPr/>
                    <a:lstStyle/>
                    <a:p>
                      <a:pPr algn="l" fontAlgn="t"/>
                      <a:r>
                        <a:rPr lang="en-US" sz="1000" u="none" strike="noStrike">
                          <a:effectLst/>
                        </a:rPr>
                        <a:t>Released</a:t>
                      </a:r>
                      <a:endParaRPr lang="en-US" sz="1000" b="0" i="0" u="none" strike="noStrike">
                        <a:solidFill>
                          <a:srgbClr val="000000"/>
                        </a:solidFill>
                        <a:effectLst/>
                        <a:latin typeface="Calibri" charset="0"/>
                      </a:endParaRPr>
                    </a:p>
                  </a:txBody>
                  <a:tcPr marL="5227" marR="5227" marT="5227" marB="0">
                    <a:solidFill>
                      <a:schemeClr val="accent1">
                        <a:lumMod val="40000"/>
                        <a:lumOff val="60000"/>
                      </a:schemeClr>
                    </a:solidFill>
                  </a:tcPr>
                </a:tc>
                <a:tc>
                  <a:txBody>
                    <a:bodyPr/>
                    <a:lstStyle/>
                    <a:p>
                      <a:pPr algn="l" fontAlgn="t"/>
                      <a:endParaRPr lang="en-US" sz="1000" b="0" i="0" u="none" strike="noStrike" dirty="0">
                        <a:solidFill>
                          <a:srgbClr val="000000"/>
                        </a:solidFill>
                        <a:effectLst/>
                        <a:latin typeface="Calibri" charset="0"/>
                      </a:endParaRPr>
                    </a:p>
                  </a:txBody>
                  <a:tcPr marL="5227" marR="5227" marT="5227" marB="0">
                    <a:solidFill>
                      <a:schemeClr val="accent1">
                        <a:lumMod val="40000"/>
                        <a:lumOff val="60000"/>
                      </a:schemeClr>
                    </a:solidFill>
                  </a:tcPr>
                </a:tc>
              </a:tr>
              <a:tr h="331162">
                <a:tc>
                  <a:txBody>
                    <a:bodyPr/>
                    <a:lstStyle/>
                    <a:p>
                      <a:pPr algn="l" fontAlgn="t"/>
                      <a:r>
                        <a:rPr lang="en-US" sz="1000" u="none" strike="noStrike">
                          <a:effectLst/>
                        </a:rPr>
                        <a:t>Integrated Software for Imagers and Spectrometers (ISIS)</a:t>
                      </a:r>
                      <a:endParaRPr lang="en-US" sz="1000" b="0" i="0" u="none" strike="noStrike">
                        <a:solidFill>
                          <a:srgbClr val="000000"/>
                        </a:solidFill>
                        <a:effectLst/>
                        <a:latin typeface="Calibri" charset="0"/>
                      </a:endParaRPr>
                    </a:p>
                  </a:txBody>
                  <a:tcPr marL="5227" marR="5227" marT="5227" marB="0">
                    <a:solidFill>
                      <a:schemeClr val="accent1">
                        <a:lumMod val="40000"/>
                        <a:lumOff val="60000"/>
                      </a:schemeClr>
                    </a:solidFill>
                  </a:tcPr>
                </a:tc>
                <a:tc>
                  <a:txBody>
                    <a:bodyPr/>
                    <a:lstStyle/>
                    <a:p>
                      <a:pPr algn="l" fontAlgn="t"/>
                      <a:r>
                        <a:rPr lang="en-US" sz="1000" u="none" strike="noStrike">
                          <a:effectLst/>
                        </a:rPr>
                        <a:t>PDS3</a:t>
                      </a:r>
                      <a:endParaRPr lang="en-US" sz="1000" b="0" i="0" u="none" strike="noStrike">
                        <a:solidFill>
                          <a:srgbClr val="000000"/>
                        </a:solidFill>
                        <a:effectLst/>
                        <a:latin typeface="Calibri" charset="0"/>
                      </a:endParaRPr>
                    </a:p>
                  </a:txBody>
                  <a:tcPr marL="5227" marR="5227" marT="5227" marB="0">
                    <a:solidFill>
                      <a:schemeClr val="accent1">
                        <a:lumMod val="40000"/>
                        <a:lumOff val="60000"/>
                      </a:schemeClr>
                    </a:solidFill>
                  </a:tcPr>
                </a:tc>
                <a:tc>
                  <a:txBody>
                    <a:bodyPr/>
                    <a:lstStyle/>
                    <a:p>
                      <a:pPr algn="l" fontAlgn="t"/>
                      <a:r>
                        <a:rPr lang="en-US" sz="1000" u="none" strike="noStrike">
                          <a:effectLst/>
                        </a:rPr>
                        <a:t>Imaging/USGS</a:t>
                      </a:r>
                      <a:endParaRPr lang="en-US" sz="1000" b="0" i="0" u="none" strike="noStrike">
                        <a:solidFill>
                          <a:srgbClr val="000000"/>
                        </a:solidFill>
                        <a:effectLst/>
                        <a:latin typeface="Calibri" charset="0"/>
                      </a:endParaRPr>
                    </a:p>
                  </a:txBody>
                  <a:tcPr marL="5227" marR="5227" marT="5227" marB="0">
                    <a:solidFill>
                      <a:schemeClr val="accent1">
                        <a:lumMod val="40000"/>
                        <a:lumOff val="60000"/>
                      </a:schemeClr>
                    </a:solidFill>
                  </a:tcPr>
                </a:tc>
                <a:tc>
                  <a:txBody>
                    <a:bodyPr/>
                    <a:lstStyle/>
                    <a:p>
                      <a:pPr algn="l" fontAlgn="t"/>
                      <a:r>
                        <a:rPr lang="en-US" sz="1000" u="none" strike="noStrike">
                          <a:effectLst/>
                        </a:rPr>
                        <a:t>Released</a:t>
                      </a:r>
                      <a:endParaRPr lang="en-US" sz="1000" b="0" i="0" u="none" strike="noStrike">
                        <a:solidFill>
                          <a:srgbClr val="000000"/>
                        </a:solidFill>
                        <a:effectLst/>
                        <a:latin typeface="Calibri" charset="0"/>
                      </a:endParaRPr>
                    </a:p>
                  </a:txBody>
                  <a:tcPr marL="5227" marR="5227" marT="5227" marB="0">
                    <a:solidFill>
                      <a:schemeClr val="accent1">
                        <a:lumMod val="40000"/>
                        <a:lumOff val="60000"/>
                      </a:schemeClr>
                    </a:solidFill>
                  </a:tcPr>
                </a:tc>
                <a:tc>
                  <a:txBody>
                    <a:bodyPr/>
                    <a:lstStyle/>
                    <a:p>
                      <a:pPr algn="l" fontAlgn="b"/>
                      <a:endParaRPr lang="en-US" sz="1000" b="0" i="0" u="none" strike="noStrike" dirty="0">
                        <a:solidFill>
                          <a:srgbClr val="000000"/>
                        </a:solidFill>
                        <a:effectLst/>
                        <a:latin typeface="Calibri" charset="0"/>
                      </a:endParaRPr>
                    </a:p>
                  </a:txBody>
                  <a:tcPr marL="5227" marR="5227" marT="5227" marB="0" anchor="b">
                    <a:solidFill>
                      <a:schemeClr val="accent1">
                        <a:lumMod val="40000"/>
                        <a:lumOff val="60000"/>
                      </a:schemeClr>
                    </a:solidFill>
                  </a:tcPr>
                </a:tc>
              </a:tr>
              <a:tr h="331162">
                <a:tc>
                  <a:txBody>
                    <a:bodyPr/>
                    <a:lstStyle/>
                    <a:p>
                      <a:pPr algn="l" fontAlgn="t"/>
                      <a:r>
                        <a:rPr lang="en-US" sz="1000" u="none" strike="noStrike">
                          <a:effectLst/>
                        </a:rPr>
                        <a:t>Online Archive Facility (OLAF)</a:t>
                      </a:r>
                      <a:endParaRPr lang="en-US" sz="1000" b="0" i="0" u="none" strike="noStrike">
                        <a:solidFill>
                          <a:srgbClr val="000000"/>
                        </a:solidFill>
                        <a:effectLst/>
                        <a:latin typeface="Calibri" charset="0"/>
                      </a:endParaRPr>
                    </a:p>
                  </a:txBody>
                  <a:tcPr marL="5227" marR="5227" marT="5227" marB="0"/>
                </a:tc>
                <a:tc>
                  <a:txBody>
                    <a:bodyPr/>
                    <a:lstStyle/>
                    <a:p>
                      <a:pPr algn="l" fontAlgn="t"/>
                      <a:r>
                        <a:rPr lang="en-US" sz="1000" u="none" strike="noStrike">
                          <a:effectLst/>
                        </a:rPr>
                        <a:t>PDS3</a:t>
                      </a:r>
                      <a:br>
                        <a:rPr lang="en-US" sz="1000" u="none" strike="noStrike">
                          <a:effectLst/>
                        </a:rPr>
                      </a:br>
                      <a:r>
                        <a:rPr lang="en-US" sz="1000" u="none" strike="noStrike">
                          <a:effectLst/>
                        </a:rPr>
                        <a:t>PDS4</a:t>
                      </a:r>
                      <a:endParaRPr lang="en-US" sz="1000" b="0" i="0" u="none" strike="noStrike">
                        <a:solidFill>
                          <a:srgbClr val="000000"/>
                        </a:solidFill>
                        <a:effectLst/>
                        <a:latin typeface="Calibri" charset="0"/>
                      </a:endParaRPr>
                    </a:p>
                  </a:txBody>
                  <a:tcPr marL="5227" marR="5227" marT="5227" marB="0"/>
                </a:tc>
                <a:tc>
                  <a:txBody>
                    <a:bodyPr/>
                    <a:lstStyle/>
                    <a:p>
                      <a:pPr algn="l" fontAlgn="t"/>
                      <a:r>
                        <a:rPr lang="en-US" sz="1000" u="none" strike="noStrike">
                          <a:effectLst/>
                        </a:rPr>
                        <a:t>SBN-PSI</a:t>
                      </a:r>
                      <a:endParaRPr lang="en-US" sz="1000" b="0" i="0" u="none" strike="noStrike">
                        <a:solidFill>
                          <a:srgbClr val="000000"/>
                        </a:solidFill>
                        <a:effectLst/>
                        <a:latin typeface="Calibri" charset="0"/>
                      </a:endParaRPr>
                    </a:p>
                  </a:txBody>
                  <a:tcPr marL="5227" marR="5227" marT="5227" marB="0"/>
                </a:tc>
                <a:tc>
                  <a:txBody>
                    <a:bodyPr/>
                    <a:lstStyle/>
                    <a:p>
                      <a:pPr algn="l" fontAlgn="t"/>
                      <a:r>
                        <a:rPr lang="en-US" sz="1000" u="none" strike="noStrike">
                          <a:effectLst/>
                        </a:rPr>
                        <a:t>Released</a:t>
                      </a:r>
                      <a:endParaRPr lang="en-US" sz="1000" b="0" i="0" u="none" strike="noStrike">
                        <a:solidFill>
                          <a:srgbClr val="000000"/>
                        </a:solidFill>
                        <a:effectLst/>
                        <a:latin typeface="Calibri" charset="0"/>
                      </a:endParaRPr>
                    </a:p>
                  </a:txBody>
                  <a:tcPr marL="5227" marR="5227" marT="5227" marB="0"/>
                </a:tc>
                <a:tc>
                  <a:txBody>
                    <a:bodyPr/>
                    <a:lstStyle/>
                    <a:p>
                      <a:pPr algn="l" fontAlgn="t"/>
                      <a:r>
                        <a:rPr lang="sk-SK" sz="1000" u="none" strike="noStrike">
                          <a:effectLst/>
                        </a:rPr>
                        <a:t> </a:t>
                      </a:r>
                      <a:endParaRPr lang="sk-SK" sz="1000" b="0" i="0" u="none" strike="noStrike">
                        <a:solidFill>
                          <a:srgbClr val="000000"/>
                        </a:solidFill>
                        <a:effectLst/>
                        <a:latin typeface="Calibri" charset="0"/>
                      </a:endParaRPr>
                    </a:p>
                  </a:txBody>
                  <a:tcPr marL="5227" marR="5227" marT="5227" marB="0"/>
                </a:tc>
              </a:tr>
              <a:tr h="331162">
                <a:tc>
                  <a:txBody>
                    <a:bodyPr/>
                    <a:lstStyle/>
                    <a:p>
                      <a:pPr algn="l" fontAlgn="t"/>
                      <a:r>
                        <a:rPr lang="en-US" sz="1000" u="none" strike="noStrike" dirty="0">
                          <a:effectLst/>
                        </a:rPr>
                        <a:t>AMMOS-PDS Pipeline Service (APPS)</a:t>
                      </a:r>
                      <a:endParaRPr lang="en-US" sz="1000" b="0" i="0" u="none" strike="noStrike" dirty="0">
                        <a:solidFill>
                          <a:srgbClr val="000000"/>
                        </a:solidFill>
                        <a:effectLst/>
                        <a:latin typeface="Calibri" charset="0"/>
                      </a:endParaRPr>
                    </a:p>
                  </a:txBody>
                  <a:tcPr marL="5227" marR="5227" marT="5227" marB="0"/>
                </a:tc>
                <a:tc>
                  <a:txBody>
                    <a:bodyPr/>
                    <a:lstStyle/>
                    <a:p>
                      <a:pPr algn="l" fontAlgn="t"/>
                      <a:r>
                        <a:rPr lang="en-US" sz="1000" u="none" strike="noStrike" dirty="0">
                          <a:effectLst/>
                        </a:rPr>
                        <a:t>PDS3</a:t>
                      </a:r>
                      <a:br>
                        <a:rPr lang="en-US" sz="1000" u="none" strike="noStrike" dirty="0">
                          <a:effectLst/>
                        </a:rPr>
                      </a:br>
                      <a:r>
                        <a:rPr lang="en-US" sz="1000" u="none" strike="noStrike" dirty="0">
                          <a:effectLst/>
                        </a:rPr>
                        <a:t>PDS4</a:t>
                      </a:r>
                      <a:endParaRPr lang="en-US" sz="1000" b="0" i="0" u="none" strike="noStrike" dirty="0">
                        <a:solidFill>
                          <a:srgbClr val="000000"/>
                        </a:solidFill>
                        <a:effectLst/>
                        <a:latin typeface="Calibri" charset="0"/>
                      </a:endParaRPr>
                    </a:p>
                  </a:txBody>
                  <a:tcPr marL="5227" marR="5227" marT="5227" marB="0"/>
                </a:tc>
                <a:tc>
                  <a:txBody>
                    <a:bodyPr/>
                    <a:lstStyle/>
                    <a:p>
                      <a:pPr algn="l" fontAlgn="t"/>
                      <a:r>
                        <a:rPr lang="en-US" sz="1000" u="none" strike="noStrike" dirty="0">
                          <a:effectLst/>
                        </a:rPr>
                        <a:t>AMMOS</a:t>
                      </a:r>
                      <a:endParaRPr lang="en-US" sz="1000" b="0" i="0" u="none" strike="noStrike" dirty="0">
                        <a:solidFill>
                          <a:srgbClr val="000000"/>
                        </a:solidFill>
                        <a:effectLst/>
                        <a:latin typeface="Calibri" charset="0"/>
                      </a:endParaRPr>
                    </a:p>
                  </a:txBody>
                  <a:tcPr marL="5227" marR="5227" marT="5227" marB="0"/>
                </a:tc>
                <a:tc>
                  <a:txBody>
                    <a:bodyPr/>
                    <a:lstStyle/>
                    <a:p>
                      <a:pPr algn="l" fontAlgn="t"/>
                      <a:r>
                        <a:rPr lang="en-US" sz="1000" u="none" strike="noStrike">
                          <a:effectLst/>
                        </a:rPr>
                        <a:t>Released</a:t>
                      </a:r>
                      <a:endParaRPr lang="en-US" sz="1000" b="0" i="0" u="none" strike="noStrike">
                        <a:solidFill>
                          <a:srgbClr val="000000"/>
                        </a:solidFill>
                        <a:effectLst/>
                        <a:latin typeface="Calibri" charset="0"/>
                      </a:endParaRPr>
                    </a:p>
                  </a:txBody>
                  <a:tcPr marL="5227" marR="5227" marT="5227" marB="0"/>
                </a:tc>
                <a:tc>
                  <a:txBody>
                    <a:bodyPr/>
                    <a:lstStyle/>
                    <a:p>
                      <a:pPr algn="l" fontAlgn="t"/>
                      <a:r>
                        <a:rPr lang="sk-SK" sz="1000" u="none" strike="noStrike" dirty="0">
                          <a:effectLst/>
                        </a:rPr>
                        <a:t> </a:t>
                      </a:r>
                      <a:endParaRPr lang="sk-SK" sz="1000" b="0" i="0" u="none" strike="noStrike" dirty="0">
                        <a:solidFill>
                          <a:srgbClr val="000000"/>
                        </a:solidFill>
                        <a:effectLst/>
                        <a:latin typeface="Calibri" charset="0"/>
                      </a:endParaRPr>
                    </a:p>
                  </a:txBody>
                  <a:tcPr marL="5227" marR="5227" marT="5227" marB="0"/>
                </a:tc>
              </a:tr>
            </a:tbl>
          </a:graphicData>
        </a:graphic>
      </p:graphicFrame>
    </p:spTree>
    <p:extLst>
      <p:ext uri="{BB962C8B-B14F-4D97-AF65-F5344CB8AC3E}">
        <p14:creationId xmlns:p14="http://schemas.microsoft.com/office/powerpoint/2010/main" val="4228645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6743</TotalTime>
  <Words>1450</Words>
  <Application>Microsoft Macintosh PowerPoint</Application>
  <PresentationFormat>On-screen Show (4:3)</PresentationFormat>
  <Paragraphs>296</Paragraphs>
  <Slides>20</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Calibri</vt:lpstr>
      <vt:lpstr>MS PGothic</vt:lpstr>
      <vt:lpstr>Arial</vt:lpstr>
      <vt:lpstr>ＭＳ Ｐゴシック</vt:lpstr>
      <vt:lpstr>Office Theme</vt:lpstr>
      <vt:lpstr>PDS Tool Working Group (PDS-TWG)  PDS MC F2F  April 20, 2017 </vt:lpstr>
      <vt:lpstr>Agenda</vt:lpstr>
      <vt:lpstr>Charter</vt:lpstr>
      <vt:lpstr>Members</vt:lpstr>
      <vt:lpstr>Logistics</vt:lpstr>
      <vt:lpstr>Introduction</vt:lpstr>
      <vt:lpstr>Level 3 Requirement Addition</vt:lpstr>
      <vt:lpstr> PDS Tool Activities</vt:lpstr>
      <vt:lpstr>PowerPoint Presentation</vt:lpstr>
      <vt:lpstr>Tool Registry</vt:lpstr>
      <vt:lpstr>Transformation Prioritization</vt:lpstr>
      <vt:lpstr>PowerPoint Presentation</vt:lpstr>
      <vt:lpstr>Transformation Prioritization cont.</vt:lpstr>
      <vt:lpstr>Validation Prioritization</vt:lpstr>
      <vt:lpstr>PDS Validate Tool Support</vt:lpstr>
      <vt:lpstr>PowerPoint Presentation</vt:lpstr>
      <vt:lpstr>Validation Prioritization cont.</vt:lpstr>
      <vt:lpstr>Next Steps</vt:lpstr>
      <vt:lpstr>PowerPoint Presentation</vt:lpstr>
      <vt:lpstr>Types of PDS4 Validation</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Tool Working Group</dc:title>
  <dc:creator>Dan Crichton</dc:creator>
  <cp:lastModifiedBy>Sean Hardman</cp:lastModifiedBy>
  <cp:revision>94</cp:revision>
  <cp:lastPrinted>2016-10-31T22:56:48Z</cp:lastPrinted>
  <dcterms:created xsi:type="dcterms:W3CDTF">2016-07-07T22:04:15Z</dcterms:created>
  <dcterms:modified xsi:type="dcterms:W3CDTF">2017-04-20T15:53:08Z</dcterms:modified>
</cp:coreProperties>
</file>