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994" r:id="rId2"/>
    <p:sldId id="1088" r:id="rId3"/>
    <p:sldId id="1089" r:id="rId4"/>
    <p:sldId id="1093" r:id="rId5"/>
    <p:sldId id="1092" r:id="rId6"/>
    <p:sldId id="1094" r:id="rId7"/>
    <p:sldId id="1095" r:id="rId8"/>
    <p:sldId id="1087" r:id="rId9"/>
    <p:sldId id="1015" r:id="rId10"/>
  </p:sldIdLst>
  <p:sldSz cx="8686800" cy="6400800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16">
          <p15:clr>
            <a:srgbClr val="A4A3A4"/>
          </p15:clr>
        </p15:guide>
        <p15:guide id="2" pos="27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DFFCD"/>
    <a:srgbClr val="F5FFDC"/>
    <a:srgbClr val="DFFF5F"/>
    <a:srgbClr val="CC6600"/>
    <a:srgbClr val="FF6600"/>
    <a:srgbClr val="969696"/>
    <a:srgbClr val="FFFF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5"/>
    <p:restoredTop sz="94761"/>
  </p:normalViewPr>
  <p:slideViewPr>
    <p:cSldViewPr>
      <p:cViewPr varScale="1">
        <p:scale>
          <a:sx n="89" d="100"/>
          <a:sy n="89" d="100"/>
        </p:scale>
        <p:origin x="936" y="168"/>
      </p:cViewPr>
      <p:guideLst>
        <p:guide orient="horz" pos="2016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1296" y="-11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00481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4300" y="806450"/>
            <a:ext cx="4543425" cy="33480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3613" y="4592638"/>
            <a:ext cx="5378450" cy="426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7332" tIns="46988" rIns="97332" bIns="469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87316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8" charset="-128"/>
        <a:cs typeface="ＭＳ Ｐゴシック" pitchFamily="-108" charset="-128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5849" algn="l" defTabSz="457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18" algn="l" defTabSz="457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88" algn="l" defTabSz="457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58" algn="l" defTabSz="457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67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20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03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1111250"/>
            <a:ext cx="2659063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20, 2017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Resource Catalog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A9A9F-7BF1-3947-A48D-D936D4D3D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77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Resource Catalog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F55E3-816E-0945-BC1F-69A4086EA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54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7930" y="256329"/>
            <a:ext cx="1954530" cy="54614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340" y="256329"/>
            <a:ext cx="5718810" cy="54614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Resource Catalog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148BA-17D5-B644-A2E6-D9A5692DD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98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510" y="1988397"/>
            <a:ext cx="7383780" cy="13720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3020" y="3627120"/>
            <a:ext cx="6080760" cy="1635760"/>
          </a:xfrm>
        </p:spPr>
        <p:txBody>
          <a:bodyPr/>
          <a:lstStyle>
            <a:lvl1pPr marL="0" indent="0" algn="ctr">
              <a:buNone/>
              <a:defRPr/>
            </a:lvl1pPr>
            <a:lvl2pPr marL="431048" indent="0" algn="ctr">
              <a:buNone/>
              <a:defRPr/>
            </a:lvl2pPr>
            <a:lvl3pPr marL="862096" indent="0" algn="ctr">
              <a:buNone/>
              <a:defRPr/>
            </a:lvl3pPr>
            <a:lvl4pPr marL="1293144" indent="0" algn="ctr">
              <a:buNone/>
              <a:defRPr/>
            </a:lvl4pPr>
            <a:lvl5pPr marL="1724193" indent="0" algn="ctr">
              <a:buNone/>
              <a:defRPr/>
            </a:lvl5pPr>
            <a:lvl6pPr marL="2155241" indent="0" algn="ctr">
              <a:buNone/>
              <a:defRPr/>
            </a:lvl6pPr>
            <a:lvl7pPr marL="2586289" indent="0" algn="ctr">
              <a:buNone/>
              <a:defRPr/>
            </a:lvl7pPr>
            <a:lvl8pPr marL="3017337" indent="0" algn="ctr">
              <a:buNone/>
              <a:defRPr/>
            </a:lvl8pPr>
            <a:lvl9pPr marL="344838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Resource Catalog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DADE3-DBEA-8841-89B9-CDCA95D16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152400"/>
            <a:ext cx="1373188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2000px-NASA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00013"/>
            <a:ext cx="9937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20, 2017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Resource Catalog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9AEC5-6AEA-5F40-8790-C9D4E4CFF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0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97" y="4113107"/>
            <a:ext cx="7383780" cy="1271270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197" y="2712932"/>
            <a:ext cx="7383780" cy="1400175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10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2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9314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2419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5524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8628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173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4838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Resource Catalog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9EE92-96E5-7040-9E91-AD878291C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47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340" y="1493521"/>
            <a:ext cx="3836670" cy="4224232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5790" y="1493521"/>
            <a:ext cx="3836670" cy="4224232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20,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Resource Catalog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1B8CE-D696-6143-B850-5A15BA289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2000px-NASA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00013"/>
            <a:ext cx="9937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152400"/>
            <a:ext cx="1373188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95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40" y="1432772"/>
            <a:ext cx="3838179" cy="59711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1048" indent="0">
              <a:buNone/>
              <a:defRPr sz="1900" b="1"/>
            </a:lvl2pPr>
            <a:lvl3pPr marL="862096" indent="0">
              <a:buNone/>
              <a:defRPr sz="1700" b="1"/>
            </a:lvl3pPr>
            <a:lvl4pPr marL="1293144" indent="0">
              <a:buNone/>
              <a:defRPr sz="1500" b="1"/>
            </a:lvl4pPr>
            <a:lvl5pPr marL="1724193" indent="0">
              <a:buNone/>
              <a:defRPr sz="1500" b="1"/>
            </a:lvl5pPr>
            <a:lvl6pPr marL="2155241" indent="0">
              <a:buNone/>
              <a:defRPr sz="1500" b="1"/>
            </a:lvl6pPr>
            <a:lvl7pPr marL="2586289" indent="0">
              <a:buNone/>
              <a:defRPr sz="1500" b="1"/>
            </a:lvl7pPr>
            <a:lvl8pPr marL="3017337" indent="0">
              <a:buNone/>
              <a:defRPr sz="1500" b="1"/>
            </a:lvl8pPr>
            <a:lvl9pPr marL="344838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" y="2029883"/>
            <a:ext cx="3838179" cy="3687869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2774" y="1432772"/>
            <a:ext cx="3839686" cy="59711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1048" indent="0">
              <a:buNone/>
              <a:defRPr sz="1900" b="1"/>
            </a:lvl2pPr>
            <a:lvl3pPr marL="862096" indent="0">
              <a:buNone/>
              <a:defRPr sz="1700" b="1"/>
            </a:lvl3pPr>
            <a:lvl4pPr marL="1293144" indent="0">
              <a:buNone/>
              <a:defRPr sz="1500" b="1"/>
            </a:lvl4pPr>
            <a:lvl5pPr marL="1724193" indent="0">
              <a:buNone/>
              <a:defRPr sz="1500" b="1"/>
            </a:lvl5pPr>
            <a:lvl6pPr marL="2155241" indent="0">
              <a:buNone/>
              <a:defRPr sz="1500" b="1"/>
            </a:lvl6pPr>
            <a:lvl7pPr marL="2586289" indent="0">
              <a:buNone/>
              <a:defRPr sz="1500" b="1"/>
            </a:lvl7pPr>
            <a:lvl8pPr marL="3017337" indent="0">
              <a:buNone/>
              <a:defRPr sz="1500" b="1"/>
            </a:lvl8pPr>
            <a:lvl9pPr marL="344838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2774" y="2029883"/>
            <a:ext cx="3839686" cy="3687869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20, 2017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Resource Catalog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43209-3E07-2B40-8BCF-E07FCD728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 descr="2000px-NASA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00013"/>
            <a:ext cx="9937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152400"/>
            <a:ext cx="1373188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574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20, 2017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Resource Catalog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9A913-5A42-1348-8F32-952E6A8F8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36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20, 2017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Resource Catalog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9249B-B039-5C4B-96A1-401A0A4A0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3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1" y="254847"/>
            <a:ext cx="2857897" cy="108458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297" y="254847"/>
            <a:ext cx="4856163" cy="546290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341" y="1339427"/>
            <a:ext cx="2857897" cy="4378325"/>
          </a:xfrm>
        </p:spPr>
        <p:txBody>
          <a:bodyPr/>
          <a:lstStyle>
            <a:lvl1pPr marL="0" indent="0">
              <a:buNone/>
              <a:defRPr sz="1300"/>
            </a:lvl1pPr>
            <a:lvl2pPr marL="431048" indent="0">
              <a:buNone/>
              <a:defRPr sz="1100"/>
            </a:lvl2pPr>
            <a:lvl3pPr marL="862096" indent="0">
              <a:buNone/>
              <a:defRPr sz="900"/>
            </a:lvl3pPr>
            <a:lvl4pPr marL="1293144" indent="0">
              <a:buNone/>
              <a:defRPr sz="800"/>
            </a:lvl4pPr>
            <a:lvl5pPr marL="1724193" indent="0">
              <a:buNone/>
              <a:defRPr sz="800"/>
            </a:lvl5pPr>
            <a:lvl6pPr marL="2155241" indent="0">
              <a:buNone/>
              <a:defRPr sz="800"/>
            </a:lvl6pPr>
            <a:lvl7pPr marL="2586289" indent="0">
              <a:buNone/>
              <a:defRPr sz="800"/>
            </a:lvl7pPr>
            <a:lvl8pPr marL="3017337" indent="0">
              <a:buNone/>
              <a:defRPr sz="800"/>
            </a:lvl8pPr>
            <a:lvl9pPr marL="344838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20,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Resource Catalog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90D3F-C94B-A14B-AA11-D07677C8E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74" y="4480560"/>
            <a:ext cx="5212080" cy="528955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2674" y="571923"/>
            <a:ext cx="5212080" cy="3840480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31048" indent="0">
              <a:buNone/>
              <a:defRPr sz="2600"/>
            </a:lvl2pPr>
            <a:lvl3pPr marL="862096" indent="0">
              <a:buNone/>
              <a:defRPr sz="2300"/>
            </a:lvl3pPr>
            <a:lvl4pPr marL="1293144" indent="0">
              <a:buNone/>
              <a:defRPr sz="1900"/>
            </a:lvl4pPr>
            <a:lvl5pPr marL="1724193" indent="0">
              <a:buNone/>
              <a:defRPr sz="1900"/>
            </a:lvl5pPr>
            <a:lvl6pPr marL="2155241" indent="0">
              <a:buNone/>
              <a:defRPr sz="1900"/>
            </a:lvl6pPr>
            <a:lvl7pPr marL="2586289" indent="0">
              <a:buNone/>
              <a:defRPr sz="1900"/>
            </a:lvl7pPr>
            <a:lvl8pPr marL="3017337" indent="0">
              <a:buNone/>
              <a:defRPr sz="1900"/>
            </a:lvl8pPr>
            <a:lvl9pPr marL="3448385" indent="0">
              <a:buNone/>
              <a:defRPr sz="19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2674" y="5009515"/>
            <a:ext cx="5212080" cy="751205"/>
          </a:xfrm>
        </p:spPr>
        <p:txBody>
          <a:bodyPr/>
          <a:lstStyle>
            <a:lvl1pPr marL="0" indent="0">
              <a:buNone/>
              <a:defRPr sz="1300"/>
            </a:lvl1pPr>
            <a:lvl2pPr marL="431048" indent="0">
              <a:buNone/>
              <a:defRPr sz="1100"/>
            </a:lvl2pPr>
            <a:lvl3pPr marL="862096" indent="0">
              <a:buNone/>
              <a:defRPr sz="900"/>
            </a:lvl3pPr>
            <a:lvl4pPr marL="1293144" indent="0">
              <a:buNone/>
              <a:defRPr sz="800"/>
            </a:lvl4pPr>
            <a:lvl5pPr marL="1724193" indent="0">
              <a:buNone/>
              <a:defRPr sz="800"/>
            </a:lvl5pPr>
            <a:lvl6pPr marL="2155241" indent="0">
              <a:buNone/>
              <a:defRPr sz="800"/>
            </a:lvl6pPr>
            <a:lvl7pPr marL="2586289" indent="0">
              <a:buNone/>
              <a:defRPr sz="800"/>
            </a:lvl7pPr>
            <a:lvl8pPr marL="3017337" indent="0">
              <a:buNone/>
              <a:defRPr sz="800"/>
            </a:lvl8pPr>
            <a:lvl9pPr marL="344838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20,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Resource Catalog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3EE5A-4CE2-B843-ADDB-3FE522D37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69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34975" y="255588"/>
            <a:ext cx="781685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210" tIns="43105" rIns="86210" bIns="431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34975" y="1493838"/>
            <a:ext cx="7816850" cy="42243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4975" y="5932488"/>
            <a:ext cx="2025650" cy="341312"/>
          </a:xfrm>
          <a:prstGeom prst="rect">
            <a:avLst/>
          </a:prstGeom>
        </p:spPr>
        <p:txBody>
          <a:bodyPr vert="horz" lIns="86210" tIns="43105" rIns="86210" bIns="4310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April 20,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8625" y="5932488"/>
            <a:ext cx="2749550" cy="341312"/>
          </a:xfrm>
          <a:prstGeom prst="rect">
            <a:avLst/>
          </a:prstGeom>
        </p:spPr>
        <p:txBody>
          <a:bodyPr vert="horz" lIns="86210" tIns="43105" rIns="86210" bIns="43105" rtlCol="0" anchor="ctr"/>
          <a:lstStyle>
            <a:lvl1pPr algn="ctr">
              <a:defRPr sz="11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Resource Catalog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26175" y="5932488"/>
            <a:ext cx="2025650" cy="341312"/>
          </a:xfrm>
          <a:prstGeom prst="rect">
            <a:avLst/>
          </a:prstGeom>
        </p:spPr>
        <p:txBody>
          <a:bodyPr vert="horz" lIns="86210" tIns="43105" rIns="86210" bIns="43105" rtlCol="0" anchor="ctr"/>
          <a:lstStyle>
            <a:lvl1pPr algn="r">
              <a:defRPr sz="11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AFEEE3-3711-FE41-95F5-DBC489552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7" r:id="rId12"/>
  </p:sldLayoutIdLst>
  <p:hf hdr="0"/>
  <p:txStyles>
    <p:titleStyle>
      <a:lvl1pPr algn="ctr" defTabSz="430213" rtl="0" fontAlgn="base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30213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30213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30213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30213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30213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30213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30213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30213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22263" indent="-322263" algn="l" defTabSz="430213" rtl="0" fontAlgn="base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00088" indent="-268288" algn="l" defTabSz="430213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76325" indent="-214313" algn="l" defTabSz="430213" rtl="0" fontAlgn="base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08125" indent="-214313" algn="l" defTabSz="430213" rtl="0" fontAlgn="base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938338" indent="-214313" algn="l" defTabSz="430213" rtl="0" fontAlgn="base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370765" indent="-215524" algn="l" defTabSz="431048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1813" indent="-215524" algn="l" defTabSz="431048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32861" indent="-215524" algn="l" defTabSz="431048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63909" indent="-215524" algn="l" defTabSz="431048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04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048" algn="l" defTabSz="43104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2096" algn="l" defTabSz="43104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3144" algn="l" defTabSz="43104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4193" algn="l" defTabSz="43104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5241" algn="l" defTabSz="43104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86289" algn="l" defTabSz="43104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17337" algn="l" defTabSz="43104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48385" algn="l" defTabSz="43104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50875" y="2949575"/>
            <a:ext cx="7385050" cy="1485900"/>
          </a:xfrm>
          <a:prstGeom prst="rect">
            <a:avLst/>
          </a:prstGeom>
        </p:spPr>
        <p:txBody>
          <a:bodyPr lIns="86210" tIns="43105" rIns="86210" bIns="43105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566"/>
              </a:spcAft>
              <a:defRPr/>
            </a:pPr>
            <a:r>
              <a:rPr lang="en-US" sz="3100" dirty="0" smtClean="0">
                <a:latin typeface="Myriad Pro"/>
                <a:cs typeface="Myriad Pro"/>
              </a:rPr>
              <a:t>Resource Catalog</a:t>
            </a:r>
            <a:r>
              <a:rPr lang="en-US" sz="3000" dirty="0">
                <a:latin typeface="Myriad Pro"/>
                <a:cs typeface="Myriad Pro"/>
              </a:rPr>
              <a:t/>
            </a:r>
            <a:br>
              <a:rPr lang="en-US" sz="3000" dirty="0">
                <a:latin typeface="Myriad Pro"/>
                <a:cs typeface="Myriad Pro"/>
              </a:rPr>
            </a:br>
            <a:endParaRPr lang="en-US" sz="3000" dirty="0">
              <a:latin typeface="Myriad Pro"/>
              <a:cs typeface="Myriad Pro"/>
            </a:endParaRPr>
          </a:p>
        </p:txBody>
      </p:sp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838200" y="4343400"/>
            <a:ext cx="7224713" cy="114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10" tIns="43105" rIns="86210" bIns="43105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300" dirty="0" smtClean="0"/>
              <a:t>April 20, 2017</a:t>
            </a:r>
          </a:p>
          <a:p>
            <a:pPr algn="ctr"/>
            <a:endParaRPr lang="en-US" sz="2300" dirty="0" smtClean="0"/>
          </a:p>
          <a:p>
            <a:pPr algn="ctr"/>
            <a:r>
              <a:rPr lang="en-US" sz="2300" dirty="0" smtClean="0"/>
              <a:t>Sean Hardman</a:t>
            </a:r>
            <a:endParaRPr 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75" y="1493839"/>
            <a:ext cx="7816850" cy="4068762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The Resource Catalog provides </a:t>
            </a:r>
            <a:r>
              <a:rPr lang="en-US" sz="2800" dirty="0"/>
              <a:t>an </a:t>
            </a:r>
            <a:r>
              <a:rPr lang="en-US" sz="2800" dirty="0" smtClean="0"/>
              <a:t>introductory interface </a:t>
            </a:r>
            <a:r>
              <a:rPr lang="en-US" sz="2800" dirty="0"/>
              <a:t>for </a:t>
            </a:r>
            <a:r>
              <a:rPr lang="en-US" sz="2800" dirty="0" smtClean="0"/>
              <a:t>novice users </a:t>
            </a:r>
            <a:r>
              <a:rPr lang="en-US" sz="2800" dirty="0"/>
              <a:t>(Providers as well as Consumers) to aide in directing them to the proper set of resources available </a:t>
            </a:r>
            <a:r>
              <a:rPr lang="en-US" sz="2800" dirty="0" smtClean="0"/>
              <a:t>across the </a:t>
            </a:r>
            <a:r>
              <a:rPr lang="en-US" sz="2800" dirty="0"/>
              <a:t>PDS to match their request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/>
              <a:t>Extensible to follow different decision paths</a:t>
            </a:r>
            <a:endParaRPr lang="en-US" sz="2800" dirty="0" smtClean="0"/>
          </a:p>
          <a:p>
            <a:r>
              <a:rPr lang="en-US" sz="2800" dirty="0" smtClean="0"/>
              <a:t>The vision of this effort is an interface similar to Turbo Tax, where the user is guided to resources through a series of questions.</a:t>
            </a:r>
          </a:p>
          <a:p>
            <a:pPr lvl="1"/>
            <a:r>
              <a:rPr lang="en-US" sz="2400" dirty="0" smtClean="0"/>
              <a:t>Previewed with the Tool WG at the April meeting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Resource Catalog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49AEC5-6AEA-5F40-8790-C9D4E4CFF9C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6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Resource Catalog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49AEC5-6AEA-5F40-8790-C9D4E4CFF9C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606" y="1493838"/>
            <a:ext cx="5207587" cy="4224337"/>
          </a:xfrm>
        </p:spPr>
      </p:pic>
    </p:spTree>
    <p:extLst>
      <p:ext uri="{BB962C8B-B14F-4D97-AF65-F5344CB8AC3E}">
        <p14:creationId xmlns:p14="http://schemas.microsoft.com/office/powerpoint/2010/main" val="23609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985" y="1493838"/>
            <a:ext cx="5870830" cy="422433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Resource Catalog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49AEC5-6AEA-5F40-8790-C9D4E4CFF9C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1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Catalog</a:t>
            </a:r>
            <a:br>
              <a:rPr lang="en-US" dirty="0" smtClean="0"/>
            </a:br>
            <a:r>
              <a:rPr lang="en-US" sz="2400" dirty="0" smtClean="0"/>
              <a:t>(http://</a:t>
            </a:r>
            <a:r>
              <a:rPr lang="en-US" sz="2400" dirty="0" err="1" smtClean="0"/>
              <a:t>pds-gamma.jpl.nasa.gov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Resource Catalog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49AEC5-6AEA-5F40-8790-C9D4E4CFF9C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270" y="1493838"/>
            <a:ext cx="5758260" cy="4224337"/>
          </a:xfrm>
        </p:spPr>
      </p:pic>
    </p:spTree>
    <p:extLst>
      <p:ext uri="{BB962C8B-B14F-4D97-AF65-F5344CB8AC3E}">
        <p14:creationId xmlns:p14="http://schemas.microsoft.com/office/powerpoint/2010/main" val="211786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Site Redesign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this </a:t>
            </a:r>
            <a:r>
              <a:rPr lang="en-US" dirty="0" smtClean="0"/>
              <a:t>process we </a:t>
            </a:r>
            <a:r>
              <a:rPr lang="en-US" dirty="0" smtClean="0"/>
              <a:t>have also explored design options for the PDS home page/portal</a:t>
            </a:r>
          </a:p>
          <a:p>
            <a:pPr lvl="1"/>
            <a:r>
              <a:rPr lang="en-US" dirty="0" smtClean="0"/>
              <a:t>Fresh look-and-feel</a:t>
            </a:r>
          </a:p>
          <a:p>
            <a:pPr lvl="1"/>
            <a:r>
              <a:rPr lang="en-US" dirty="0" smtClean="0"/>
              <a:t>Better support for the Resource Catalog application.</a:t>
            </a:r>
          </a:p>
          <a:p>
            <a:pPr lvl="1"/>
            <a:r>
              <a:rPr lang="en-US" dirty="0" smtClean="0"/>
              <a:t>Better integration of the PDS3/PDS4 content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Resource Catalog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49AEC5-6AEA-5F40-8790-C9D4E4CFF9C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6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Design Concept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93837"/>
            <a:ext cx="7297511" cy="448056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Resource Catalog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49AEC5-6AEA-5F40-8790-C9D4E4CFF9C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0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Transition the Resource Catalog to operations.</a:t>
            </a:r>
          </a:p>
          <a:p>
            <a:pPr lvl="1"/>
            <a:r>
              <a:rPr lang="en-US" dirty="0" smtClean="0"/>
              <a:t>Continue </a:t>
            </a:r>
            <a:r>
              <a:rPr lang="en-US" dirty="0" smtClean="0"/>
              <a:t>to work on the decision tree and add additional resources as appropriate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Identify appropriate Discipline Node resources for integration into the application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Integrate the </a:t>
            </a:r>
            <a:r>
              <a:rPr lang="en-US" dirty="0" smtClean="0"/>
              <a:t>application </a:t>
            </a:r>
            <a:r>
              <a:rPr lang="en-US" dirty="0" smtClean="0"/>
              <a:t>with </a:t>
            </a:r>
            <a:r>
              <a:rPr lang="en-US" dirty="0" smtClean="0"/>
              <a:t>the new PDS </a:t>
            </a:r>
            <a:r>
              <a:rPr lang="en-US" dirty="0" smtClean="0"/>
              <a:t>web site </a:t>
            </a:r>
            <a:r>
              <a:rPr lang="en-US" dirty="0" smtClean="0"/>
              <a:t>design.</a:t>
            </a:r>
            <a:endParaRPr lang="en-US" dirty="0" smtClean="0"/>
          </a:p>
          <a:p>
            <a:pPr lvl="1"/>
            <a:r>
              <a:rPr lang="en-US" dirty="0" smtClean="0"/>
              <a:t>Review the design progress with the Tool WG.</a:t>
            </a:r>
          </a:p>
          <a:p>
            <a:pPr lvl="1"/>
            <a:r>
              <a:rPr lang="en-US" dirty="0" smtClean="0"/>
              <a:t>Discuss at the next MC F2F with targeted release with Build 8a (September 2017).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Resource Catalog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49AEC5-6AEA-5F40-8790-C9D4E4CFF9C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3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Questions/Comments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DS4 ORR Template-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PDS4 ORR Template-EN.potx</Template>
  <TotalTime>2080671819</TotalTime>
  <Words>249</Words>
  <Application>Microsoft Macintosh PowerPoint</Application>
  <PresentationFormat>Custom</PresentationFormat>
  <Paragraphs>47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Myriad Pro</vt:lpstr>
      <vt:lpstr>Arial</vt:lpstr>
      <vt:lpstr>ＭＳ Ｐゴシック</vt:lpstr>
      <vt:lpstr>Times New Roman</vt:lpstr>
      <vt:lpstr>PDS4 ORR Template-EN</vt:lpstr>
      <vt:lpstr>PowerPoint Presentation</vt:lpstr>
      <vt:lpstr>Overview</vt:lpstr>
      <vt:lpstr>Architecture</vt:lpstr>
      <vt:lpstr>Decision Tree</vt:lpstr>
      <vt:lpstr>Resource Catalog (http://pds-gamma.jpl.nasa.gov)</vt:lpstr>
      <vt:lpstr>Web Site Redesign</vt:lpstr>
      <vt:lpstr>Site Design Concept</vt:lpstr>
      <vt:lpstr>Next Steps</vt:lpstr>
      <vt:lpstr>Questions/Comments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cp:lastModifiedBy>Sean Hardman</cp:lastModifiedBy>
  <cp:revision>1758</cp:revision>
  <cp:lastPrinted>2016-09-21T05:51:25Z</cp:lastPrinted>
  <dcterms:created xsi:type="dcterms:W3CDTF">2011-08-11T23:37:59Z</dcterms:created>
  <dcterms:modified xsi:type="dcterms:W3CDTF">2017-04-20T02:58:38Z</dcterms:modified>
</cp:coreProperties>
</file>