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57" r:id="rId4"/>
    <p:sldId id="259" r:id="rId5"/>
    <p:sldId id="261" r:id="rId6"/>
    <p:sldId id="263" r:id="rId7"/>
    <p:sldId id="265" r:id="rId8"/>
    <p:sldId id="266" r:id="rId9"/>
    <p:sldId id="275" r:id="rId10"/>
    <p:sldId id="274" r:id="rId11"/>
    <p:sldId id="271" r:id="rId12"/>
    <p:sldId id="270" r:id="rId13"/>
    <p:sldId id="273" r:id="rId14"/>
    <p:sldId id="262" r:id="rId15"/>
    <p:sldId id="258" r:id="rId16"/>
    <p:sldId id="272" r:id="rId17"/>
    <p:sldId id="264" r:id="rId18"/>
    <p:sldId id="267" r:id="rId19"/>
    <p:sldId id="268" r:id="rId20"/>
    <p:sldId id="269" r:id="rId21"/>
  </p:sldIdLst>
  <p:sldSz cx="9601200" cy="6858000"/>
  <p:notesSz cx="6934200" cy="9220200"/>
  <p:defaultTextStyle>
    <a:defPPr lvl="0">
      <a:defRPr lang="en-US"/>
    </a:defPPr>
    <a:lvl1pPr lvl="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lvl="5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lvl="6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lvl="7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lvl="8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3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86100" y="8777288"/>
            <a:ext cx="7604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131" tIns="44868" rIns="88131" bIns="44868">
            <a:spAutoFit/>
          </a:bodyPr>
          <a:lstStyle>
            <a:lvl1pPr defTabSz="8763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439738" defTabSz="8763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876300" defTabSz="8763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316038" defTabSz="8763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754188" defTabSz="8763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211388" defTabSz="876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668588" defTabSz="876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125788" defTabSz="876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582988" defTabSz="876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dirty="0">
                <a:latin typeface="Arial" charset="0"/>
              </a:rPr>
              <a:t>Page </a:t>
            </a:r>
            <a:fld id="{D69438D8-00E2-4C6C-A753-A3CFE114473C}" type="slidenum">
              <a:rPr lang="en-US" altLang="en-US" sz="1200">
                <a:latin typeface="Arial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 dirty="0">
              <a:latin typeface="Arial" charset="0"/>
            </a:endParaRP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468313"/>
            <a:ext cx="5467350" cy="3905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8325"/>
            <a:ext cx="5083175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6" tIns="44868" rIns="91336" bIns="44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2956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7431087" y="6200516"/>
            <a:ext cx="1809750" cy="425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300" dirty="0" smtClean="0">
                <a:latin typeface="Times" panose="02020603050405020304" pitchFamily="18" charset="0"/>
              </a:rPr>
              <a:t>	</a:t>
            </a:r>
            <a:r>
              <a:rPr lang="en-US" altLang="en-US" sz="1300" dirty="0" smtClean="0">
                <a:latin typeface="+mn-lt"/>
              </a:rPr>
              <a:t>             </a:t>
            </a:r>
            <a:endParaRPr lang="en-US" altLang="en-US" sz="1300" dirty="0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6012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680960" y="0"/>
            <a:ext cx="192024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80060" y="274638"/>
            <a:ext cx="784098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80060" y="1600201"/>
            <a:ext cx="784098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22" y="158764"/>
            <a:ext cx="17986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38125" y="62747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April 2017</a:t>
            </a:r>
            <a:endParaRPr lang="en-US" sz="1200" dirty="0">
              <a:latin typeface="+mn-lt"/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7431087" y="6200516"/>
            <a:ext cx="1809750" cy="425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300" dirty="0" smtClean="0">
                <a:latin typeface="Times" panose="02020603050405020304" pitchFamily="18" charset="0"/>
              </a:rPr>
              <a:t>	</a:t>
            </a:r>
            <a:r>
              <a:rPr lang="en-US" altLang="en-US" sz="1300" dirty="0" smtClean="0">
                <a:latin typeface="+mn-lt"/>
              </a:rPr>
              <a:t>             </a:t>
            </a:r>
            <a:endParaRPr lang="en-US" altLang="en-US" sz="1300" dirty="0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1436" y="1718941"/>
            <a:ext cx="7099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rgbClr val="00B0F0"/>
                </a:solidFill>
                <a:latin typeface="+mn-lt"/>
              </a:rPr>
              <a:t>PDS4 GIS Products:</a:t>
            </a:r>
          </a:p>
          <a:p>
            <a:pPr algn="r"/>
            <a:r>
              <a:rPr lang="en-US" sz="3600" dirty="0" smtClean="0">
                <a:solidFill>
                  <a:srgbClr val="00B0F0"/>
                </a:solidFill>
                <a:latin typeface="+mn-lt"/>
              </a:rPr>
              <a:t>Status update</a:t>
            </a:r>
            <a:endParaRPr lang="en-US" sz="36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15987" y="3710692"/>
            <a:ext cx="7584674" cy="1752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endParaRPr lang="en-US" sz="2000" b="1" dirty="0" smtClean="0"/>
          </a:p>
          <a:p>
            <a:pPr marL="36576" indent="0" algn="r" fontAlgn="auto">
              <a:spcAft>
                <a:spcPts val="0"/>
              </a:spcAft>
              <a:buNone/>
            </a:pPr>
            <a:r>
              <a:rPr lang="en-US" sz="2400" b="1" dirty="0" smtClean="0"/>
              <a:t>Moses Milazzo</a:t>
            </a:r>
          </a:p>
          <a:p>
            <a:pPr marL="36576" indent="0" algn="r" fontAlgn="auto"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PDS IMG: USGS, Astrogeology</a:t>
            </a:r>
          </a:p>
          <a:p>
            <a:pPr marL="36576" indent="0" algn="r" fontAlgn="auto">
              <a:spcAft>
                <a:spcPts val="0"/>
              </a:spcAft>
              <a:buNone/>
            </a:pPr>
            <a:endParaRPr lang="en-US" sz="1800" b="1" i="1" dirty="0">
              <a:solidFill>
                <a:srgbClr val="FFFF00"/>
              </a:solidFill>
            </a:endParaRPr>
          </a:p>
          <a:p>
            <a:pPr marL="36576" indent="0" algn="r" fontAlgn="auto">
              <a:spcAft>
                <a:spcPts val="0"/>
              </a:spcAft>
              <a:buNone/>
            </a:pPr>
            <a:r>
              <a:rPr lang="en-US" sz="1800" b="1" i="1" dirty="0" smtClean="0"/>
              <a:t>PDSMC F2F, April 19, 2017</a:t>
            </a:r>
            <a:endParaRPr lang="en-US" sz="18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11133"/>
              </p:ext>
            </p:extLst>
          </p:nvPr>
        </p:nvGraphicFramePr>
        <p:xfrm>
          <a:off x="0" y="1378"/>
          <a:ext cx="9601200" cy="120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3" imgW="9663120" imgH="1157040" progId="">
                  <p:embed/>
                </p:oleObj>
              </mc:Choice>
              <mc:Fallback>
                <p:oleObj r:id="rId3" imgW="9663120" imgH="1157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378"/>
                        <a:ext cx="9601200" cy="1203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457" y="843579"/>
            <a:ext cx="10292281" cy="6532150"/>
          </a:xfrm>
          <a:prstGeom prst="rect">
            <a:avLst/>
          </a:prstGeom>
        </p:spPr>
      </p:pic>
      <p:sp>
        <p:nvSpPr>
          <p:cNvPr id="724043" name="Shape 724043"/>
          <p:cNvSpPr txBox="1"/>
          <p:nvPr/>
        </p:nvSpPr>
        <p:spPr>
          <a:xfrm>
            <a:off x="2421864" y="0"/>
            <a:ext cx="4765638" cy="213360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GML XML files can be explored with existing tools as well as visualized with GIS software.</a:t>
            </a:r>
            <a:endParaRPr lang="en-US" sz="3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342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41" name="Shape 7240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645100" cy="2515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Source Sans Pro"/>
              <a:buNone/>
            </a:pPr>
            <a:r>
              <a:rPr lang="en-US" b="1">
                <a:solidFill>
                  <a:srgbClr val="FFFF00"/>
                </a:solidFill>
              </a:rPr>
              <a:t>GML in PDS4</a:t>
            </a:r>
          </a:p>
        </p:txBody>
      </p:sp>
      <p:pic>
        <p:nvPicPr>
          <p:cNvPr id="724042" name="Shape 7240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601200" cy="9465797"/>
          </a:xfrm>
          <a:prstGeom prst="rect">
            <a:avLst/>
          </a:prstGeom>
          <a:noFill/>
          <a:ln>
            <a:noFill/>
          </a:ln>
        </p:spPr>
      </p:pic>
      <p:sp>
        <p:nvSpPr>
          <p:cNvPr id="724043" name="Shape 724043"/>
          <p:cNvSpPr txBox="1"/>
          <p:nvPr/>
        </p:nvSpPr>
        <p:spPr>
          <a:xfrm>
            <a:off x="2431229" y="30484"/>
            <a:ext cx="4765638" cy="1572405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PDF document and browse products can easily be viewed with existing tools.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37" name="Shape 724037"/>
          <p:cNvSpPr txBox="1"/>
          <p:nvPr/>
        </p:nvSpPr>
        <p:spPr>
          <a:xfrm>
            <a:off x="7431086" y="6200516"/>
            <a:ext cx="1809600" cy="42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2</a:t>
            </a:r>
          </a:p>
        </p:txBody>
      </p:sp>
      <p:pic>
        <p:nvPicPr>
          <p:cNvPr id="724038" name="Shape 7240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1"/>
            <a:ext cx="9601200" cy="10149523"/>
          </a:xfrm>
          <a:prstGeom prst="rect">
            <a:avLst/>
          </a:prstGeom>
          <a:noFill/>
          <a:ln>
            <a:noFill/>
          </a:ln>
        </p:spPr>
      </p:pic>
      <p:sp>
        <p:nvSpPr>
          <p:cNvPr id="724039" name="Shape 724039"/>
          <p:cNvSpPr txBox="1"/>
          <p:nvPr/>
        </p:nvSpPr>
        <p:spPr>
          <a:xfrm>
            <a:off x="2665208" y="0"/>
            <a:ext cx="4270785" cy="1725387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Raster layers can easily be viewed with PDS4 viewer tools.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89" name="Shape 723989"/>
          <p:cNvSpPr txBox="1">
            <a:spLocks noGrp="1"/>
          </p:cNvSpPr>
          <p:nvPr>
            <p:ph type="title"/>
          </p:nvPr>
        </p:nvSpPr>
        <p:spPr>
          <a:xfrm>
            <a:off x="338666" y="164571"/>
            <a:ext cx="78411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Source Sans Pro"/>
              <a:buNone/>
            </a:pPr>
            <a:r>
              <a:rPr lang="en-US" b="1">
                <a:solidFill>
                  <a:srgbClr val="FFFF00"/>
                </a:solidFill>
              </a:rPr>
              <a:t>What is GML?</a:t>
            </a:r>
          </a:p>
        </p:txBody>
      </p:sp>
      <p:sp>
        <p:nvSpPr>
          <p:cNvPr id="723990" name="Shape 723990"/>
          <p:cNvSpPr txBox="1">
            <a:spLocks noGrp="1"/>
          </p:cNvSpPr>
          <p:nvPr>
            <p:ph type="body" idx="1"/>
          </p:nvPr>
        </p:nvSpPr>
        <p:spPr>
          <a:xfrm>
            <a:off x="338666" y="1417639"/>
            <a:ext cx="8763000" cy="49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420624" lvl="0" indent="-395224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dirty="0" smtClean="0"/>
              <a:t>GML </a:t>
            </a:r>
            <a:r>
              <a:rPr lang="en-US" dirty="0"/>
              <a:t>comprises a set of primitives which are used to build application-specific schemas. </a:t>
            </a:r>
          </a:p>
          <a:p>
            <a:pPr marL="722376" lvl="1" indent="-277876" algn="l" rtl="0">
              <a:spcBef>
                <a:spcPts val="520"/>
              </a:spcBef>
              <a:spcAft>
                <a:spcPts val="0"/>
              </a:spcAft>
              <a:buSzPct val="90000"/>
            </a:pPr>
            <a:r>
              <a:rPr lang="en-US" dirty="0"/>
              <a:t>Geometry</a:t>
            </a:r>
          </a:p>
          <a:p>
            <a:pPr marL="1005839" lvl="2" indent="-256540" algn="l" rtl="0">
              <a:spcBef>
                <a:spcPts val="480"/>
              </a:spcBef>
              <a:spcAft>
                <a:spcPts val="0"/>
              </a:spcAft>
              <a:buSzPct val="85000"/>
            </a:pPr>
            <a:r>
              <a:rPr lang="en-US" dirty="0"/>
              <a:t>Describes a location or region, Point, </a:t>
            </a:r>
            <a:r>
              <a:rPr lang="en-US" dirty="0" err="1"/>
              <a:t>LineString</a:t>
            </a:r>
            <a:r>
              <a:rPr lang="en-US" dirty="0"/>
              <a:t>, Polygon</a:t>
            </a:r>
          </a:p>
          <a:p>
            <a:pPr marL="722376" lvl="1" indent="-277876" algn="l" rtl="0">
              <a:spcBef>
                <a:spcPts val="520"/>
              </a:spcBef>
              <a:spcAft>
                <a:spcPts val="0"/>
              </a:spcAft>
              <a:buSzPct val="90000"/>
            </a:pPr>
            <a:r>
              <a:rPr lang="en-US" dirty="0"/>
              <a:t>Feature</a:t>
            </a:r>
          </a:p>
          <a:p>
            <a:pPr marL="1005839" lvl="2" indent="-256540" algn="l" rtl="0">
              <a:spcBef>
                <a:spcPts val="480"/>
              </a:spcBef>
              <a:spcAft>
                <a:spcPts val="0"/>
              </a:spcAft>
              <a:buSzPct val="85000"/>
            </a:pPr>
            <a:r>
              <a:rPr lang="en-US" dirty="0"/>
              <a:t>Application object that represents a physical entity (crater, lineament, etc.)</a:t>
            </a:r>
          </a:p>
          <a:p>
            <a:pPr marL="1005839" lvl="2" indent="-256540" algn="l" rtl="0">
              <a:spcBef>
                <a:spcPts val="480"/>
              </a:spcBef>
              <a:spcAft>
                <a:spcPts val="0"/>
              </a:spcAft>
              <a:buSzPct val="85000"/>
            </a:pPr>
            <a:r>
              <a:rPr lang="en-US" dirty="0"/>
              <a:t>A feature’s location, extent, etc. is defined by associated </a:t>
            </a:r>
            <a:r>
              <a:rPr lang="en-US" dirty="0" err="1"/>
              <a:t>Geomtries</a:t>
            </a:r>
            <a:endParaRPr lang="en-US" dirty="0"/>
          </a:p>
          <a:p>
            <a:pPr marL="420624" lvl="0" indent="-395224" algn="l" rtl="0">
              <a:spcBef>
                <a:spcPts val="600"/>
              </a:spcBef>
              <a:buSzPct val="800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7" name="Shape 723977"/>
          <p:cNvSpPr txBox="1">
            <a:spLocks noGrp="1"/>
          </p:cNvSpPr>
          <p:nvPr>
            <p:ph type="title"/>
          </p:nvPr>
        </p:nvSpPr>
        <p:spPr>
          <a:xfrm>
            <a:off x="338666" y="164571"/>
            <a:ext cx="78411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Source Sans Pro"/>
              <a:buNone/>
            </a:pPr>
            <a:r>
              <a:rPr lang="en-US" b="1">
                <a:solidFill>
                  <a:srgbClr val="FFFF00"/>
                </a:solidFill>
              </a:rPr>
              <a:t>A Recap: What is GIS?</a:t>
            </a:r>
          </a:p>
        </p:txBody>
      </p:sp>
      <p:sp>
        <p:nvSpPr>
          <p:cNvPr id="723978" name="Shape 723978"/>
          <p:cNvSpPr txBox="1">
            <a:spLocks noGrp="1"/>
          </p:cNvSpPr>
          <p:nvPr>
            <p:ph type="body" idx="1"/>
          </p:nvPr>
        </p:nvSpPr>
        <p:spPr>
          <a:xfrm>
            <a:off x="338666" y="1417639"/>
            <a:ext cx="8763000" cy="49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420624" lvl="0" indent="-39522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9285"/>
            </a:pPr>
            <a:r>
              <a:rPr lang="en-US" sz="2775" b="1" dirty="0"/>
              <a:t>Data incorporated into </a:t>
            </a:r>
            <a:r>
              <a:rPr lang="en-US" sz="2775" b="1" dirty="0" smtClean="0"/>
              <a:t>a GIS include</a:t>
            </a:r>
            <a:endParaRPr lang="en-US" sz="2775" b="1" dirty="0"/>
          </a:p>
          <a:p>
            <a:pPr marL="722376" lvl="1" indent="-277876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b="1" dirty="0" smtClean="0"/>
              <a:t>Image data</a:t>
            </a:r>
            <a:endParaRPr lang="en-US" sz="2405" b="1" dirty="0"/>
          </a:p>
          <a:p>
            <a:pPr marL="722376" lvl="1" indent="-277876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b="1" dirty="0"/>
              <a:t>Spot data (LiDAR, </a:t>
            </a:r>
            <a:r>
              <a:rPr lang="en-US" sz="2405" b="1" dirty="0" smtClean="0"/>
              <a:t>spectral</a:t>
            </a:r>
            <a:r>
              <a:rPr lang="en-US" sz="2405" b="1" dirty="0"/>
              <a:t>, etc.)</a:t>
            </a:r>
          </a:p>
          <a:p>
            <a:pPr marL="722376" lvl="1" indent="-277876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b="1" dirty="0"/>
              <a:t>Geophysical data (seismographs, etc.)</a:t>
            </a:r>
          </a:p>
          <a:p>
            <a:pPr marL="722376" lvl="1" indent="-277876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b="1" dirty="0"/>
              <a:t>Topography (contours, elevations, etc.)</a:t>
            </a:r>
          </a:p>
          <a:p>
            <a:pPr marL="722376" lvl="1" indent="-277876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b="1" dirty="0"/>
              <a:t>Chemical data (</a:t>
            </a:r>
            <a:r>
              <a:rPr lang="en-US" sz="2405" b="1" i="1" dirty="0"/>
              <a:t>in situ</a:t>
            </a:r>
            <a:r>
              <a:rPr lang="en-US" sz="2405" b="1" dirty="0"/>
              <a:t>, spectral, etc.)</a:t>
            </a:r>
          </a:p>
          <a:p>
            <a:pPr marL="722376" lvl="1" indent="-277876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b="1" dirty="0"/>
              <a:t>Geological maps</a:t>
            </a:r>
          </a:p>
          <a:p>
            <a:pPr marL="722376" lvl="1" indent="-277876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b="1" dirty="0"/>
              <a:t>Geometry data</a:t>
            </a:r>
          </a:p>
          <a:p>
            <a:pPr marL="722376" lvl="1" indent="-277876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b="1" dirty="0"/>
              <a:t>Tabular </a:t>
            </a:r>
            <a:r>
              <a:rPr lang="en-US" sz="2405" b="1" dirty="0" smtClean="0"/>
              <a:t>information</a:t>
            </a:r>
            <a:endParaRPr lang="en-US" sz="2405" b="1" dirty="0"/>
          </a:p>
          <a:p>
            <a:pPr marL="722376" lvl="1" indent="-277876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b="1" dirty="0" smtClean="0"/>
              <a:t>Etc., Etc., Etc.</a:t>
            </a:r>
            <a:endParaRPr lang="en-US" sz="2405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83" name="Shape 723983"/>
          <p:cNvSpPr txBox="1">
            <a:spLocks noGrp="1"/>
          </p:cNvSpPr>
          <p:nvPr>
            <p:ph type="title"/>
          </p:nvPr>
        </p:nvSpPr>
        <p:spPr>
          <a:xfrm>
            <a:off x="338666" y="164571"/>
            <a:ext cx="78411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Source Sans Pro"/>
              <a:buNone/>
            </a:pPr>
            <a:r>
              <a:rPr lang="en-US" b="1">
                <a:solidFill>
                  <a:srgbClr val="FFFF00"/>
                </a:solidFill>
              </a:rPr>
              <a:t>Why include GIS in PDS4?</a:t>
            </a:r>
          </a:p>
        </p:txBody>
      </p:sp>
      <p:sp>
        <p:nvSpPr>
          <p:cNvPr id="723984" name="Shape 723984"/>
          <p:cNvSpPr txBox="1">
            <a:spLocks noGrp="1"/>
          </p:cNvSpPr>
          <p:nvPr>
            <p:ph type="body" idx="1"/>
          </p:nvPr>
        </p:nvSpPr>
        <p:spPr>
          <a:xfrm>
            <a:off x="338666" y="1417639"/>
            <a:ext cx="8763000" cy="49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420624" lvl="0" indent="-39522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80869"/>
            </a:pPr>
            <a:r>
              <a:rPr lang="en-US" sz="2325" dirty="0"/>
              <a:t>GIS is used for research and creation of derived data across the planetary science community, for data throughout the Solar System, and for Earth analog research.</a:t>
            </a:r>
          </a:p>
          <a:p>
            <a:pPr marL="420624" lvl="0" indent="-395224" algn="l" rtl="0">
              <a:lnSpc>
                <a:spcPct val="80000"/>
              </a:lnSpc>
              <a:spcBef>
                <a:spcPts val="465"/>
              </a:spcBef>
              <a:spcAft>
                <a:spcPts val="0"/>
              </a:spcAft>
              <a:buSzPct val="80869"/>
            </a:pPr>
            <a:r>
              <a:rPr lang="en-US" sz="2325" dirty="0"/>
              <a:t>It is </a:t>
            </a:r>
            <a:r>
              <a:rPr lang="en-US" sz="2325" dirty="0" smtClean="0"/>
              <a:t>a fundamental requirement to data </a:t>
            </a:r>
            <a:r>
              <a:rPr lang="en-US" sz="2325" dirty="0"/>
              <a:t>fusion techniques that disparate data (imagery, LiDAR, geometry, etc.) be </a:t>
            </a:r>
            <a:r>
              <a:rPr lang="en-US" sz="2325" dirty="0" err="1"/>
              <a:t>geolocated</a:t>
            </a:r>
            <a:r>
              <a:rPr lang="en-US" sz="2325" dirty="0"/>
              <a:t>, visualized, and manipulated in a common software scheme</a:t>
            </a:r>
            <a:r>
              <a:rPr lang="en-US" sz="2325" dirty="0" smtClean="0"/>
              <a:t>.</a:t>
            </a:r>
            <a:endParaRPr lang="en-US" sz="2325" dirty="0"/>
          </a:p>
          <a:p>
            <a:pPr marL="420624" lvl="0" indent="-395224" algn="l" rtl="0">
              <a:lnSpc>
                <a:spcPct val="80000"/>
              </a:lnSpc>
              <a:spcBef>
                <a:spcPts val="465"/>
              </a:spcBef>
              <a:spcAft>
                <a:spcPts val="0"/>
              </a:spcAft>
              <a:buSzPct val="80869"/>
            </a:pPr>
            <a:r>
              <a:rPr lang="en-US" sz="2325" dirty="0"/>
              <a:t>Astrogeology provides unofficial archival of the human and robotic landing site studies as well as many other scientific studies.</a:t>
            </a:r>
          </a:p>
          <a:p>
            <a:pPr marL="420624" lvl="0" indent="-395224" algn="l" rtl="0">
              <a:lnSpc>
                <a:spcPct val="80000"/>
              </a:lnSpc>
              <a:spcBef>
                <a:spcPts val="465"/>
              </a:spcBef>
              <a:spcAft>
                <a:spcPts val="0"/>
              </a:spcAft>
              <a:buSzPct val="80869"/>
            </a:pPr>
            <a:r>
              <a:rPr lang="en-US" sz="2325" dirty="0"/>
              <a:t>Every geologic map published by USGS (terrestrial or planetary) is required to be in a GIS format.</a:t>
            </a:r>
          </a:p>
          <a:p>
            <a:pPr marL="420624" lvl="0" indent="-395224" algn="l" rtl="0">
              <a:lnSpc>
                <a:spcPct val="80000"/>
              </a:lnSpc>
              <a:spcBef>
                <a:spcPts val="465"/>
              </a:spcBef>
              <a:spcAft>
                <a:spcPts val="0"/>
              </a:spcAft>
              <a:buSzPct val="80869"/>
            </a:pPr>
            <a:r>
              <a:rPr lang="en-US" sz="2325" dirty="0"/>
              <a:t>The Library of Congress archives GIS-formatted data </a:t>
            </a:r>
            <a:r>
              <a:rPr lang="en-US" sz="2325"/>
              <a:t>regularly</a:t>
            </a:r>
            <a:r>
              <a:rPr lang="en-US" sz="2325" smtClean="0"/>
              <a:t>.</a:t>
            </a:r>
            <a:endParaRPr lang="en-US" sz="2325" dirty="0"/>
          </a:p>
          <a:p>
            <a:pPr marL="420624" lvl="0" indent="-395224" algn="l" rtl="0">
              <a:lnSpc>
                <a:spcPct val="80000"/>
              </a:lnSpc>
              <a:spcBef>
                <a:spcPts val="465"/>
              </a:spcBef>
              <a:buSzPct val="80869"/>
              <a:buNone/>
            </a:pPr>
            <a:endParaRPr sz="2325" dirty="0"/>
          </a:p>
        </p:txBody>
      </p:sp>
    </p:spTree>
    <p:extLst>
      <p:ext uri="{BB962C8B-B14F-4D97-AF65-F5344CB8AC3E}">
        <p14:creationId xmlns:p14="http://schemas.microsoft.com/office/powerpoint/2010/main" val="437395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95" name="Shape 723995"/>
          <p:cNvSpPr txBox="1">
            <a:spLocks noGrp="1"/>
          </p:cNvSpPr>
          <p:nvPr>
            <p:ph type="title"/>
          </p:nvPr>
        </p:nvSpPr>
        <p:spPr>
          <a:xfrm>
            <a:off x="338666" y="164571"/>
            <a:ext cx="78411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Source Sans Pro"/>
              <a:buNone/>
            </a:pPr>
            <a:r>
              <a:rPr lang="en-US" b="1">
                <a:solidFill>
                  <a:srgbClr val="FFFF00"/>
                </a:solidFill>
              </a:rPr>
              <a:t>What is GML?</a:t>
            </a:r>
          </a:p>
        </p:txBody>
      </p:sp>
      <p:sp>
        <p:nvSpPr>
          <p:cNvPr id="723996" name="Shape 723996"/>
          <p:cNvSpPr txBox="1">
            <a:spLocks noGrp="1"/>
          </p:cNvSpPr>
          <p:nvPr>
            <p:ph type="body" idx="1"/>
          </p:nvPr>
        </p:nvSpPr>
        <p:spPr>
          <a:xfrm>
            <a:off x="338666" y="1417639"/>
            <a:ext cx="8763000" cy="49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420624" lvl="0" indent="-39522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/>
              <a:t>A GML Profile is a restricted subset of the whole of GML and live within GML namespace.</a:t>
            </a:r>
          </a:p>
          <a:p>
            <a:pPr marL="420624" lvl="0" indent="-39522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0000"/>
            </a:pPr>
            <a:r>
              <a:rPr lang="en-US"/>
              <a:t>GML Application Schemas are GML/XML vocabularies intended for domain- or community-specific uses. </a:t>
            </a:r>
          </a:p>
          <a:p>
            <a:pPr marL="722376" lvl="1" indent="-277876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ct val="90000"/>
            </a:pPr>
            <a:r>
              <a:rPr lang="en-US"/>
              <a:t>Support interoperability within a community of interest.</a:t>
            </a:r>
          </a:p>
          <a:p>
            <a:pPr marL="722376" lvl="1" indent="-277876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ct val="90000"/>
            </a:pPr>
            <a:r>
              <a:rPr lang="en-US"/>
              <a:t>Live in an application-defined target namespace.</a:t>
            </a:r>
          </a:p>
          <a:p>
            <a:pPr marL="722376" lvl="1" indent="-277876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ct val="90000"/>
            </a:pPr>
            <a:r>
              <a:rPr lang="en-US"/>
              <a:t>“Application” does not necessarily imply a software implementation, but rather an application of GML to a specific need.</a:t>
            </a:r>
          </a:p>
          <a:p>
            <a:pPr marL="420624" lvl="0" indent="-395224" algn="l" rtl="0">
              <a:lnSpc>
                <a:spcPct val="90000"/>
              </a:lnSpc>
              <a:spcBef>
                <a:spcPts val="600"/>
              </a:spcBef>
              <a:buSzPct val="800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007" name="Shape 7240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11382"/>
            <a:ext cx="9601200" cy="8812472"/>
          </a:xfrm>
          <a:prstGeom prst="rect">
            <a:avLst/>
          </a:prstGeom>
          <a:noFill/>
          <a:ln>
            <a:noFill/>
          </a:ln>
        </p:spPr>
      </p:pic>
      <p:sp>
        <p:nvSpPr>
          <p:cNvPr id="724005" name="Shape 724005"/>
          <p:cNvSpPr txBox="1">
            <a:spLocks noGrp="1"/>
          </p:cNvSpPr>
          <p:nvPr>
            <p:ph type="body" idx="1"/>
          </p:nvPr>
        </p:nvSpPr>
        <p:spPr>
          <a:xfrm>
            <a:off x="2833255" y="0"/>
            <a:ext cx="3934690" cy="101138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127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dirty="0" smtClean="0"/>
              <a:t>Other </a:t>
            </a:r>
            <a:r>
              <a:rPr lang="en-US" sz="2800" dirty="0"/>
              <a:t>files conform to PDS4  Standards</a:t>
            </a:r>
          </a:p>
        </p:txBody>
      </p:sp>
      <p:sp>
        <p:nvSpPr>
          <p:cNvPr id="724006" name="Shape 724006"/>
          <p:cNvSpPr txBox="1"/>
          <p:nvPr/>
        </p:nvSpPr>
        <p:spPr>
          <a:xfrm>
            <a:off x="7431086" y="6200516"/>
            <a:ext cx="1809600" cy="42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010" name="Shape 7240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0726" y="-1"/>
            <a:ext cx="4230474" cy="10238055"/>
          </a:xfrm>
          <a:prstGeom prst="rect">
            <a:avLst/>
          </a:prstGeom>
          <a:noFill/>
          <a:ln>
            <a:noFill/>
          </a:ln>
        </p:spPr>
      </p:pic>
      <p:sp>
        <p:nvSpPr>
          <p:cNvPr id="724011" name="Shape 724011"/>
          <p:cNvSpPr txBox="1"/>
          <p:nvPr/>
        </p:nvSpPr>
        <p:spPr>
          <a:xfrm>
            <a:off x="0" y="0"/>
            <a:ext cx="5370726" cy="1077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layers will be GML files (text; XML).</a:t>
            </a:r>
          </a:p>
        </p:txBody>
      </p:sp>
      <p:sp>
        <p:nvSpPr>
          <p:cNvPr id="724012" name="Shape 724012"/>
          <p:cNvSpPr txBox="1"/>
          <p:nvPr/>
        </p:nvSpPr>
        <p:spPr>
          <a:xfrm>
            <a:off x="0" y="3992857"/>
            <a:ext cx="5289426" cy="15696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Basemaps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other raster images can be </a:t>
            </a:r>
            <a:r>
              <a:rPr lang="en-US" sz="32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PDS4-compliant images.</a:t>
            </a:r>
            <a:endParaRPr lang="en-US" sz="32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 Recap: What is GIS?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919"/>
            <a:ext cx="9601200" cy="60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3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030" name="Shape 7240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0726" y="-1454728"/>
            <a:ext cx="4230474" cy="10238052"/>
          </a:xfrm>
          <a:prstGeom prst="rect">
            <a:avLst/>
          </a:prstGeom>
          <a:noFill/>
          <a:ln>
            <a:noFill/>
          </a:ln>
        </p:spPr>
      </p:pic>
      <p:sp>
        <p:nvSpPr>
          <p:cNvPr id="724031" name="Shape 724031"/>
          <p:cNvSpPr txBox="1"/>
          <p:nvPr/>
        </p:nvSpPr>
        <p:spPr>
          <a:xfrm>
            <a:off x="-1" y="0"/>
            <a:ext cx="5347801" cy="1077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Browse products can be IMG or PDF format.</a:t>
            </a:r>
          </a:p>
        </p:txBody>
      </p:sp>
      <p:sp>
        <p:nvSpPr>
          <p:cNvPr id="724033" name="Shape 724033"/>
          <p:cNvSpPr txBox="1"/>
          <p:nvPr/>
        </p:nvSpPr>
        <p:spPr>
          <a:xfrm>
            <a:off x="3695" y="3255818"/>
            <a:ext cx="5355027" cy="2062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 products (project description, published papers, published map, etc.) can be text or PDF.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4" name="Shape 723974"/>
          <p:cNvSpPr txBox="1">
            <a:spLocks noGrp="1"/>
          </p:cNvSpPr>
          <p:nvPr>
            <p:ph type="title"/>
          </p:nvPr>
        </p:nvSpPr>
        <p:spPr>
          <a:xfrm>
            <a:off x="338666" y="164571"/>
            <a:ext cx="78411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Source Sans Pro"/>
              <a:buNone/>
            </a:pPr>
            <a:r>
              <a:rPr lang="en-US" b="1" dirty="0">
                <a:solidFill>
                  <a:srgbClr val="FFFF00"/>
                </a:solidFill>
              </a:rPr>
              <a:t>A Recap: What is GIS?</a:t>
            </a:r>
          </a:p>
        </p:txBody>
      </p:sp>
      <p:sp>
        <p:nvSpPr>
          <p:cNvPr id="723975" name="Shape 723975"/>
          <p:cNvSpPr txBox="1">
            <a:spLocks noGrp="1"/>
          </p:cNvSpPr>
          <p:nvPr>
            <p:ph type="body" idx="1"/>
          </p:nvPr>
        </p:nvSpPr>
        <p:spPr>
          <a:xfrm>
            <a:off x="338666" y="1417639"/>
            <a:ext cx="8763000" cy="49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92500"/>
          </a:bodyPr>
          <a:lstStyle/>
          <a:p>
            <a:pPr marL="420624" lvl="0" indent="-395224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b="1" dirty="0"/>
              <a:t>Geographic Information System is a system capable of capturing, storing, </a:t>
            </a:r>
            <a:r>
              <a:rPr lang="en-US" b="1" dirty="0" smtClean="0"/>
              <a:t>displaying, analyzing </a:t>
            </a:r>
            <a:r>
              <a:rPr lang="en-US" b="1" dirty="0"/>
              <a:t>geographically referenced </a:t>
            </a:r>
            <a:r>
              <a:rPr lang="en-US" b="1" dirty="0" smtClean="0"/>
              <a:t>information.</a:t>
            </a:r>
            <a:br>
              <a:rPr lang="en-US" b="1" dirty="0" smtClean="0"/>
            </a:br>
            <a:endParaRPr lang="en-US" b="1" dirty="0"/>
          </a:p>
          <a:p>
            <a:pPr marL="420624" lvl="0" indent="-395224" algn="l" rtl="0">
              <a:spcBef>
                <a:spcPts val="600"/>
              </a:spcBef>
              <a:buSzPct val="80000"/>
            </a:pPr>
            <a:r>
              <a:rPr lang="en-US" b="1" dirty="0"/>
              <a:t>GIS’s power is that it provides a way to relate different information in a spatial context and to allow scientists to reach conclusions about the relationships</a:t>
            </a:r>
            <a:r>
              <a:rPr lang="en-US" b="1" dirty="0" smtClean="0"/>
              <a:t>.</a:t>
            </a:r>
            <a:br>
              <a:rPr lang="en-US" b="1" dirty="0" smtClean="0"/>
            </a:br>
            <a:endParaRPr lang="en-US" b="1" dirty="0" smtClean="0"/>
          </a:p>
          <a:p>
            <a:pPr marL="420624" lvl="0" indent="-395224" algn="l" rtl="0">
              <a:spcBef>
                <a:spcPts val="600"/>
              </a:spcBef>
              <a:buSzPct val="80000"/>
            </a:pPr>
            <a:r>
              <a:rPr lang="en-US" b="1" dirty="0" smtClean="0"/>
              <a:t>GIS is a framework for the “</a:t>
            </a:r>
            <a:r>
              <a:rPr lang="en-US" b="1" dirty="0" smtClean="0">
                <a:solidFill>
                  <a:srgbClr val="FF0000"/>
                </a:solidFill>
              </a:rPr>
              <a:t>Science of Where.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80" name="Shape 723980"/>
          <p:cNvSpPr txBox="1">
            <a:spLocks noGrp="1"/>
          </p:cNvSpPr>
          <p:nvPr>
            <p:ph type="title"/>
          </p:nvPr>
        </p:nvSpPr>
        <p:spPr>
          <a:xfrm>
            <a:off x="338666" y="164571"/>
            <a:ext cx="78411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Source Sans Pro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What does GIS provide?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23981" name="Shape 723981"/>
          <p:cNvSpPr txBox="1">
            <a:spLocks noGrp="1"/>
          </p:cNvSpPr>
          <p:nvPr>
            <p:ph type="body" idx="1"/>
          </p:nvPr>
        </p:nvSpPr>
        <p:spPr>
          <a:xfrm>
            <a:off x="338666" y="1417639"/>
            <a:ext cx="8763000" cy="49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420624" lvl="0" indent="-39522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80869"/>
            </a:pPr>
            <a:r>
              <a:rPr lang="en-US" sz="2325" dirty="0"/>
              <a:t>Complex analysis is enabled</a:t>
            </a:r>
          </a:p>
          <a:p>
            <a:pPr marL="722376" lvl="1" indent="-277876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ct val="90675"/>
            </a:pPr>
            <a:r>
              <a:rPr lang="en-US" sz="2015" b="1" dirty="0"/>
              <a:t>Information retrieval of all data at a specific location</a:t>
            </a:r>
          </a:p>
          <a:p>
            <a:pPr marL="722376" lvl="1" indent="-277876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ct val="90675"/>
            </a:pPr>
            <a:r>
              <a:rPr lang="en-US" sz="2015" dirty="0" smtClean="0"/>
              <a:t>Topology, Adjacency, Containment, Proximity, Networks, Overlays, </a:t>
            </a:r>
            <a:r>
              <a:rPr lang="is-IS" sz="2015" dirty="0" smtClean="0"/>
              <a:t>…</a:t>
            </a:r>
            <a:r>
              <a:rPr lang="en-US" sz="2325" dirty="0" smtClean="0"/>
              <a:t/>
            </a:r>
            <a:br>
              <a:rPr lang="en-US" sz="2325" dirty="0" smtClean="0"/>
            </a:br>
            <a:endParaRPr lang="en-US" sz="2325" dirty="0" smtClean="0"/>
          </a:p>
          <a:p>
            <a:pPr marL="420624" lvl="0" indent="-395224" algn="l" rtl="0">
              <a:lnSpc>
                <a:spcPct val="80000"/>
              </a:lnSpc>
              <a:spcBef>
                <a:spcPts val="465"/>
              </a:spcBef>
              <a:spcAft>
                <a:spcPts val="0"/>
              </a:spcAft>
              <a:buSzPct val="80869"/>
            </a:pPr>
            <a:r>
              <a:rPr lang="en-US" sz="2325" dirty="0" smtClean="0"/>
              <a:t>Re-Use</a:t>
            </a:r>
          </a:p>
          <a:p>
            <a:pPr lvl="1" indent="-395224">
              <a:lnSpc>
                <a:spcPct val="80000"/>
              </a:lnSpc>
              <a:spcBef>
                <a:spcPts val="465"/>
              </a:spcBef>
              <a:buSzPct val="80869"/>
            </a:pPr>
            <a:r>
              <a:rPr lang="en-US" sz="2000" dirty="0"/>
              <a:t>Derived data can be re-incorporated into the GIS so inferences from the derived data can contribute to further analysis of </a:t>
            </a:r>
            <a:r>
              <a:rPr lang="en-US" sz="2000" dirty="0" smtClean="0"/>
              <a:t>the original data.</a:t>
            </a:r>
            <a:endParaRPr lang="en-US" sz="1925" dirty="0" smtClean="0"/>
          </a:p>
          <a:p>
            <a:pPr marL="420624" lvl="0" indent="-395224" algn="l" rtl="0">
              <a:lnSpc>
                <a:spcPct val="80000"/>
              </a:lnSpc>
              <a:spcBef>
                <a:spcPts val="465"/>
              </a:spcBef>
              <a:spcAft>
                <a:spcPts val="0"/>
              </a:spcAft>
              <a:buSzPct val="80869"/>
            </a:pPr>
            <a:endParaRPr lang="en-US" sz="2325" dirty="0" smtClean="0"/>
          </a:p>
          <a:p>
            <a:pPr marL="420624" lvl="0" indent="-395224" algn="l" rtl="0">
              <a:lnSpc>
                <a:spcPct val="80000"/>
              </a:lnSpc>
              <a:spcBef>
                <a:spcPts val="465"/>
              </a:spcBef>
              <a:spcAft>
                <a:spcPts val="0"/>
              </a:spcAft>
              <a:buSzPct val="80869"/>
            </a:pPr>
            <a:r>
              <a:rPr lang="en-US" sz="2325" dirty="0" smtClean="0"/>
              <a:t>Cooperation</a:t>
            </a:r>
            <a:endParaRPr lang="en-US" sz="2325" dirty="0"/>
          </a:p>
          <a:p>
            <a:pPr marL="722376" lvl="1" indent="-277876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ct val="90675"/>
            </a:pPr>
            <a:r>
              <a:rPr lang="en-US" sz="2015" dirty="0"/>
              <a:t>GIS provides a common interface and </a:t>
            </a:r>
            <a:r>
              <a:rPr lang="en-US" sz="2015" dirty="0" smtClean="0"/>
              <a:t>standards.</a:t>
            </a:r>
            <a:endParaRPr lang="en-US" sz="2015" dirty="0"/>
          </a:p>
          <a:p>
            <a:pPr marL="722376" lvl="1" indent="-277876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ct val="90675"/>
            </a:pPr>
            <a:r>
              <a:rPr lang="en-US" sz="2015" dirty="0"/>
              <a:t>Planetary data collection, organization, and analysis is </a:t>
            </a:r>
            <a:r>
              <a:rPr lang="en-US" sz="2015" dirty="0" smtClean="0"/>
              <a:t>expensive.</a:t>
            </a:r>
          </a:p>
          <a:p>
            <a:pPr marL="722376" lvl="1" indent="-277876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ct val="90675"/>
            </a:pPr>
            <a:r>
              <a:rPr lang="en-US" sz="2015" b="1" dirty="0" smtClean="0"/>
              <a:t>GIS </a:t>
            </a:r>
            <a:r>
              <a:rPr lang="en-US" sz="2015" b="1" dirty="0"/>
              <a:t>allows to </a:t>
            </a:r>
            <a:r>
              <a:rPr lang="en-US" sz="2015" b="1" dirty="0" smtClean="0"/>
              <a:t>share</a:t>
            </a:r>
            <a:r>
              <a:rPr lang="en-US" sz="2015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86" name="Shape 723986"/>
          <p:cNvSpPr txBox="1">
            <a:spLocks noGrp="1"/>
          </p:cNvSpPr>
          <p:nvPr>
            <p:ph type="title"/>
          </p:nvPr>
        </p:nvSpPr>
        <p:spPr>
          <a:xfrm>
            <a:off x="338666" y="164571"/>
            <a:ext cx="78411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Source Sans Pro"/>
              <a:buNone/>
            </a:pPr>
            <a:r>
              <a:rPr lang="en-US" b="1">
                <a:solidFill>
                  <a:srgbClr val="FFFF00"/>
                </a:solidFill>
              </a:rPr>
              <a:t>What is GML?</a:t>
            </a:r>
          </a:p>
        </p:txBody>
      </p:sp>
      <p:sp>
        <p:nvSpPr>
          <p:cNvPr id="723987" name="Shape 723987"/>
          <p:cNvSpPr txBox="1">
            <a:spLocks noGrp="1"/>
          </p:cNvSpPr>
          <p:nvPr>
            <p:ph type="body" idx="1"/>
          </p:nvPr>
        </p:nvSpPr>
        <p:spPr>
          <a:xfrm>
            <a:off x="338666" y="1417639"/>
            <a:ext cx="8763000" cy="49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420624" lvl="0" indent="-395224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dirty="0">
                <a:solidFill>
                  <a:srgbClr val="FFFF00"/>
                </a:solidFill>
              </a:rPr>
              <a:t>Geography Markup Language </a:t>
            </a:r>
            <a:r>
              <a:rPr lang="en-US" dirty="0"/>
              <a:t>is the XML grammar defined by the Open Geospatial Consortium (OGC) to express geographical features in a GIS.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420624" lvl="0" indent="-395224" algn="l" rtl="0">
              <a:spcBef>
                <a:spcPts val="600"/>
              </a:spcBef>
              <a:spcAft>
                <a:spcPts val="0"/>
              </a:spcAft>
              <a:buSzPct val="80000"/>
            </a:pPr>
            <a:r>
              <a:rPr lang="en-US" dirty="0" smtClean="0"/>
              <a:t>GML </a:t>
            </a:r>
            <a:r>
              <a:rPr lang="en-US" dirty="0"/>
              <a:t>is a modeling language for </a:t>
            </a:r>
            <a:r>
              <a:rPr lang="en-US" dirty="0" smtClean="0"/>
              <a:t>GIS</a:t>
            </a:r>
            <a:br>
              <a:rPr lang="en-US" dirty="0" smtClean="0"/>
            </a:br>
            <a:endParaRPr lang="en-US" dirty="0"/>
          </a:p>
          <a:p>
            <a:pPr marL="420624" lvl="0" indent="-395224" algn="l" rtl="0">
              <a:spcBef>
                <a:spcPts val="600"/>
              </a:spcBef>
              <a:spcAft>
                <a:spcPts val="0"/>
              </a:spcAft>
              <a:buSzPct val="80000"/>
            </a:pPr>
            <a:r>
              <a:rPr lang="en-US" dirty="0"/>
              <a:t>GML is an open interchange format for GIS </a:t>
            </a:r>
            <a:r>
              <a:rPr lang="en-US" dirty="0" smtClean="0"/>
              <a:t>software applications</a:t>
            </a:r>
            <a:r>
              <a:rPr lang="en-US" dirty="0"/>
              <a:t>.</a:t>
            </a:r>
          </a:p>
          <a:p>
            <a:pPr marL="420624" lvl="0" indent="-395224" algn="l" rtl="0">
              <a:spcBef>
                <a:spcPts val="600"/>
              </a:spcBef>
              <a:buSzPct val="800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92" name="Shape 723992"/>
          <p:cNvSpPr txBox="1">
            <a:spLocks noGrp="1"/>
          </p:cNvSpPr>
          <p:nvPr>
            <p:ph type="title"/>
          </p:nvPr>
        </p:nvSpPr>
        <p:spPr>
          <a:xfrm>
            <a:off x="338666" y="164571"/>
            <a:ext cx="78411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Source Sans Pro"/>
              <a:buNone/>
            </a:pPr>
            <a:r>
              <a:rPr lang="en-US" b="1">
                <a:solidFill>
                  <a:srgbClr val="FFFF00"/>
                </a:solidFill>
              </a:rPr>
              <a:t>What is GML?</a:t>
            </a:r>
          </a:p>
        </p:txBody>
      </p:sp>
      <p:sp>
        <p:nvSpPr>
          <p:cNvPr id="723993" name="Shape 723993"/>
          <p:cNvSpPr txBox="1">
            <a:spLocks noGrp="1"/>
          </p:cNvSpPr>
          <p:nvPr>
            <p:ph type="body" idx="1"/>
          </p:nvPr>
        </p:nvSpPr>
        <p:spPr>
          <a:xfrm>
            <a:off x="338666" y="1417639"/>
            <a:ext cx="8763000" cy="49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420624" lvl="0" indent="-39522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9285"/>
            </a:pPr>
            <a:r>
              <a:rPr lang="en-US" sz="2775" dirty="0"/>
              <a:t>GML primitives include:</a:t>
            </a:r>
          </a:p>
          <a:p>
            <a:pPr marL="722376" lvl="1" indent="-277876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dirty="0"/>
              <a:t>Geometry</a:t>
            </a:r>
          </a:p>
          <a:p>
            <a:pPr marL="722376" lvl="1" indent="-277876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dirty="0"/>
              <a:t>Feature</a:t>
            </a:r>
          </a:p>
          <a:p>
            <a:pPr marL="722376" lvl="1" indent="-277876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dirty="0"/>
              <a:t>Coordinate Reference System</a:t>
            </a:r>
          </a:p>
          <a:p>
            <a:pPr marL="722376" lvl="1" indent="-277876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dirty="0"/>
              <a:t>Topology</a:t>
            </a:r>
          </a:p>
          <a:p>
            <a:pPr marL="722376" lvl="1" indent="-277876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dirty="0"/>
              <a:t>Time</a:t>
            </a:r>
          </a:p>
          <a:p>
            <a:pPr marL="722376" lvl="1" indent="-277876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dirty="0"/>
              <a:t>Dynamic feature</a:t>
            </a:r>
          </a:p>
          <a:p>
            <a:pPr marL="722376" lvl="1" indent="-277876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dirty="0"/>
              <a:t>Coverage</a:t>
            </a:r>
          </a:p>
          <a:p>
            <a:pPr marL="722376" lvl="1" indent="-277876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dirty="0"/>
              <a:t>Unit of measure</a:t>
            </a:r>
          </a:p>
          <a:p>
            <a:pPr marL="722376" lvl="1" indent="-277876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dirty="0"/>
              <a:t>Direction</a:t>
            </a:r>
          </a:p>
          <a:p>
            <a:pPr marL="722376" lvl="1" indent="-277876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dirty="0"/>
              <a:t>Observations</a:t>
            </a:r>
          </a:p>
          <a:p>
            <a:pPr marL="722376" lvl="1" indent="-277876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ct val="90187"/>
            </a:pPr>
            <a:r>
              <a:rPr lang="en-US" sz="2405" dirty="0"/>
              <a:t>Map presentation styling rules</a:t>
            </a:r>
          </a:p>
          <a:p>
            <a:pPr marL="420624" lvl="0" indent="-395224" algn="l" rtl="0">
              <a:lnSpc>
                <a:spcPct val="90000"/>
              </a:lnSpc>
              <a:spcBef>
                <a:spcPts val="555"/>
              </a:spcBef>
              <a:buSzPct val="79285"/>
              <a:buNone/>
            </a:pPr>
            <a:endParaRPr sz="27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98" name="Shape 723998"/>
          <p:cNvSpPr txBox="1">
            <a:spLocks noGrp="1"/>
          </p:cNvSpPr>
          <p:nvPr>
            <p:ph type="title"/>
          </p:nvPr>
        </p:nvSpPr>
        <p:spPr>
          <a:xfrm>
            <a:off x="338666" y="164571"/>
            <a:ext cx="78411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Source Sans Pro"/>
              <a:buNone/>
            </a:pPr>
            <a:r>
              <a:rPr lang="en-US" b="1">
                <a:solidFill>
                  <a:srgbClr val="FFFF00"/>
                </a:solidFill>
              </a:rPr>
              <a:t>What is GML?</a:t>
            </a:r>
          </a:p>
        </p:txBody>
      </p:sp>
      <p:sp>
        <p:nvSpPr>
          <p:cNvPr id="723999" name="Shape 723999"/>
          <p:cNvSpPr txBox="1">
            <a:spLocks noGrp="1"/>
          </p:cNvSpPr>
          <p:nvPr>
            <p:ph type="body" idx="1"/>
          </p:nvPr>
        </p:nvSpPr>
        <p:spPr>
          <a:xfrm>
            <a:off x="338666" y="1417639"/>
            <a:ext cx="8763000" cy="49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lnSpcReduction="10000"/>
          </a:bodyPr>
          <a:lstStyle/>
          <a:p>
            <a:pPr marL="420624" lvl="0" indent="-395224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dirty="0"/>
              <a:t>GML is an ISO standard for GIS data (ISO 19136 for GML 3.2.1, approved in 2007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marL="420624" lvl="0" indent="-395224" algn="l" rtl="0">
              <a:spcBef>
                <a:spcPts val="600"/>
              </a:spcBef>
              <a:spcAft>
                <a:spcPts val="0"/>
              </a:spcAft>
              <a:buSzPct val="80000"/>
            </a:pPr>
            <a:r>
              <a:rPr lang="en-US" dirty="0"/>
              <a:t>An OGC standard for GIS use (GML 3.2.1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marL="420624" lvl="0" indent="-395224" algn="l" rtl="0">
              <a:spcBef>
                <a:spcPts val="600"/>
              </a:spcBef>
              <a:spcAft>
                <a:spcPts val="0"/>
              </a:spcAft>
              <a:buSzPct val="80000"/>
            </a:pPr>
            <a:r>
              <a:rPr lang="en-US" dirty="0"/>
              <a:t>Approved by the Library of Congress for archival of GIS </a:t>
            </a:r>
            <a:r>
              <a:rPr lang="en-US" dirty="0" smtClean="0"/>
              <a:t>products</a:t>
            </a:r>
            <a:br>
              <a:rPr lang="en-US" dirty="0" smtClean="0"/>
            </a:br>
            <a:endParaRPr lang="en-US" dirty="0"/>
          </a:p>
          <a:p>
            <a:pPr marL="420624" lvl="0" indent="-395224" algn="l" rtl="0">
              <a:spcBef>
                <a:spcPts val="600"/>
              </a:spcBef>
              <a:buSzPct val="80000"/>
            </a:pPr>
            <a:r>
              <a:rPr lang="en-US" dirty="0"/>
              <a:t>Used by the Federal Geographic Data Consortium (FGDC) and National Spatial Data Infrastructure (NSDI).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01" name="Shape 724001"/>
          <p:cNvSpPr txBox="1">
            <a:spLocks noGrp="1"/>
          </p:cNvSpPr>
          <p:nvPr>
            <p:ph type="title"/>
          </p:nvPr>
        </p:nvSpPr>
        <p:spPr>
          <a:xfrm>
            <a:off x="338666" y="164571"/>
            <a:ext cx="78411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Source Sans Pro"/>
              <a:buNone/>
            </a:pPr>
            <a:r>
              <a:rPr lang="en-US" b="1">
                <a:solidFill>
                  <a:srgbClr val="FFFF00"/>
                </a:solidFill>
              </a:rPr>
              <a:t>Why GML for PDS4?</a:t>
            </a:r>
          </a:p>
        </p:txBody>
      </p:sp>
      <p:sp>
        <p:nvSpPr>
          <p:cNvPr id="724002" name="Shape 724002"/>
          <p:cNvSpPr txBox="1">
            <a:spLocks noGrp="1"/>
          </p:cNvSpPr>
          <p:nvPr>
            <p:ph type="body" idx="1"/>
          </p:nvPr>
        </p:nvSpPr>
        <p:spPr>
          <a:xfrm>
            <a:off x="338666" y="1417639"/>
            <a:ext cx="8763000" cy="49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92500"/>
          </a:bodyPr>
          <a:lstStyle/>
          <a:p>
            <a:pPr marL="420624" lvl="0" indent="-39522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dirty="0" smtClean="0"/>
              <a:t>GIS products are being delivered to USGS regularly. We “archive” these in the Annex and also archive full geological maps with the USGS.</a:t>
            </a:r>
            <a:br>
              <a:rPr lang="en-US" dirty="0" smtClean="0"/>
            </a:br>
            <a:endParaRPr lang="en-US" dirty="0" smtClean="0"/>
          </a:p>
          <a:p>
            <a:pPr marL="420624" lvl="0" indent="-39522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dirty="0" smtClean="0"/>
              <a:t>GML is a standard </a:t>
            </a:r>
            <a:r>
              <a:rPr lang="en-US" dirty="0"/>
              <a:t>and stable language for GIS storage, interchange, and </a:t>
            </a:r>
            <a:r>
              <a:rPr lang="en-US" dirty="0" smtClean="0"/>
              <a:t>implementation</a:t>
            </a:r>
            <a:br>
              <a:rPr lang="en-US" dirty="0" smtClean="0"/>
            </a:br>
            <a:endParaRPr lang="en-US" dirty="0"/>
          </a:p>
          <a:p>
            <a:pPr marL="420624" lvl="0" indent="-39522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0000"/>
            </a:pPr>
            <a:r>
              <a:rPr lang="en-US" dirty="0"/>
              <a:t>It is supported by all major and many minor GIS packages, including Free and Open software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lvl="0" indent="-395224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The FGDC/NSDI </a:t>
            </a:r>
            <a:r>
              <a:rPr lang="en-US" dirty="0" smtClean="0"/>
              <a:t>have </a:t>
            </a:r>
            <a:r>
              <a:rPr lang="en-US" dirty="0"/>
              <a:t>implemented </a:t>
            </a:r>
            <a:r>
              <a:rPr lang="en-US" dirty="0" smtClean="0"/>
              <a:t>a GML </a:t>
            </a:r>
            <a:r>
              <a:rPr lang="en-US" dirty="0"/>
              <a:t>Application </a:t>
            </a:r>
            <a:r>
              <a:rPr lang="en-US" dirty="0" smtClean="0"/>
              <a:t>Schema.</a:t>
            </a:r>
            <a:endParaRPr dirty="0"/>
          </a:p>
          <a:p>
            <a:pPr marL="420624" lvl="0" indent="-395224" algn="l" rtl="0">
              <a:lnSpc>
                <a:spcPct val="90000"/>
              </a:lnSpc>
              <a:spcBef>
                <a:spcPts val="600"/>
              </a:spcBef>
              <a:buSzPct val="800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2000">
              <a:schemeClr val="bg1"/>
            </a:gs>
            <a:gs pos="50000">
              <a:srgbClr val="F92D2D"/>
            </a:gs>
            <a:gs pos="85000">
              <a:schemeClr val="bg2">
                <a:tint val="83000"/>
                <a:satMod val="200000"/>
              </a:schemeClr>
            </a:gs>
          </a:gsLst>
          <a:lin ang="13000000" scaled="0"/>
        </a:gradFill>
        <a:effectLst/>
      </p:bgPr>
    </p:bg>
    <p:spTree>
      <p:nvGrpSpPr>
        <p:cNvPr id="1" name="Shape 724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01" name="Shape 724001"/>
          <p:cNvSpPr txBox="1">
            <a:spLocks noGrp="1"/>
          </p:cNvSpPr>
          <p:nvPr>
            <p:ph type="title"/>
          </p:nvPr>
        </p:nvSpPr>
        <p:spPr>
          <a:xfrm>
            <a:off x="338666" y="164571"/>
            <a:ext cx="78411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Source Sans Pro"/>
              <a:buNone/>
            </a:pPr>
            <a:r>
              <a:rPr lang="en-US" b="1" dirty="0">
                <a:solidFill>
                  <a:srgbClr val="FFFF00"/>
                </a:solidFill>
              </a:rPr>
              <a:t>Why </a:t>
            </a:r>
            <a:r>
              <a:rPr lang="en-US" b="1" i="1" dirty="0" smtClean="0">
                <a:solidFill>
                  <a:srgbClr val="00B050"/>
                </a:solidFill>
              </a:rPr>
              <a:t>NOT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GML </a:t>
            </a:r>
            <a:r>
              <a:rPr lang="en-US" b="1" dirty="0">
                <a:solidFill>
                  <a:srgbClr val="FFFF00"/>
                </a:solidFill>
              </a:rPr>
              <a:t>for PDS4?</a:t>
            </a:r>
          </a:p>
        </p:txBody>
      </p:sp>
      <p:sp>
        <p:nvSpPr>
          <p:cNvPr id="724002" name="Shape 724002"/>
          <p:cNvSpPr txBox="1">
            <a:spLocks noGrp="1"/>
          </p:cNvSpPr>
          <p:nvPr>
            <p:ph type="body" idx="1"/>
          </p:nvPr>
        </p:nvSpPr>
        <p:spPr>
          <a:xfrm>
            <a:off x="338666" y="1417639"/>
            <a:ext cx="8763000" cy="497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92500"/>
          </a:bodyPr>
          <a:lstStyle/>
          <a:p>
            <a:pPr marL="420624" lvl="0" indent="-39522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dirty="0" err="1" smtClean="0"/>
              <a:t>ARCInfo</a:t>
            </a:r>
            <a:r>
              <a:rPr lang="en-US" dirty="0" smtClean="0"/>
              <a:t> Shapefiles might be better.</a:t>
            </a:r>
            <a:br>
              <a:rPr lang="en-US" dirty="0" smtClean="0"/>
            </a:br>
            <a:endParaRPr lang="en-US" dirty="0" smtClean="0"/>
          </a:p>
          <a:p>
            <a:pPr marL="420624" lvl="0" indent="-39522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dirty="0" smtClean="0"/>
              <a:t>Shapefiles </a:t>
            </a:r>
            <a:r>
              <a:rPr lang="en-US" dirty="0" smtClean="0"/>
              <a:t>are also a standard interchange format.</a:t>
            </a:r>
            <a:br>
              <a:rPr lang="en-US" dirty="0" smtClean="0"/>
            </a:br>
            <a:endParaRPr lang="en-US" dirty="0" smtClean="0"/>
          </a:p>
          <a:p>
            <a:pPr marL="420624" lvl="0" indent="-39522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dirty="0" smtClean="0"/>
              <a:t>The Shapefile format is an “open” (but proprietary and binary) format.</a:t>
            </a:r>
            <a:br>
              <a:rPr lang="en-US" dirty="0" smtClean="0"/>
            </a:br>
            <a:endParaRPr lang="en-US" dirty="0" smtClean="0"/>
          </a:p>
          <a:p>
            <a:pPr marL="420624" lvl="0" indent="-39522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dirty="0" smtClean="0"/>
              <a:t>Shapefiles are supported by all major and minor GIS packages as well as most shapefile visualization software.</a:t>
            </a:r>
            <a:br>
              <a:rPr lang="en-US" dirty="0" smtClean="0"/>
            </a:br>
            <a:endParaRPr lang="en-US" dirty="0" smtClean="0"/>
          </a:p>
          <a:p>
            <a:pPr marL="420624" lvl="0" indent="-39522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dirty="0" smtClean="0"/>
              <a:t>Shapefiles are easier to generate for most users.</a:t>
            </a:r>
            <a:endParaRPr dirty="0"/>
          </a:p>
          <a:p>
            <a:pPr marL="420624" lvl="0" indent="-395224" algn="l" rtl="0">
              <a:lnSpc>
                <a:spcPct val="90000"/>
              </a:lnSpc>
              <a:spcBef>
                <a:spcPts val="600"/>
              </a:spcBef>
              <a:buSzPct val="80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9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DS.potx" id="{26239FAE-23DD-074F-8385-054ADF257F66}" vid="{08A76DB0-2CF8-9446-8FDC-219E83858B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618</Words>
  <Application>Microsoft Macintosh PowerPoint</Application>
  <PresentationFormat>Custom</PresentationFormat>
  <Paragraphs>98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Franklin Gothic Book</vt:lpstr>
      <vt:lpstr>MS PGothic</vt:lpstr>
      <vt:lpstr>Source Sans Pro</vt:lpstr>
      <vt:lpstr>Times</vt:lpstr>
      <vt:lpstr>Times New Roman</vt:lpstr>
      <vt:lpstr>Wingdings 2</vt:lpstr>
      <vt:lpstr>Arial</vt:lpstr>
      <vt:lpstr>Technic</vt:lpstr>
      <vt:lpstr>PowerPoint Presentation</vt:lpstr>
      <vt:lpstr>A Recap: What is GIS?</vt:lpstr>
      <vt:lpstr>A Recap: What is GIS?</vt:lpstr>
      <vt:lpstr>What does GIS provide?</vt:lpstr>
      <vt:lpstr>What is GML?</vt:lpstr>
      <vt:lpstr>What is GML?</vt:lpstr>
      <vt:lpstr>What is GML?</vt:lpstr>
      <vt:lpstr>Why GML for PDS4?</vt:lpstr>
      <vt:lpstr>Why NOT GML for PDS4?</vt:lpstr>
      <vt:lpstr>PowerPoint Presentation</vt:lpstr>
      <vt:lpstr>GML in PDS4</vt:lpstr>
      <vt:lpstr>PowerPoint Presentation</vt:lpstr>
      <vt:lpstr>Backup Slides</vt:lpstr>
      <vt:lpstr>What is GML?</vt:lpstr>
      <vt:lpstr>A Recap: What is GIS?</vt:lpstr>
      <vt:lpstr>Why include GIS in PDS4?</vt:lpstr>
      <vt:lpstr>What is GML?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11</cp:revision>
  <dcterms:modified xsi:type="dcterms:W3CDTF">2017-04-19T18:43:05Z</dcterms:modified>
</cp:coreProperties>
</file>