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1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88214"/>
            <a:ext cx="10515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57E1-C57B-4505-85FF-5DFECF4375E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ds-engineering.jpl.nasa.gov/content/do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E11D-6272-49B5-BA20-689F249A4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DOI Procedure for Accumulating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F07E7-3C0B-4B20-9ACA-D3C0CE738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 Mafi</a:t>
            </a:r>
          </a:p>
          <a:p>
            <a:r>
              <a:rPr lang="en-US" dirty="0"/>
              <a:t>DOI WG </a:t>
            </a:r>
          </a:p>
          <a:p>
            <a:r>
              <a:rPr lang="en-US" dirty="0"/>
              <a:t>February 24, 2022</a:t>
            </a:r>
          </a:p>
        </p:txBody>
      </p:sp>
    </p:spTree>
    <p:extLst>
      <p:ext uri="{BB962C8B-B14F-4D97-AF65-F5344CB8AC3E}">
        <p14:creationId xmlns:p14="http://schemas.microsoft.com/office/powerpoint/2010/main" val="18353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0978-0F3D-DC01-6BE4-1A4FC2D8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E0ADC-9599-3F47-20C6-E1C55B491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02/24/2022 – Joe Mafi – Initial Document</a:t>
            </a:r>
          </a:p>
          <a:p>
            <a:r>
              <a:rPr lang="en-US" dirty="0"/>
              <a:t>02/17/2023 – Jordan Padams – Removed spreadsheets and linked </a:t>
            </a:r>
            <a:r>
              <a:rPr lang="en-US"/>
              <a:t>to online docs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5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D339E-F774-4AE2-AEFE-198CD2681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255AE-4ECD-4212-82D3-B4CD93036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213"/>
            <a:ext cx="5362903" cy="54384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DOIs are required to include sufficient metadata to meet FAIR data principles.</a:t>
            </a:r>
          </a:p>
          <a:p>
            <a:r>
              <a:rPr lang="en-US" dirty="0"/>
              <a:t>“DOI metadata” maintained by PDS include: identifying information, citation information, and contextual information.</a:t>
            </a:r>
          </a:p>
          <a:p>
            <a:r>
              <a:rPr lang="en-US" dirty="0"/>
              <a:t>For one off data sets (IDPs, migrations, etc.) these DOI metadata are static.</a:t>
            </a:r>
          </a:p>
          <a:p>
            <a:r>
              <a:rPr lang="en-US" dirty="0"/>
              <a:t>For accumulating data sets some of these metadata change with each release.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862173-FE00-4E7A-86A4-AB18EA80C226}"/>
              </a:ext>
            </a:extLst>
          </p:cNvPr>
          <p:cNvGrpSpPr/>
          <p:nvPr/>
        </p:nvGrpSpPr>
        <p:grpSpPr>
          <a:xfrm>
            <a:off x="6315403" y="492607"/>
            <a:ext cx="5303520" cy="6143365"/>
            <a:chOff x="6315403" y="492607"/>
            <a:chExt cx="5303520" cy="61433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E31EBC-6A49-4607-825C-E7A12C7D31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346" t="31418" r="29827" b="41098"/>
            <a:stretch/>
          </p:blipFill>
          <p:spPr>
            <a:xfrm>
              <a:off x="6315403" y="492607"/>
              <a:ext cx="5303520" cy="137048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8AFAFEB-BC96-48C3-B784-2B685AE0F4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431" t="17011" r="29742" b="16016"/>
            <a:stretch/>
          </p:blipFill>
          <p:spPr>
            <a:xfrm>
              <a:off x="6315403" y="3296435"/>
              <a:ext cx="5303520" cy="333953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637E254-01CF-4E0B-BC75-7B0DF438AF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346" t="59513" r="29827" b="9771"/>
            <a:stretch/>
          </p:blipFill>
          <p:spPr>
            <a:xfrm>
              <a:off x="6315403" y="1791989"/>
              <a:ext cx="5303520" cy="1531621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B875D60-1BB9-4658-A349-70BC0BADD39A}"/>
              </a:ext>
            </a:extLst>
          </p:cNvPr>
          <p:cNvSpPr/>
          <p:nvPr/>
        </p:nvSpPr>
        <p:spPr>
          <a:xfrm flipH="1" flipV="1">
            <a:off x="9731297" y="681078"/>
            <a:ext cx="349405" cy="141247"/>
          </a:xfrm>
          <a:prstGeom prst="rect">
            <a:avLst/>
          </a:prstGeom>
          <a:solidFill>
            <a:srgbClr val="FFFF00">
              <a:alpha val="25000"/>
            </a:srgbClr>
          </a:solidFill>
          <a:ln w="3175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B8BC5E-7CC4-4DF7-AEE5-247651881BD6}"/>
              </a:ext>
            </a:extLst>
          </p:cNvPr>
          <p:cNvSpPr/>
          <p:nvPr/>
        </p:nvSpPr>
        <p:spPr>
          <a:xfrm flipH="1" flipV="1">
            <a:off x="7987990" y="2571623"/>
            <a:ext cx="349405" cy="141247"/>
          </a:xfrm>
          <a:prstGeom prst="rect">
            <a:avLst/>
          </a:prstGeom>
          <a:solidFill>
            <a:srgbClr val="FFFF00">
              <a:alpha val="25000"/>
            </a:srgbClr>
          </a:solidFill>
          <a:ln w="3175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7AB2A-916B-44C4-90EE-4B230F565660}"/>
              </a:ext>
            </a:extLst>
          </p:cNvPr>
          <p:cNvSpPr/>
          <p:nvPr/>
        </p:nvSpPr>
        <p:spPr>
          <a:xfrm flipH="1" flipV="1">
            <a:off x="7987988" y="3612995"/>
            <a:ext cx="1423640" cy="163550"/>
          </a:xfrm>
          <a:prstGeom prst="rect">
            <a:avLst/>
          </a:prstGeom>
          <a:solidFill>
            <a:srgbClr val="FFFF00">
              <a:alpha val="25000"/>
            </a:srgbClr>
          </a:solidFill>
          <a:ln w="3175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6FEC-7282-403A-9313-820BC2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5A85-E776-452E-8EC7-EFB15947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214"/>
            <a:ext cx="10515600" cy="914400"/>
          </a:xfrm>
        </p:spPr>
        <p:txBody>
          <a:bodyPr>
            <a:normAutofit/>
          </a:bodyPr>
          <a:lstStyle/>
          <a:p>
            <a:r>
              <a:rPr lang="en-US" dirty="0"/>
              <a:t>Data</a:t>
            </a:r>
            <a:r>
              <a:rPr lang="en-US" sz="3200" baseline="30000" dirty="0"/>
              <a:t>1</a:t>
            </a:r>
            <a:r>
              <a:rPr lang="en-US" dirty="0"/>
              <a:t> assigned a DOI should continue to be available via that DOI.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45CD7E-A9B0-4810-A8FD-C06DDDFB9C08}"/>
              </a:ext>
            </a:extLst>
          </p:cNvPr>
          <p:cNvSpPr txBox="1">
            <a:spLocks/>
          </p:cNvSpPr>
          <p:nvPr/>
        </p:nvSpPr>
        <p:spPr>
          <a:xfrm>
            <a:off x="1400673" y="2222734"/>
            <a:ext cx="6549390" cy="4278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Incremental Deliveries:</a:t>
            </a:r>
            <a:endParaRPr lang="en-US" dirty="0"/>
          </a:p>
          <a:p>
            <a:pPr lvl="1"/>
            <a:r>
              <a:rPr lang="en-US" dirty="0"/>
              <a:t>Keep the same DOI – previously released data remain available via the original DOI.</a:t>
            </a:r>
          </a:p>
          <a:p>
            <a:pPr lvl="1"/>
            <a:r>
              <a:rPr lang="en-US" dirty="0"/>
              <a:t>DOI metadata may need to be updated.</a:t>
            </a:r>
          </a:p>
          <a:p>
            <a:pPr lvl="1"/>
            <a:endParaRPr lang="en-US" dirty="0"/>
          </a:p>
          <a:p>
            <a:r>
              <a:rPr lang="en-US" b="1" dirty="0"/>
              <a:t>Redeliveries:</a:t>
            </a:r>
            <a:endParaRPr lang="en-US" dirty="0"/>
          </a:p>
          <a:p>
            <a:pPr lvl="1"/>
            <a:r>
              <a:rPr lang="en-US" dirty="0"/>
              <a:t>Redelivered data require a new DOI.</a:t>
            </a:r>
          </a:p>
          <a:p>
            <a:pPr lvl="1"/>
            <a:r>
              <a:rPr lang="en-US" dirty="0"/>
              <a:t>Old (superseded) data keep the original DOI and should remain accessible.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3CCC18-0006-439E-ABDC-9117BC2DB2E1}"/>
              </a:ext>
            </a:extLst>
          </p:cNvPr>
          <p:cNvSpPr txBox="1">
            <a:spLocks/>
          </p:cNvSpPr>
          <p:nvPr/>
        </p:nvSpPr>
        <p:spPr>
          <a:xfrm>
            <a:off x="838200" y="6381749"/>
            <a:ext cx="8023860" cy="593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aseline="30000" dirty="0"/>
              <a:t>1 </a:t>
            </a:r>
            <a:r>
              <a:rPr lang="en-US" sz="2000" dirty="0"/>
              <a:t>“Data” here means data, not metadata or documents.</a:t>
            </a:r>
            <a:endParaRPr lang="en-US" sz="2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855200D-EDE7-4D36-BEBE-DBD2D31DE454}"/>
              </a:ext>
            </a:extLst>
          </p:cNvPr>
          <p:cNvGrpSpPr>
            <a:grpSpLocks noChangeAspect="1"/>
          </p:cNvGrpSpPr>
          <p:nvPr/>
        </p:nvGrpSpPr>
        <p:grpSpPr>
          <a:xfrm>
            <a:off x="8186928" y="1935641"/>
            <a:ext cx="1350264" cy="1828800"/>
            <a:chOff x="8926830" y="960120"/>
            <a:chExt cx="1687830" cy="2286000"/>
          </a:xfrm>
        </p:grpSpPr>
        <p:sp>
          <p:nvSpPr>
            <p:cNvPr id="9" name="Flowchart: Direct Access Storage 8">
              <a:extLst>
                <a:ext uri="{FF2B5EF4-FFF2-40B4-BE49-F238E27FC236}">
                  <a16:creationId xmlns:a16="http://schemas.microsoft.com/office/drawing/2014/main" id="{F5CCC47A-B35D-4E15-A0E0-3CA52AD07ED1}"/>
                </a:ext>
              </a:extLst>
            </p:cNvPr>
            <p:cNvSpPr/>
            <p:nvPr/>
          </p:nvSpPr>
          <p:spPr>
            <a:xfrm>
              <a:off x="8926830" y="2331720"/>
              <a:ext cx="457200" cy="914400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Direct Access Storage 9">
              <a:extLst>
                <a:ext uri="{FF2B5EF4-FFF2-40B4-BE49-F238E27FC236}">
                  <a16:creationId xmlns:a16="http://schemas.microsoft.com/office/drawing/2014/main" id="{AD77F0BC-C41B-49FA-8C5E-FF29BEB9489E}"/>
                </a:ext>
              </a:extLst>
            </p:cNvPr>
            <p:cNvSpPr/>
            <p:nvPr/>
          </p:nvSpPr>
          <p:spPr>
            <a:xfrm>
              <a:off x="9237345" y="2331720"/>
              <a:ext cx="457200" cy="914400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Direct Access Storage 10">
              <a:extLst>
                <a:ext uri="{FF2B5EF4-FFF2-40B4-BE49-F238E27FC236}">
                  <a16:creationId xmlns:a16="http://schemas.microsoft.com/office/drawing/2014/main" id="{BB95F936-BF15-4087-83CA-D155DF5C2E90}"/>
                </a:ext>
              </a:extLst>
            </p:cNvPr>
            <p:cNvSpPr/>
            <p:nvPr/>
          </p:nvSpPr>
          <p:spPr>
            <a:xfrm>
              <a:off x="9547860" y="2331720"/>
              <a:ext cx="457200" cy="914400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irect Access Storage 11">
              <a:extLst>
                <a:ext uri="{FF2B5EF4-FFF2-40B4-BE49-F238E27FC236}">
                  <a16:creationId xmlns:a16="http://schemas.microsoft.com/office/drawing/2014/main" id="{51AB5041-03F9-4810-86B8-974C00BDCD67}"/>
                </a:ext>
              </a:extLst>
            </p:cNvPr>
            <p:cNvSpPr/>
            <p:nvPr/>
          </p:nvSpPr>
          <p:spPr>
            <a:xfrm>
              <a:off x="9846945" y="2331720"/>
              <a:ext cx="457200" cy="914400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irect Access Storage 12">
              <a:extLst>
                <a:ext uri="{FF2B5EF4-FFF2-40B4-BE49-F238E27FC236}">
                  <a16:creationId xmlns:a16="http://schemas.microsoft.com/office/drawing/2014/main" id="{DE7E006A-0869-459E-BEBF-264F095D3AAA}"/>
                </a:ext>
              </a:extLst>
            </p:cNvPr>
            <p:cNvSpPr/>
            <p:nvPr/>
          </p:nvSpPr>
          <p:spPr>
            <a:xfrm>
              <a:off x="10157460" y="2331720"/>
              <a:ext cx="457200" cy="914400"/>
            </a:xfrm>
            <a:prstGeom prst="flowChartMagneticDrum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Direct Access Storage 13">
              <a:extLst>
                <a:ext uri="{FF2B5EF4-FFF2-40B4-BE49-F238E27FC236}">
                  <a16:creationId xmlns:a16="http://schemas.microsoft.com/office/drawing/2014/main" id="{9B61C054-A842-4CEE-A7C8-3D73EED6A2F5}"/>
                </a:ext>
              </a:extLst>
            </p:cNvPr>
            <p:cNvSpPr/>
            <p:nvPr/>
          </p:nvSpPr>
          <p:spPr>
            <a:xfrm>
              <a:off x="10157460" y="960120"/>
              <a:ext cx="457200" cy="914400"/>
            </a:xfrm>
            <a:prstGeom prst="flowChartMagneticDrum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E801B65D-C769-4A54-B644-42092EB2F406}"/>
                </a:ext>
              </a:extLst>
            </p:cNvPr>
            <p:cNvSpPr/>
            <p:nvPr/>
          </p:nvSpPr>
          <p:spPr>
            <a:xfrm>
              <a:off x="10304145" y="1965960"/>
              <a:ext cx="200025" cy="27432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1C07E8-6EA6-4F8F-AEED-078B16F76EAA}"/>
              </a:ext>
            </a:extLst>
          </p:cNvPr>
          <p:cNvGrpSpPr/>
          <p:nvPr/>
        </p:nvGrpSpPr>
        <p:grpSpPr>
          <a:xfrm>
            <a:off x="8186928" y="4342348"/>
            <a:ext cx="1368490" cy="1828800"/>
            <a:chOff x="8186928" y="4342348"/>
            <a:chExt cx="1368490" cy="1828800"/>
          </a:xfrm>
        </p:grpSpPr>
        <p:sp>
          <p:nvSpPr>
            <p:cNvPr id="25" name="Flowchart: Direct Access Storage 24">
              <a:extLst>
                <a:ext uri="{FF2B5EF4-FFF2-40B4-BE49-F238E27FC236}">
                  <a16:creationId xmlns:a16="http://schemas.microsoft.com/office/drawing/2014/main" id="{E76888DD-FC6B-432D-945B-121085C88046}"/>
                </a:ext>
              </a:extLst>
            </p:cNvPr>
            <p:cNvSpPr/>
            <p:nvPr/>
          </p:nvSpPr>
          <p:spPr>
            <a:xfrm>
              <a:off x="8186928" y="5425966"/>
              <a:ext cx="373225" cy="745182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irect Access Storage 25">
              <a:extLst>
                <a:ext uri="{FF2B5EF4-FFF2-40B4-BE49-F238E27FC236}">
                  <a16:creationId xmlns:a16="http://schemas.microsoft.com/office/drawing/2014/main" id="{06BF7C16-2E8E-4730-92FB-DA0534AB58EF}"/>
                </a:ext>
              </a:extLst>
            </p:cNvPr>
            <p:cNvSpPr/>
            <p:nvPr/>
          </p:nvSpPr>
          <p:spPr>
            <a:xfrm>
              <a:off x="8431079" y="5425966"/>
              <a:ext cx="373225" cy="745182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Direct Access Storage 26">
              <a:extLst>
                <a:ext uri="{FF2B5EF4-FFF2-40B4-BE49-F238E27FC236}">
                  <a16:creationId xmlns:a16="http://schemas.microsoft.com/office/drawing/2014/main" id="{28D1EC01-830B-45FA-9D15-53A1B6B734B3}"/>
                </a:ext>
              </a:extLst>
            </p:cNvPr>
            <p:cNvSpPr/>
            <p:nvPr/>
          </p:nvSpPr>
          <p:spPr>
            <a:xfrm>
              <a:off x="8684561" y="5425966"/>
              <a:ext cx="373225" cy="745182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Direct Access Storage 27">
              <a:extLst>
                <a:ext uri="{FF2B5EF4-FFF2-40B4-BE49-F238E27FC236}">
                  <a16:creationId xmlns:a16="http://schemas.microsoft.com/office/drawing/2014/main" id="{26EE65C9-076E-49C5-84A2-D9AA61BEA2F1}"/>
                </a:ext>
              </a:extLst>
            </p:cNvPr>
            <p:cNvSpPr/>
            <p:nvPr/>
          </p:nvSpPr>
          <p:spPr>
            <a:xfrm>
              <a:off x="8928712" y="5425966"/>
              <a:ext cx="373225" cy="745182"/>
            </a:xfrm>
            <a:prstGeom prst="flowChartMagneticDrum">
              <a:avLst/>
            </a:prstGeom>
            <a:gradFill>
              <a:gsLst>
                <a:gs pos="0">
                  <a:schemeClr val="accent5">
                    <a:satMod val="105000"/>
                    <a:tint val="67000"/>
                    <a:lumMod val="86000"/>
                    <a:lumOff val="14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</a:gradFill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Direct Access Storage 28">
              <a:extLst>
                <a:ext uri="{FF2B5EF4-FFF2-40B4-BE49-F238E27FC236}">
                  <a16:creationId xmlns:a16="http://schemas.microsoft.com/office/drawing/2014/main" id="{302AF44E-841E-42A1-AC25-EB460075A3FD}"/>
                </a:ext>
              </a:extLst>
            </p:cNvPr>
            <p:cNvSpPr/>
            <p:nvPr/>
          </p:nvSpPr>
          <p:spPr>
            <a:xfrm>
              <a:off x="8186928" y="4342348"/>
              <a:ext cx="373225" cy="745182"/>
            </a:xfrm>
            <a:prstGeom prst="flowChartMagneticDrum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Direct Access Storage 29">
              <a:extLst>
                <a:ext uri="{FF2B5EF4-FFF2-40B4-BE49-F238E27FC236}">
                  <a16:creationId xmlns:a16="http://schemas.microsoft.com/office/drawing/2014/main" id="{2D4A9E29-6EE4-4441-A65F-41B466413DD2}"/>
                </a:ext>
              </a:extLst>
            </p:cNvPr>
            <p:cNvSpPr/>
            <p:nvPr/>
          </p:nvSpPr>
          <p:spPr>
            <a:xfrm>
              <a:off x="8431079" y="4342348"/>
              <a:ext cx="373225" cy="745182"/>
            </a:xfrm>
            <a:prstGeom prst="flowChartMagneticDrum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Direct Access Storage 30">
              <a:extLst>
                <a:ext uri="{FF2B5EF4-FFF2-40B4-BE49-F238E27FC236}">
                  <a16:creationId xmlns:a16="http://schemas.microsoft.com/office/drawing/2014/main" id="{C6BC2369-2D02-4A8F-8C1E-5E51597F8F70}"/>
                </a:ext>
              </a:extLst>
            </p:cNvPr>
            <p:cNvSpPr/>
            <p:nvPr/>
          </p:nvSpPr>
          <p:spPr>
            <a:xfrm>
              <a:off x="8684561" y="4342348"/>
              <a:ext cx="373225" cy="745182"/>
            </a:xfrm>
            <a:prstGeom prst="flowChartMagneticDrum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Direct Access Storage 31">
              <a:extLst>
                <a:ext uri="{FF2B5EF4-FFF2-40B4-BE49-F238E27FC236}">
                  <a16:creationId xmlns:a16="http://schemas.microsoft.com/office/drawing/2014/main" id="{D5C9B895-BD94-4512-B8E1-50FBF832C5D2}"/>
                </a:ext>
              </a:extLst>
            </p:cNvPr>
            <p:cNvSpPr/>
            <p:nvPr/>
          </p:nvSpPr>
          <p:spPr>
            <a:xfrm>
              <a:off x="8928712" y="4342348"/>
              <a:ext cx="373225" cy="745182"/>
            </a:xfrm>
            <a:prstGeom prst="flowChartMagneticDrum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Direct Access Storage 32">
              <a:extLst>
                <a:ext uri="{FF2B5EF4-FFF2-40B4-BE49-F238E27FC236}">
                  <a16:creationId xmlns:a16="http://schemas.microsoft.com/office/drawing/2014/main" id="{A01FBD40-06C2-4082-963E-432B08A58659}"/>
                </a:ext>
              </a:extLst>
            </p:cNvPr>
            <p:cNvSpPr/>
            <p:nvPr/>
          </p:nvSpPr>
          <p:spPr>
            <a:xfrm>
              <a:off x="9182193" y="4342348"/>
              <a:ext cx="373225" cy="745182"/>
            </a:xfrm>
            <a:prstGeom prst="flowChartMagneticDrum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407E2792-80D7-4EA0-8470-0A9CFCA74F09}"/>
                </a:ext>
              </a:extLst>
            </p:cNvPr>
            <p:cNvSpPr/>
            <p:nvPr/>
          </p:nvSpPr>
          <p:spPr>
            <a:xfrm>
              <a:off x="8765426" y="5144971"/>
              <a:ext cx="163286" cy="223554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8A91085-AF08-4CCC-AF01-3154587E5698}"/>
              </a:ext>
            </a:extLst>
          </p:cNvPr>
          <p:cNvSpPr/>
          <p:nvPr/>
        </p:nvSpPr>
        <p:spPr>
          <a:xfrm>
            <a:off x="9555418" y="5716261"/>
            <a:ext cx="219456" cy="16459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ardboard Box Open Png Clip Art - Cardboard Box Open Png, Transparent Png -  kindpng">
            <a:extLst>
              <a:ext uri="{FF2B5EF4-FFF2-40B4-BE49-F238E27FC236}">
                <a16:creationId xmlns:a16="http://schemas.microsoft.com/office/drawing/2014/main" id="{8679963F-9F86-4C0D-B0C0-C12A421BB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83" b="96315" l="1628" r="986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149" y="5002951"/>
            <a:ext cx="2193559" cy="15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738DF85-B13B-4E5D-879F-6DDAE21984EE}"/>
              </a:ext>
            </a:extLst>
          </p:cNvPr>
          <p:cNvSpPr txBox="1"/>
          <p:nvPr/>
        </p:nvSpPr>
        <p:spPr>
          <a:xfrm>
            <a:off x="10397495" y="5835971"/>
            <a:ext cx="1144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Superseded</a:t>
            </a:r>
            <a:endParaRPr lang="en-US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0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880C-C033-4BE2-BE3F-2EDF85F6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Procedure</a:t>
            </a:r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F75EFBE-5626-4A9F-A049-BFB9C1D82BE5}"/>
              </a:ext>
            </a:extLst>
          </p:cNvPr>
          <p:cNvSpPr/>
          <p:nvPr/>
        </p:nvSpPr>
        <p:spPr>
          <a:xfrm>
            <a:off x="2110352" y="3188767"/>
            <a:ext cx="1828800" cy="134835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b="1" dirty="0"/>
              <a:t>Data </a:t>
            </a:r>
          </a:p>
          <a:p>
            <a:pPr algn="ctr"/>
            <a:r>
              <a:rPr lang="en-US" sz="2400" b="1" dirty="0"/>
              <a:t>Delivery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C40865EA-2331-41CC-B9E7-08607C15DE36}"/>
              </a:ext>
            </a:extLst>
          </p:cNvPr>
          <p:cNvSpPr/>
          <p:nvPr/>
        </p:nvSpPr>
        <p:spPr>
          <a:xfrm>
            <a:off x="4827722" y="2903986"/>
            <a:ext cx="2087105" cy="191791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400" b="1" dirty="0"/>
              <a:t>Full or </a:t>
            </a:r>
          </a:p>
          <a:p>
            <a:pPr algn="ctr"/>
            <a:r>
              <a:rPr lang="en-US" sz="2400" b="1" dirty="0"/>
              <a:t>Incremental?</a:t>
            </a:r>
          </a:p>
          <a:p>
            <a:pPr algn="ctr"/>
            <a:endParaRPr lang="en-US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8C7CE595-13E9-407B-9737-8C50C2A38CEF}"/>
              </a:ext>
            </a:extLst>
          </p:cNvPr>
          <p:cNvSpPr/>
          <p:nvPr/>
        </p:nvSpPr>
        <p:spPr>
          <a:xfrm>
            <a:off x="7803397" y="1726115"/>
            <a:ext cx="2278251" cy="11778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Update Existing DOI Metadata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1EF952B-AC98-49C5-8D49-9EE1F9BB3926}"/>
              </a:ext>
            </a:extLst>
          </p:cNvPr>
          <p:cNvSpPr/>
          <p:nvPr/>
        </p:nvSpPr>
        <p:spPr>
          <a:xfrm>
            <a:off x="7803397" y="4821901"/>
            <a:ext cx="2278251" cy="11778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Request New DOI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3D5E15-AC27-4FFC-9487-B24C811889B3}"/>
              </a:ext>
            </a:extLst>
          </p:cNvPr>
          <p:cNvCxnSpPr>
            <a:stCxn id="4" idx="5"/>
          </p:cNvCxnSpPr>
          <p:nvPr/>
        </p:nvCxnSpPr>
        <p:spPr>
          <a:xfrm>
            <a:off x="3756272" y="3862943"/>
            <a:ext cx="107145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FA6D39-EC4D-458E-86BE-CA24BED7A446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871274" y="2315051"/>
            <a:ext cx="193212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2B5128-A4B0-404C-9540-4023FDD2FB02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5871274" y="2315050"/>
            <a:ext cx="1" cy="58893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86520A-5F95-4BDB-B5AD-5F1E22662964}"/>
              </a:ext>
            </a:extLst>
          </p:cNvPr>
          <p:cNvCxnSpPr>
            <a:cxnSpLocks/>
          </p:cNvCxnSpPr>
          <p:nvPr/>
        </p:nvCxnSpPr>
        <p:spPr>
          <a:xfrm>
            <a:off x="5871273" y="5410836"/>
            <a:ext cx="193212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44EED8-746A-40A1-A868-F7D0A738074B}"/>
              </a:ext>
            </a:extLst>
          </p:cNvPr>
          <p:cNvCxnSpPr/>
          <p:nvPr/>
        </p:nvCxnSpPr>
        <p:spPr>
          <a:xfrm flipH="1" flipV="1">
            <a:off x="5871272" y="4817556"/>
            <a:ext cx="1" cy="58893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A6530DA-8814-4367-BA88-D7BD9B696EDE}"/>
              </a:ext>
            </a:extLst>
          </p:cNvPr>
          <p:cNvSpPr txBox="1"/>
          <p:nvPr/>
        </p:nvSpPr>
        <p:spPr>
          <a:xfrm>
            <a:off x="6516573" y="5406492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Full</a:t>
            </a:r>
            <a:endParaRPr lang="en-US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2F9435-2E38-4C09-B331-13BB4FE6405E}"/>
              </a:ext>
            </a:extLst>
          </p:cNvPr>
          <p:cNvSpPr txBox="1"/>
          <p:nvPr/>
        </p:nvSpPr>
        <p:spPr>
          <a:xfrm>
            <a:off x="5977034" y="1883567"/>
            <a:ext cx="1720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Incremental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489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1C4C-2642-49B4-9746-33EA72C9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3442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See online procedures for more details on requesting new DOI and updates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7CB1B-0017-4159-B4BD-F5D04393EE59}"/>
              </a:ext>
            </a:extLst>
          </p:cNvPr>
          <p:cNvSpPr txBox="1"/>
          <p:nvPr/>
        </p:nvSpPr>
        <p:spPr>
          <a:xfrm>
            <a:off x="2984657" y="3705707"/>
            <a:ext cx="638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hlinkClick r:id="rId2"/>
              </a:rPr>
              <a:t>https://pds-engineering.jpl.nasa.gov/content/doi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7468623"/>
      </p:ext>
    </p:extLst>
  </p:cSld>
  <p:clrMapOvr>
    <a:masterClrMapping/>
  </p:clrMapOvr>
</p:sld>
</file>

<file path=ppt/theme/theme1.xml><?xml version="1.0" encoding="utf-8"?>
<a:theme xmlns:a="http://schemas.openxmlformats.org/drawingml/2006/main" name="ppi-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i-presentation" id="{C119C936-458F-403E-A462-9AC2B0EEF893}" vid="{04931506-166B-42B4-9F3D-6FBD60822A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ppi-presentation</Template>
  <TotalTime>1435</TotalTime>
  <Words>218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ppi-presentation</vt:lpstr>
      <vt:lpstr>DOI Procedure for Accumulating Data</vt:lpstr>
      <vt:lpstr>Change Log</vt:lpstr>
      <vt:lpstr>DOI Metadata</vt:lpstr>
      <vt:lpstr>Persistence</vt:lpstr>
      <vt:lpstr>Delivery Procedure</vt:lpstr>
      <vt:lpstr>See online procedures for more details on requesting new DOI and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 Procedure for Accumulating Data Sets</dc:title>
  <dc:creator>Joe</dc:creator>
  <cp:lastModifiedBy>Padams, Jordan H (US 398A)</cp:lastModifiedBy>
  <cp:revision>10</cp:revision>
  <dcterms:created xsi:type="dcterms:W3CDTF">2022-02-23T16:55:52Z</dcterms:created>
  <dcterms:modified xsi:type="dcterms:W3CDTF">2023-02-17T20:31:11Z</dcterms:modified>
</cp:coreProperties>
</file>